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8"/>
  </p:notesMasterIdLst>
  <p:sldIdLst>
    <p:sldId id="318" r:id="rId5"/>
    <p:sldId id="417" r:id="rId6"/>
    <p:sldId id="418" r:id="rId7"/>
    <p:sldId id="420" r:id="rId8"/>
    <p:sldId id="506" r:id="rId9"/>
    <p:sldId id="424" r:id="rId10"/>
    <p:sldId id="434" r:id="rId11"/>
    <p:sldId id="426" r:id="rId12"/>
    <p:sldId id="504" r:id="rId13"/>
    <p:sldId id="428" r:id="rId14"/>
    <p:sldId id="429" r:id="rId15"/>
    <p:sldId id="435" r:id="rId16"/>
    <p:sldId id="438" r:id="rId17"/>
    <p:sldId id="432" r:id="rId18"/>
    <p:sldId id="433" r:id="rId19"/>
    <p:sldId id="444" r:id="rId20"/>
    <p:sldId id="453" r:id="rId21"/>
    <p:sldId id="456" r:id="rId22"/>
    <p:sldId id="457" r:id="rId23"/>
    <p:sldId id="458" r:id="rId24"/>
    <p:sldId id="459" r:id="rId25"/>
    <p:sldId id="462" r:id="rId26"/>
    <p:sldId id="463" r:id="rId27"/>
    <p:sldId id="464" r:id="rId28"/>
    <p:sldId id="507" r:id="rId29"/>
    <p:sldId id="508" r:id="rId30"/>
    <p:sldId id="509" r:id="rId31"/>
    <p:sldId id="467" r:id="rId32"/>
    <p:sldId id="468" r:id="rId33"/>
    <p:sldId id="505" r:id="rId34"/>
    <p:sldId id="475" r:id="rId35"/>
    <p:sldId id="477" r:id="rId36"/>
    <p:sldId id="480" r:id="rId37"/>
    <p:sldId id="443" r:id="rId38"/>
    <p:sldId id="446" r:id="rId39"/>
    <p:sldId id="449" r:id="rId40"/>
    <p:sldId id="481" r:id="rId41"/>
    <p:sldId id="484" r:id="rId42"/>
    <p:sldId id="501" r:id="rId43"/>
    <p:sldId id="497" r:id="rId44"/>
    <p:sldId id="489" r:id="rId45"/>
    <p:sldId id="496" r:id="rId46"/>
    <p:sldId id="503" r:id="rId47"/>
  </p:sldIdLst>
  <p:sldSz cx="18288000" cy="10287000"/>
  <p:notesSz cx="6858000" cy="9144000"/>
  <p:embeddedFontLst>
    <p:embeddedFont>
      <p:font typeface="Calibri" panose="020F0502020204030204" pitchFamily="34" charset="0"/>
      <p:regular r:id="rId49"/>
      <p:bold r:id="rId50"/>
      <p:italic r:id="rId51"/>
      <p:boldItalic r:id="rId52"/>
    </p:embeddedFont>
    <p:embeddedFont>
      <p:font typeface="League Gothic" panose="00000500000000000000" charset="0"/>
      <p:regular r:id="rId53"/>
    </p:embeddedFont>
    <p:embeddedFont>
      <p:font typeface="Montserrat Classic Bold" panose="020B0600070205080204" charset="0"/>
      <p:regular r:id="rId54"/>
      <p:bold r:id="rId55"/>
    </p:embeddedFont>
    <p:embeddedFont>
      <p:font typeface="Montserrat Light" panose="020B0600070205080204" charset="0"/>
      <p:regular r:id="rId56"/>
      <p:bold r:id="rId57"/>
      <p:italic r:id="rId58"/>
      <p:boldItalic r:id="rId59"/>
    </p:embeddedFont>
    <p:embeddedFont>
      <p:font typeface="MoolBoran" panose="020B0100010101010101" pitchFamily="34"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890F"/>
    <a:srgbClr val="C97A03"/>
    <a:srgbClr val="FFFEE6"/>
    <a:srgbClr val="1079C7"/>
    <a:srgbClr val="0E4167"/>
    <a:srgbClr val="104D7A"/>
    <a:srgbClr val="CB4101"/>
    <a:srgbClr val="2C56A0"/>
    <a:srgbClr val="5F89D3"/>
    <a:srgbClr val="8EAC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A3E7EB-78DC-4202-B2F9-C9C886915DE4}" v="7" dt="2020-11-16T16:13:18.827"/>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573" autoAdjust="0"/>
  </p:normalViewPr>
  <p:slideViewPr>
    <p:cSldViewPr snapToGrid="0">
      <p:cViewPr varScale="1">
        <p:scale>
          <a:sx n="73" d="100"/>
          <a:sy n="73" d="100"/>
        </p:scale>
        <p:origin x="594"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font" Target="fonts/font12.fntdata"/><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F5C56-4CE3-406A-A187-A4D6658B33FA}" type="datetimeFigureOut">
              <a:rPr lang="it-IT" smtClean="0"/>
              <a:t>17/01/2021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1D9EBD-5A71-4540-AACF-EF8C8D611B7A}" type="slidenum">
              <a:rPr lang="it-IT" smtClean="0"/>
              <a:t>‹N›</a:t>
            </a:fld>
            <a:endParaRPr lang="it-IT"/>
          </a:p>
        </p:txBody>
      </p:sp>
    </p:spTree>
    <p:extLst>
      <p:ext uri="{BB962C8B-B14F-4D97-AF65-F5344CB8AC3E}">
        <p14:creationId xmlns:p14="http://schemas.microsoft.com/office/powerpoint/2010/main" val="401847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3712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602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278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102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175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035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2719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4328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130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825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77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54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478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9377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004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563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8565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9713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590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612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492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64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47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327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191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473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454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059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608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030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443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2111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37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8503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0322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359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945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45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799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039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5791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801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25.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9.png"/><Relationship Id="rId4" Type="http://schemas.microsoft.com/office/2007/relationships/hdphoto" Target="../media/hdphoto12.wdp"/><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24.png"/><Relationship Id="rId2" Type="http://schemas.openxmlformats.org/officeDocument/2006/relationships/notesSlide" Target="../notesSlides/notesSlide11.xml"/><Relationship Id="rId16" Type="http://schemas.openxmlformats.org/officeDocument/2006/relationships/image" Target="../media/image33.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1.png"/><Relationship Id="rId5" Type="http://schemas.openxmlformats.org/officeDocument/2006/relationships/image" Target="../media/image21.png"/><Relationship Id="rId15" Type="http://schemas.microsoft.com/office/2007/relationships/hdphoto" Target="../media/hdphoto15.wdp"/><Relationship Id="rId10" Type="http://schemas.microsoft.com/office/2007/relationships/hdphoto" Target="../media/hdphoto14.wdp"/><Relationship Id="rId4" Type="http://schemas.microsoft.com/office/2007/relationships/hdphoto" Target="../media/hdphoto13.wdp"/><Relationship Id="rId9" Type="http://schemas.openxmlformats.org/officeDocument/2006/relationships/image" Target="../media/image30.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37.png"/><Relationship Id="rId5" Type="http://schemas.openxmlformats.org/officeDocument/2006/relationships/image" Target="../media/image30.png"/><Relationship Id="rId10" Type="http://schemas.openxmlformats.org/officeDocument/2006/relationships/image" Target="../media/image36.png"/><Relationship Id="rId4" Type="http://schemas.microsoft.com/office/2007/relationships/hdphoto" Target="../media/hdphoto13.wdp"/><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39.png"/><Relationship Id="rId5" Type="http://schemas.openxmlformats.org/officeDocument/2006/relationships/image" Target="../media/image30.png"/><Relationship Id="rId10" Type="http://schemas.openxmlformats.org/officeDocument/2006/relationships/image" Target="../media/image35.png"/><Relationship Id="rId4" Type="http://schemas.microsoft.com/office/2007/relationships/hdphoto" Target="../media/hdphoto13.wdp"/><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1.png"/><Relationship Id="rId17" Type="http://schemas.microsoft.com/office/2007/relationships/hdphoto" Target="../media/hdphoto16.wdp"/><Relationship Id="rId2" Type="http://schemas.openxmlformats.org/officeDocument/2006/relationships/notesSlide" Target="../notesSlides/notesSlide14.xml"/><Relationship Id="rId16" Type="http://schemas.openxmlformats.org/officeDocument/2006/relationships/image" Target="../media/image42.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8.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40.png"/><Relationship Id="rId4" Type="http://schemas.microsoft.com/office/2007/relationships/hdphoto" Target="../media/hdphoto13.wdp"/><Relationship Id="rId9" Type="http://schemas.microsoft.com/office/2007/relationships/hdphoto" Target="../media/hdphoto11.wdp"/><Relationship Id="rId14" Type="http://schemas.microsoft.com/office/2007/relationships/hdphoto" Target="../media/hdphoto14.wdp"/></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5.png"/><Relationship Id="rId5" Type="http://schemas.openxmlformats.org/officeDocument/2006/relationships/image" Target="../media/image21.png"/><Relationship Id="rId10" Type="http://schemas.openxmlformats.org/officeDocument/2006/relationships/image" Target="../media/image43.png"/><Relationship Id="rId4" Type="http://schemas.microsoft.com/office/2007/relationships/hdphoto" Target="../media/hdphoto13.wdp"/><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microsoft.com/office/2007/relationships/hdphoto" Target="../media/hdphoto17.wdp"/><Relationship Id="rId7" Type="http://schemas.openxmlformats.org/officeDocument/2006/relationships/hyperlink" Target="https://www.nature.com/articles/d41586-020-03188-2" TargetMode="External"/><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hyperlink" Target="https://www.researchgate.net/publication/312931909_Biometrics_vs_passwords_a_modern_version_of_the_tortoise_and_the_hare" TargetMode="External"/><Relationship Id="rId5" Type="http://schemas.openxmlformats.org/officeDocument/2006/relationships/hyperlink" Target="https://www.mercatoradvisorygroup.com/Reports/Biometrics--Driven-by-Standardized-Authentication_-Adopted-by-Consumers/" TargetMode="External"/><Relationship Id="rId4" Type="http://schemas.openxmlformats.org/officeDocument/2006/relationships/hyperlink" Target="https://arxiv.org/abs/1912.0027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18.wdp"/></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19.wdp"/></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9.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19.wdp"/></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9.wdp"/></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11.wdp"/><Relationship Id="rId3" Type="http://schemas.openxmlformats.org/officeDocument/2006/relationships/image" Target="../media/image48.png"/><Relationship Id="rId7" Type="http://schemas.openxmlformats.org/officeDocument/2006/relationships/image" Target="../media/image49.png"/><Relationship Id="rId12" Type="http://schemas.openxmlformats.org/officeDocument/2006/relationships/image" Target="../media/image24.png"/><Relationship Id="rId2" Type="http://schemas.openxmlformats.org/officeDocument/2006/relationships/notesSlide" Target="../notesSlides/notesSlide23.xml"/><Relationship Id="rId16" Type="http://schemas.microsoft.com/office/2007/relationships/hdphoto" Target="../media/hdphoto15.wdp"/><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51.png"/><Relationship Id="rId5" Type="http://schemas.openxmlformats.org/officeDocument/2006/relationships/image" Target="../media/image21.png"/><Relationship Id="rId15" Type="http://schemas.openxmlformats.org/officeDocument/2006/relationships/image" Target="../media/image32.png"/><Relationship Id="rId10" Type="http://schemas.openxmlformats.org/officeDocument/2006/relationships/image" Target="../media/image38.png"/><Relationship Id="rId4" Type="http://schemas.microsoft.com/office/2007/relationships/hdphoto" Target="../media/hdphoto21.wdp"/><Relationship Id="rId9" Type="http://schemas.openxmlformats.org/officeDocument/2006/relationships/image" Target="../media/image29.pn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22.wdp"/></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22.wdp"/></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22.wdp"/></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microsoft.com/office/2007/relationships/hdphoto" Target="../media/hdphoto22.wdp"/></Relationships>
</file>

<file path=ppt/slides/_rels/slide29.xml.rels><?xml version="1.0" encoding="UTF-8" standalone="yes"?>
<Relationships xmlns="http://schemas.openxmlformats.org/package/2006/relationships"><Relationship Id="rId8" Type="http://schemas.microsoft.com/office/2007/relationships/hdphoto" Target="../media/hdphoto25.wdp"/><Relationship Id="rId13" Type="http://schemas.openxmlformats.org/officeDocument/2006/relationships/image" Target="../media/image59.png"/><Relationship Id="rId18" Type="http://schemas.microsoft.com/office/2007/relationships/hdphoto" Target="../media/hdphoto30.wdp"/><Relationship Id="rId26" Type="http://schemas.microsoft.com/office/2007/relationships/hdphoto" Target="../media/hdphoto34.wdp"/><Relationship Id="rId3" Type="http://schemas.openxmlformats.org/officeDocument/2006/relationships/image" Target="../media/image54.png"/><Relationship Id="rId21" Type="http://schemas.openxmlformats.org/officeDocument/2006/relationships/image" Target="../media/image63.png"/><Relationship Id="rId7" Type="http://schemas.openxmlformats.org/officeDocument/2006/relationships/image" Target="../media/image56.png"/><Relationship Id="rId12" Type="http://schemas.microsoft.com/office/2007/relationships/hdphoto" Target="../media/hdphoto27.wdp"/><Relationship Id="rId17" Type="http://schemas.openxmlformats.org/officeDocument/2006/relationships/image" Target="../media/image61.png"/><Relationship Id="rId25" Type="http://schemas.openxmlformats.org/officeDocument/2006/relationships/image" Target="../media/image65.png"/><Relationship Id="rId2" Type="http://schemas.openxmlformats.org/officeDocument/2006/relationships/notesSlide" Target="../notesSlides/notesSlide28.xml"/><Relationship Id="rId16" Type="http://schemas.microsoft.com/office/2007/relationships/hdphoto" Target="../media/hdphoto29.wdp"/><Relationship Id="rId20" Type="http://schemas.microsoft.com/office/2007/relationships/hdphoto" Target="../media/hdphoto31.wdp"/><Relationship Id="rId1" Type="http://schemas.openxmlformats.org/officeDocument/2006/relationships/slideLayout" Target="../slideLayouts/slideLayout7.xml"/><Relationship Id="rId6" Type="http://schemas.microsoft.com/office/2007/relationships/hdphoto" Target="../media/hdphoto24.wdp"/><Relationship Id="rId11" Type="http://schemas.openxmlformats.org/officeDocument/2006/relationships/image" Target="../media/image58.png"/><Relationship Id="rId24" Type="http://schemas.microsoft.com/office/2007/relationships/hdphoto" Target="../media/hdphoto33.wdp"/><Relationship Id="rId5" Type="http://schemas.openxmlformats.org/officeDocument/2006/relationships/image" Target="../media/image55.png"/><Relationship Id="rId15" Type="http://schemas.openxmlformats.org/officeDocument/2006/relationships/image" Target="../media/image60.png"/><Relationship Id="rId23" Type="http://schemas.openxmlformats.org/officeDocument/2006/relationships/image" Target="../media/image64.png"/><Relationship Id="rId10" Type="http://schemas.microsoft.com/office/2007/relationships/hdphoto" Target="../media/hdphoto26.wdp"/><Relationship Id="rId19" Type="http://schemas.openxmlformats.org/officeDocument/2006/relationships/image" Target="../media/image62.png"/><Relationship Id="rId4" Type="http://schemas.microsoft.com/office/2007/relationships/hdphoto" Target="../media/hdphoto23.wdp"/><Relationship Id="rId9" Type="http://schemas.openxmlformats.org/officeDocument/2006/relationships/image" Target="../media/image57.png"/><Relationship Id="rId14" Type="http://schemas.microsoft.com/office/2007/relationships/hdphoto" Target="../media/hdphoto28.wdp"/><Relationship Id="rId22" Type="http://schemas.microsoft.com/office/2007/relationships/hdphoto" Target="../media/hdphoto32.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8" Type="http://schemas.microsoft.com/office/2007/relationships/hdphoto" Target="../media/hdphoto24.wdp"/><Relationship Id="rId13" Type="http://schemas.openxmlformats.org/officeDocument/2006/relationships/image" Target="../media/image65.png"/><Relationship Id="rId18" Type="http://schemas.microsoft.com/office/2007/relationships/hdphoto" Target="../media/hdphoto29.wdp"/><Relationship Id="rId26" Type="http://schemas.microsoft.com/office/2007/relationships/hdphoto" Target="../media/hdphoto33.wdp"/><Relationship Id="rId3" Type="http://schemas.openxmlformats.org/officeDocument/2006/relationships/image" Target="../media/image66.png"/><Relationship Id="rId21" Type="http://schemas.openxmlformats.org/officeDocument/2006/relationships/image" Target="../media/image61.png"/><Relationship Id="rId7" Type="http://schemas.openxmlformats.org/officeDocument/2006/relationships/image" Target="../media/image55.png"/><Relationship Id="rId12" Type="http://schemas.microsoft.com/office/2007/relationships/hdphoto" Target="../media/hdphoto32.wdp"/><Relationship Id="rId17" Type="http://schemas.openxmlformats.org/officeDocument/2006/relationships/image" Target="../media/image60.png"/><Relationship Id="rId25" Type="http://schemas.openxmlformats.org/officeDocument/2006/relationships/image" Target="../media/image64.png"/><Relationship Id="rId2" Type="http://schemas.openxmlformats.org/officeDocument/2006/relationships/notesSlide" Target="../notesSlides/notesSlide29.xml"/><Relationship Id="rId16" Type="http://schemas.microsoft.com/office/2007/relationships/hdphoto" Target="../media/hdphoto25.wdp"/><Relationship Id="rId20" Type="http://schemas.microsoft.com/office/2007/relationships/hdphoto" Target="../media/hdphoto27.wdp"/><Relationship Id="rId1" Type="http://schemas.openxmlformats.org/officeDocument/2006/relationships/slideLayout" Target="../slideLayouts/slideLayout7.xml"/><Relationship Id="rId6" Type="http://schemas.microsoft.com/office/2007/relationships/hdphoto" Target="../media/hdphoto31.wdp"/><Relationship Id="rId11" Type="http://schemas.openxmlformats.org/officeDocument/2006/relationships/image" Target="../media/image63.png"/><Relationship Id="rId24" Type="http://schemas.microsoft.com/office/2007/relationships/hdphoto" Target="../media/hdphoto28.wdp"/><Relationship Id="rId5" Type="http://schemas.openxmlformats.org/officeDocument/2006/relationships/image" Target="../media/image62.png"/><Relationship Id="rId15" Type="http://schemas.openxmlformats.org/officeDocument/2006/relationships/image" Target="../media/image56.png"/><Relationship Id="rId23" Type="http://schemas.openxmlformats.org/officeDocument/2006/relationships/image" Target="../media/image59.png"/><Relationship Id="rId10" Type="http://schemas.microsoft.com/office/2007/relationships/hdphoto" Target="../media/hdphoto26.wdp"/><Relationship Id="rId19" Type="http://schemas.openxmlformats.org/officeDocument/2006/relationships/image" Target="../media/image58.png"/><Relationship Id="rId4" Type="http://schemas.microsoft.com/office/2007/relationships/hdphoto" Target="../media/hdphoto35.wdp"/><Relationship Id="rId9" Type="http://schemas.openxmlformats.org/officeDocument/2006/relationships/image" Target="../media/image57.png"/><Relationship Id="rId14" Type="http://schemas.microsoft.com/office/2007/relationships/hdphoto" Target="../media/hdphoto34.wdp"/><Relationship Id="rId22" Type="http://schemas.microsoft.com/office/2007/relationships/hdphoto" Target="../media/hdphoto30.wdp"/></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microsoft.com/office/2007/relationships/hdphoto" Target="../media/hdphoto36.wdp"/></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36.wdp"/></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microsoft.com/office/2007/relationships/hdphoto" Target="../media/hdphoto37.wdp"/></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15.wdp"/><Relationship Id="rId18" Type="http://schemas.openxmlformats.org/officeDocument/2006/relationships/image" Target="../media/image24.png"/><Relationship Id="rId3" Type="http://schemas.openxmlformats.org/officeDocument/2006/relationships/image" Target="../media/image69.png"/><Relationship Id="rId21" Type="http://schemas.openxmlformats.org/officeDocument/2006/relationships/image" Target="../media/image36.png"/><Relationship Id="rId7" Type="http://schemas.openxmlformats.org/officeDocument/2006/relationships/image" Target="../media/image49.png"/><Relationship Id="rId12" Type="http://schemas.openxmlformats.org/officeDocument/2006/relationships/image" Target="../media/image32.png"/><Relationship Id="rId17" Type="http://schemas.openxmlformats.org/officeDocument/2006/relationships/image" Target="../media/image72.png"/><Relationship Id="rId2" Type="http://schemas.openxmlformats.org/officeDocument/2006/relationships/notesSlide" Target="../notesSlides/notesSlide33.xml"/><Relationship Id="rId16" Type="http://schemas.openxmlformats.org/officeDocument/2006/relationships/image" Target="../media/image71.png"/><Relationship Id="rId20" Type="http://schemas.openxmlformats.org/officeDocument/2006/relationships/image" Target="../media/image40.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41.png"/><Relationship Id="rId5" Type="http://schemas.openxmlformats.org/officeDocument/2006/relationships/image" Target="../media/image21.png"/><Relationship Id="rId15" Type="http://schemas.openxmlformats.org/officeDocument/2006/relationships/image" Target="../media/image70.png"/><Relationship Id="rId10" Type="http://schemas.openxmlformats.org/officeDocument/2006/relationships/image" Target="../media/image38.png"/><Relationship Id="rId19" Type="http://schemas.microsoft.com/office/2007/relationships/hdphoto" Target="../media/hdphoto11.wdp"/><Relationship Id="rId4" Type="http://schemas.microsoft.com/office/2007/relationships/hdphoto" Target="../media/hdphoto38.wdp"/><Relationship Id="rId9" Type="http://schemas.openxmlformats.org/officeDocument/2006/relationships/image" Target="../media/image29.png"/><Relationship Id="rId14" Type="http://schemas.openxmlformats.org/officeDocument/2006/relationships/image" Target="../media/image33.png"/><Relationship Id="rId22" Type="http://schemas.openxmlformats.org/officeDocument/2006/relationships/image" Target="../media/image73.png"/></Relationships>
</file>

<file path=ppt/slides/_rels/slide35.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74.png"/><Relationship Id="rId7"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21.png"/><Relationship Id="rId10" Type="http://schemas.openxmlformats.org/officeDocument/2006/relationships/image" Target="../media/image38.png"/><Relationship Id="rId4" Type="http://schemas.microsoft.com/office/2007/relationships/hdphoto" Target="../media/hdphoto39.wdp"/><Relationship Id="rId9" Type="http://schemas.openxmlformats.org/officeDocument/2006/relationships/image" Target="../media/image75.png"/></Relationships>
</file>

<file path=ppt/slides/_rels/slide3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24.png"/><Relationship Id="rId3" Type="http://schemas.openxmlformats.org/officeDocument/2006/relationships/image" Target="../media/image76.png"/><Relationship Id="rId7" Type="http://schemas.openxmlformats.org/officeDocument/2006/relationships/image" Target="../media/image49.png"/><Relationship Id="rId12" Type="http://schemas.microsoft.com/office/2007/relationships/hdphoto" Target="../media/hdphoto41.wdp"/><Relationship Id="rId2" Type="http://schemas.openxmlformats.org/officeDocument/2006/relationships/notesSlide" Target="../notesSlides/notesSlide35.xml"/><Relationship Id="rId16" Type="http://schemas.microsoft.com/office/2007/relationships/hdphoto" Target="../media/hdphoto15.wdp"/><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77.png"/><Relationship Id="rId5" Type="http://schemas.openxmlformats.org/officeDocument/2006/relationships/image" Target="../media/image21.png"/><Relationship Id="rId15" Type="http://schemas.openxmlformats.org/officeDocument/2006/relationships/image" Target="../media/image78.png"/><Relationship Id="rId10" Type="http://schemas.openxmlformats.org/officeDocument/2006/relationships/image" Target="../media/image38.png"/><Relationship Id="rId4" Type="http://schemas.microsoft.com/office/2007/relationships/hdphoto" Target="../media/hdphoto40.wdp"/><Relationship Id="rId9" Type="http://schemas.openxmlformats.org/officeDocument/2006/relationships/image" Target="../media/image29.png"/><Relationship Id="rId14" Type="http://schemas.microsoft.com/office/2007/relationships/hdphoto" Target="../media/hdphoto11.wdp"/></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42.wdp"/></Relationships>
</file>

<file path=ppt/slides/_rels/slide3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0.png"/><Relationship Id="rId7"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43.wdp"/><Relationship Id="rId9" Type="http://schemas.openxmlformats.org/officeDocument/2006/relationships/image" Target="../media/image43.png"/></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31.png"/><Relationship Id="rId12" Type="http://schemas.openxmlformats.org/officeDocument/2006/relationships/image" Target="../media/image84.png"/><Relationship Id="rId2" Type="http://schemas.openxmlformats.org/officeDocument/2006/relationships/notesSlide" Target="../notesSlides/notesSlide38.xml"/><Relationship Id="rId16"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83.png"/><Relationship Id="rId5" Type="http://schemas.openxmlformats.org/officeDocument/2006/relationships/image" Target="../media/image28.png"/><Relationship Id="rId15" Type="http://schemas.openxmlformats.org/officeDocument/2006/relationships/image" Target="../media/image87.png"/><Relationship Id="rId10" Type="http://schemas.openxmlformats.org/officeDocument/2006/relationships/image" Target="../media/image43.png"/><Relationship Id="rId4" Type="http://schemas.microsoft.com/office/2007/relationships/hdphoto" Target="../media/hdphoto43.wdp"/><Relationship Id="rId9" Type="http://schemas.openxmlformats.org/officeDocument/2006/relationships/image" Target="../media/image82.png"/><Relationship Id="rId14" Type="http://schemas.openxmlformats.org/officeDocument/2006/relationships/image" Target="../media/image86.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4.wdp"/><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microsoft.com/office/2007/relationships/hdphoto" Target="../media/hdphoto44.wdp"/><Relationship Id="rId9"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microsoft.com/office/2007/relationships/hdphoto" Target="../media/hdphoto45.wdp"/></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microsoft.com/office/2007/relationships/hdphoto" Target="../media/hdphoto46.wdp"/></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microsoft.com/office/2007/relationships/hdphoto" Target="../media/hdphoto47.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png"/><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21.png"/><Relationship Id="rId10" Type="http://schemas.microsoft.com/office/2007/relationships/hdphoto" Target="../media/hdphoto11.wdp"/><Relationship Id="rId4" Type="http://schemas.microsoft.com/office/2007/relationships/hdphoto" Target="../media/hdphoto9.wdp"/><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2" name="AutoShape 2"/>
          <p:cNvSpPr/>
          <p:nvPr/>
        </p:nvSpPr>
        <p:spPr>
          <a:xfrm>
            <a:off x="4560571" y="6723529"/>
            <a:ext cx="13727428" cy="3285567"/>
          </a:xfrm>
          <a:prstGeom prst="rect">
            <a:avLst/>
          </a:prstGeom>
          <a:solidFill>
            <a:srgbClr val="F8CF2C">
              <a:alpha val="29803"/>
            </a:srgbClr>
          </a:solidFill>
        </p:spPr>
      </p:sp>
      <p:sp>
        <p:nvSpPr>
          <p:cNvPr id="5" name="TextBox 3">
            <a:extLst>
              <a:ext uri="{FF2B5EF4-FFF2-40B4-BE49-F238E27FC236}">
                <a16:creationId xmlns:a16="http://schemas.microsoft.com/office/drawing/2014/main" id="{99BAD343-03AC-4FD9-BECF-A6222F601171}"/>
              </a:ext>
            </a:extLst>
          </p:cNvPr>
          <p:cNvSpPr txBox="1"/>
          <p:nvPr/>
        </p:nvSpPr>
        <p:spPr>
          <a:xfrm>
            <a:off x="3891775" y="8777990"/>
            <a:ext cx="14089768" cy="1168012"/>
          </a:xfrm>
          <a:prstGeom prst="rect">
            <a:avLst/>
          </a:prstGeom>
        </p:spPr>
        <p:txBody>
          <a:bodyPr wrap="square" lIns="0" tIns="0" rIns="0" bIns="0" rtlCol="0" anchor="t">
            <a:spAutoFit/>
          </a:bodyPr>
          <a:lstStyle/>
          <a:p>
            <a:pPr marL="0" marR="0" lvl="0" indent="0" algn="r" defTabSz="914400" rtl="0" eaLnBrk="1" fontAlgn="auto" latinLnBrk="0" hangingPunct="1">
              <a:lnSpc>
                <a:spcPts val="9600"/>
              </a:lnSpc>
              <a:spcBef>
                <a:spcPts val="0"/>
              </a:spcBef>
              <a:spcAft>
                <a:spcPts val="0"/>
              </a:spcAft>
              <a:buClrTx/>
              <a:buSzTx/>
              <a:buFontTx/>
              <a:buNone/>
              <a:tabLst/>
              <a:defRPr/>
            </a:pPr>
            <a:r>
              <a:rPr kumimoji="0" lang="en-US" sz="7200" b="0" i="0" u="none" strike="noStrike" kern="1200" cap="none" spc="-160" normalizeH="0" baseline="0" noProof="0" dirty="0">
                <a:ln>
                  <a:noFill/>
                </a:ln>
                <a:solidFill>
                  <a:srgbClr val="FFFEE6"/>
                </a:solidFill>
                <a:effectLst/>
                <a:uLnTx/>
                <a:uFillTx/>
                <a:latin typeface="League Gothic"/>
                <a:ea typeface="+mn-ea"/>
                <a:cs typeface="+mn-cs"/>
              </a:rPr>
              <a:t>ENABLING</a:t>
            </a:r>
            <a:r>
              <a:rPr kumimoji="0" lang="en-US" sz="7200" b="0" i="0" u="none" strike="noStrike" kern="1200" cap="none" spc="-160" normalizeH="0" noProof="0" dirty="0">
                <a:ln>
                  <a:noFill/>
                </a:ln>
                <a:solidFill>
                  <a:srgbClr val="FFFEE6"/>
                </a:solidFill>
                <a:effectLst/>
                <a:uLnTx/>
                <a:uFillTx/>
                <a:latin typeface="League Gothic"/>
                <a:ea typeface="+mn-ea"/>
                <a:cs typeface="+mn-cs"/>
              </a:rPr>
              <a:t> A </a:t>
            </a:r>
            <a:r>
              <a:rPr kumimoji="0" lang="en-US" sz="7200" b="0" i="0" u="none" strike="noStrike" kern="1200" cap="none" spc="-160" normalizeH="0" baseline="0" noProof="0" dirty="0">
                <a:ln>
                  <a:noFill/>
                </a:ln>
                <a:solidFill>
                  <a:srgbClr val="FFFEE6"/>
                </a:solidFill>
                <a:effectLst/>
                <a:uLnTx/>
                <a:uFillTx/>
                <a:latin typeface="League Gothic"/>
                <a:ea typeface="+mn-ea"/>
                <a:cs typeface="+mn-cs"/>
              </a:rPr>
              <a:t>USER-CENTRIC TRANSPORTATION EXPERIENCE</a:t>
            </a:r>
          </a:p>
        </p:txBody>
      </p:sp>
      <p:sp>
        <p:nvSpPr>
          <p:cNvPr id="7" name="TextBox 3">
            <a:extLst>
              <a:ext uri="{FF2B5EF4-FFF2-40B4-BE49-F238E27FC236}">
                <a16:creationId xmlns:a16="http://schemas.microsoft.com/office/drawing/2014/main" id="{D24C3C81-F24E-4B14-AE82-80218E829365}"/>
              </a:ext>
            </a:extLst>
          </p:cNvPr>
          <p:cNvSpPr txBox="1"/>
          <p:nvPr/>
        </p:nvSpPr>
        <p:spPr>
          <a:xfrm>
            <a:off x="3891773" y="5898350"/>
            <a:ext cx="14089769" cy="3073277"/>
          </a:xfrm>
          <a:prstGeom prst="rect">
            <a:avLst/>
          </a:prstGeom>
        </p:spPr>
        <p:txBody>
          <a:bodyPr wrap="square" lIns="0" tIns="0" rIns="0" bIns="0" rtlCol="0" anchor="t">
            <a:spAutoFit/>
          </a:bodyPr>
          <a:lstStyle/>
          <a:p>
            <a:pPr marL="0" marR="0" lvl="0" indent="0" algn="r" defTabSz="914400" rtl="0" eaLnBrk="1" fontAlgn="auto" latinLnBrk="0" hangingPunct="1">
              <a:lnSpc>
                <a:spcPts val="26250"/>
              </a:lnSpc>
              <a:spcBef>
                <a:spcPts val="0"/>
              </a:spcBef>
              <a:spcAft>
                <a:spcPts val="0"/>
              </a:spcAft>
              <a:buClrTx/>
              <a:buSzTx/>
              <a:buFontTx/>
              <a:buNone/>
              <a:tabLst/>
              <a:defRPr/>
            </a:pPr>
            <a:r>
              <a:rPr kumimoji="0" lang="en-US" sz="14000" b="0" i="0" u="none" strike="noStrike" kern="1200" cap="none" spc="-262" normalizeH="0" baseline="0" noProof="0" dirty="0">
                <a:ln>
                  <a:noFill/>
                </a:ln>
                <a:solidFill>
                  <a:srgbClr val="FFFEE6"/>
                </a:solidFill>
                <a:effectLst/>
                <a:uLnTx/>
                <a:uFillTx/>
                <a:latin typeface="League Gothic"/>
                <a:ea typeface="+mn-ea"/>
                <a:cs typeface="+mn-cs"/>
              </a:rPr>
              <a:t>THE USER MOBILITY PROFILE</a:t>
            </a:r>
          </a:p>
        </p:txBody>
      </p:sp>
    </p:spTree>
    <p:extLst>
      <p:ext uri="{BB962C8B-B14F-4D97-AF65-F5344CB8AC3E}">
        <p14:creationId xmlns:p14="http://schemas.microsoft.com/office/powerpoint/2010/main" val="330437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100"/>
                            </p:stCondLst>
                            <p:childTnLst>
                              <p:par>
                                <p:cTn id="10" presetID="2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1000"/>
                                        <p:tgtEl>
                                          <p:spTgt spid="7"/>
                                        </p:tgtEl>
                                      </p:cBhvr>
                                    </p:animEffect>
                                  </p:childTnLst>
                                </p:cTn>
                              </p:par>
                            </p:childTnLst>
                          </p:cTn>
                        </p:par>
                        <p:par>
                          <p:cTn id="13" fill="hold">
                            <p:stCondLst>
                              <p:cond delay="2100"/>
                            </p:stCondLst>
                            <p:childTnLst>
                              <p:par>
                                <p:cTn id="14" presetID="14" presetClass="entr" presetSubtype="1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9468700"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 — </a:t>
            </a:r>
            <a:r>
              <a:rPr kumimoji="0" lang="en-US" sz="10400" b="0" i="0" u="none" strike="noStrike" kern="1200" cap="none" spc="-160" normalizeH="0" noProof="0" dirty="0">
                <a:ln>
                  <a:noFill/>
                </a:ln>
                <a:solidFill>
                  <a:srgbClr val="FFFEE6"/>
                </a:solidFill>
                <a:effectLst/>
                <a:uLnTx/>
                <a:uFillTx/>
                <a:latin typeface="League Gothic"/>
                <a:ea typeface="+mn-ea"/>
                <a:cs typeface="+mn-cs"/>
              </a:rPr>
              <a:t>PREMISES</a:t>
            </a:r>
          </a:p>
        </p:txBody>
      </p:sp>
      <p:grpSp>
        <p:nvGrpSpPr>
          <p:cNvPr id="6" name="Gruppo 5">
            <a:extLst>
              <a:ext uri="{FF2B5EF4-FFF2-40B4-BE49-F238E27FC236}">
                <a16:creationId xmlns:a16="http://schemas.microsoft.com/office/drawing/2014/main" id="{37326D42-BB1E-4FA5-8316-889B21B5BC3D}"/>
              </a:ext>
            </a:extLst>
          </p:cNvPr>
          <p:cNvGrpSpPr/>
          <p:nvPr/>
        </p:nvGrpSpPr>
        <p:grpSpPr>
          <a:xfrm>
            <a:off x="9785425" y="4341017"/>
            <a:ext cx="3571866" cy="2426760"/>
            <a:chOff x="11304912" y="3979603"/>
            <a:chExt cx="5443204" cy="4013755"/>
          </a:xfrm>
        </p:grpSpPr>
        <p:sp>
          <p:nvSpPr>
            <p:cNvPr id="54" name="Nuvola 53">
              <a:extLst>
                <a:ext uri="{FF2B5EF4-FFF2-40B4-BE49-F238E27FC236}">
                  <a16:creationId xmlns:a16="http://schemas.microsoft.com/office/drawing/2014/main" id="{0B223514-FD43-4819-BDB6-25F903B32EF9}"/>
                </a:ext>
              </a:extLst>
            </p:cNvPr>
            <p:cNvSpPr/>
            <p:nvPr/>
          </p:nvSpPr>
          <p:spPr>
            <a:xfrm>
              <a:off x="11304912" y="3979603"/>
              <a:ext cx="5443204" cy="4013755"/>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82550">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55" name="Gruppo 54">
              <a:extLst>
                <a:ext uri="{FF2B5EF4-FFF2-40B4-BE49-F238E27FC236}">
                  <a16:creationId xmlns:a16="http://schemas.microsoft.com/office/drawing/2014/main" id="{44DB1C3C-F9E1-468D-8249-3FDE221455B7}"/>
                </a:ext>
              </a:extLst>
            </p:cNvPr>
            <p:cNvGrpSpPr/>
            <p:nvPr/>
          </p:nvGrpSpPr>
          <p:grpSpPr>
            <a:xfrm>
              <a:off x="13122275" y="4930116"/>
              <a:ext cx="1808480" cy="2101513"/>
              <a:chOff x="13738858" y="3343442"/>
              <a:chExt cx="1808480" cy="2101513"/>
            </a:xfrm>
          </p:grpSpPr>
          <p:sp>
            <p:nvSpPr>
              <p:cNvPr id="56" name="Disco magnetico 55">
                <a:extLst>
                  <a:ext uri="{FF2B5EF4-FFF2-40B4-BE49-F238E27FC236}">
                    <a16:creationId xmlns:a16="http://schemas.microsoft.com/office/drawing/2014/main" id="{CF9DF559-AE45-437E-B7B7-51302F7AE863}"/>
                  </a:ext>
                </a:extLst>
              </p:cNvPr>
              <p:cNvSpPr/>
              <p:nvPr/>
            </p:nvSpPr>
            <p:spPr>
              <a:xfrm>
                <a:off x="13738858" y="3343442"/>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57" name="Immagine 56">
                <a:extLst>
                  <a:ext uri="{FF2B5EF4-FFF2-40B4-BE49-F238E27FC236}">
                    <a16:creationId xmlns:a16="http://schemas.microsoft.com/office/drawing/2014/main" id="{AF56A8A9-3B1A-4A0D-8C90-CDD11466FA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82230" y="4109139"/>
                <a:ext cx="921735" cy="1229905"/>
              </a:xfrm>
              <a:prstGeom prst="rect">
                <a:avLst/>
              </a:prstGeom>
            </p:spPr>
          </p:pic>
        </p:grpSp>
      </p:grpSp>
      <p:pic>
        <p:nvPicPr>
          <p:cNvPr id="10" name="Immagine 9" descr="Immagine che contiene tavolo&#10;&#10;Descrizione generata automaticamente">
            <a:extLst>
              <a:ext uri="{FF2B5EF4-FFF2-40B4-BE49-F238E27FC236}">
                <a16:creationId xmlns:a16="http://schemas.microsoft.com/office/drawing/2014/main" id="{10C781C3-243B-4630-B184-C09EF38A87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79475" y="4344407"/>
            <a:ext cx="3828499" cy="2426760"/>
          </a:xfrm>
          <a:prstGeom prst="rect">
            <a:avLst/>
          </a:prstGeom>
        </p:spPr>
      </p:pic>
      <p:grpSp>
        <p:nvGrpSpPr>
          <p:cNvPr id="64" name="Group 5">
            <a:extLst>
              <a:ext uri="{FF2B5EF4-FFF2-40B4-BE49-F238E27FC236}">
                <a16:creationId xmlns:a16="http://schemas.microsoft.com/office/drawing/2014/main" id="{F3FDFDD2-3DA0-4CE1-A266-F7A6B3748D1E}"/>
              </a:ext>
            </a:extLst>
          </p:cNvPr>
          <p:cNvGrpSpPr/>
          <p:nvPr/>
        </p:nvGrpSpPr>
        <p:grpSpPr>
          <a:xfrm>
            <a:off x="213779" y="4650177"/>
            <a:ext cx="9161715" cy="2200574"/>
            <a:chOff x="-25135" y="-3293"/>
            <a:chExt cx="10207919" cy="1991515"/>
          </a:xfrm>
        </p:grpSpPr>
        <p:sp>
          <p:nvSpPr>
            <p:cNvPr id="65" name="TextBox 6">
              <a:extLst>
                <a:ext uri="{FF2B5EF4-FFF2-40B4-BE49-F238E27FC236}">
                  <a16:creationId xmlns:a16="http://schemas.microsoft.com/office/drawing/2014/main" id="{47AA3351-CD59-456F-B28A-FC803FD97399}"/>
                </a:ext>
              </a:extLst>
            </p:cNvPr>
            <p:cNvSpPr txBox="1"/>
            <p:nvPr/>
          </p:nvSpPr>
          <p:spPr>
            <a:xfrm>
              <a:off x="522812" y="912894"/>
              <a:ext cx="9423243" cy="1075328"/>
            </a:xfrm>
            <a:prstGeom prst="rect">
              <a:avLst/>
            </a:prstGeom>
          </p:spPr>
          <p:txBody>
            <a:bodyPr wrap="square" lIns="0" tIns="0" rIns="0" bIns="0" rtlCol="0" anchor="t">
              <a:spAutoFit/>
            </a:bodyPr>
            <a:lstStyle/>
            <a:p>
              <a:pPr algn="just">
                <a:lnSpc>
                  <a:spcPts val="3200"/>
                </a:lnSpc>
              </a:pPr>
              <a:r>
                <a:rPr lang="en-US" sz="2400" spc="18" dirty="0">
                  <a:solidFill>
                    <a:srgbClr val="FFFEE6"/>
                  </a:solidFill>
                  <a:latin typeface="Montserrat Light"/>
                </a:rPr>
                <a:t>The user can initialize and manage the contents and permissions of the information stored within its UMP through a web interface.</a:t>
              </a:r>
            </a:p>
          </p:txBody>
        </p:sp>
        <p:sp>
          <p:nvSpPr>
            <p:cNvPr id="66" name="TextBox 7">
              <a:extLst>
                <a:ext uri="{FF2B5EF4-FFF2-40B4-BE49-F238E27FC236}">
                  <a16:creationId xmlns:a16="http://schemas.microsoft.com/office/drawing/2014/main" id="{7B3FD3C7-1270-4EA3-9D0D-78ECD23537C3}"/>
                </a:ext>
              </a:extLst>
            </p:cNvPr>
            <p:cNvSpPr txBox="1"/>
            <p:nvPr/>
          </p:nvSpPr>
          <p:spPr>
            <a:xfrm>
              <a:off x="-25135" y="-3293"/>
              <a:ext cx="10207919" cy="858823"/>
            </a:xfrm>
            <a:prstGeom prst="rect">
              <a:avLst/>
            </a:prstGeom>
          </p:spPr>
          <p:txBody>
            <a:bodyPr wrap="square" lIns="0" tIns="0" rIns="0" bIns="0" rtlCol="0" anchor="t">
              <a:spAutoFit/>
            </a:bodyPr>
            <a:lstStyle/>
            <a:p>
              <a:pPr marL="457200" indent="-457200">
                <a:lnSpc>
                  <a:spcPts val="3727"/>
                </a:lnSpc>
                <a:buFont typeface="Montserrat Classic Bold" panose="020B0604020202020204" charset="0"/>
                <a:buChar char="●"/>
                <a:defRPr/>
              </a:pPr>
              <a:r>
                <a:rPr kumimoji="0" lang="en-US" sz="3200" b="0" i="0" u="none" strike="noStrike" kern="1200" cap="none" spc="174" normalizeH="0" noProof="0" dirty="0">
                  <a:ln>
                    <a:noFill/>
                  </a:ln>
                  <a:solidFill>
                    <a:srgbClr val="F8CF2C"/>
                  </a:solidFill>
                  <a:effectLst/>
                  <a:uLnTx/>
                  <a:uFillTx/>
                  <a:latin typeface="Montserrat Classic Bold"/>
                  <a:ea typeface="+mn-ea"/>
                  <a:cs typeface="+mn-cs"/>
                </a:rPr>
                <a:t>THE PRE-EXISTING USER GLOBAL UMP IS STORED IN A CLOUD REPOSITORY</a:t>
              </a:r>
            </a:p>
          </p:txBody>
        </p:sp>
      </p:grpSp>
      <p:grpSp>
        <p:nvGrpSpPr>
          <p:cNvPr id="67" name="Group 5">
            <a:extLst>
              <a:ext uri="{FF2B5EF4-FFF2-40B4-BE49-F238E27FC236}">
                <a16:creationId xmlns:a16="http://schemas.microsoft.com/office/drawing/2014/main" id="{CB257107-C75D-4075-8166-251FEA84B490}"/>
              </a:ext>
            </a:extLst>
          </p:cNvPr>
          <p:cNvGrpSpPr/>
          <p:nvPr/>
        </p:nvGrpSpPr>
        <p:grpSpPr>
          <a:xfrm>
            <a:off x="213779" y="7621719"/>
            <a:ext cx="8930221" cy="2205340"/>
            <a:chOff x="-25134" y="-3293"/>
            <a:chExt cx="9949990" cy="1995828"/>
          </a:xfrm>
        </p:grpSpPr>
        <p:sp>
          <p:nvSpPr>
            <p:cNvPr id="68" name="TextBox 6">
              <a:extLst>
                <a:ext uri="{FF2B5EF4-FFF2-40B4-BE49-F238E27FC236}">
                  <a16:creationId xmlns:a16="http://schemas.microsoft.com/office/drawing/2014/main" id="{84712BBA-DE48-43C9-9F34-A0A02FDC63E0}"/>
                </a:ext>
              </a:extLst>
            </p:cNvPr>
            <p:cNvSpPr txBox="1"/>
            <p:nvPr/>
          </p:nvSpPr>
          <p:spPr>
            <a:xfrm>
              <a:off x="522812" y="917207"/>
              <a:ext cx="9402044" cy="1075328"/>
            </a:xfrm>
            <a:prstGeom prst="rect">
              <a:avLst/>
            </a:prstGeom>
          </p:spPr>
          <p:txBody>
            <a:bodyPr wrap="square" lIns="0" tIns="0" rIns="0" bIns="0" rtlCol="0" anchor="t">
              <a:spAutoFit/>
            </a:bodyPr>
            <a:lstStyle/>
            <a:p>
              <a:pPr algn="just">
                <a:lnSpc>
                  <a:spcPts val="3200"/>
                </a:lnSpc>
              </a:pPr>
              <a:r>
                <a:rPr lang="en-US" sz="2400" spc="18" dirty="0">
                  <a:solidFill>
                    <a:srgbClr val="FFFEE6"/>
                  </a:solidFill>
                  <a:latin typeface="Montserrat Light"/>
                </a:rPr>
                <a:t>Such as face-recognition cameras, microphones and more, sensors that continuously scan the passenger compartment for user biometric input.</a:t>
              </a:r>
            </a:p>
          </p:txBody>
        </p:sp>
        <p:sp>
          <p:nvSpPr>
            <p:cNvPr id="69" name="TextBox 7">
              <a:extLst>
                <a:ext uri="{FF2B5EF4-FFF2-40B4-BE49-F238E27FC236}">
                  <a16:creationId xmlns:a16="http://schemas.microsoft.com/office/drawing/2014/main" id="{9DC230B9-37A4-4F78-ABE1-82E9C55D5749}"/>
                </a:ext>
              </a:extLst>
            </p:cNvPr>
            <p:cNvSpPr txBox="1"/>
            <p:nvPr/>
          </p:nvSpPr>
          <p:spPr>
            <a:xfrm>
              <a:off x="-25134" y="-3293"/>
              <a:ext cx="8978917" cy="858823"/>
            </a:xfrm>
            <a:prstGeom prst="rect">
              <a:avLst/>
            </a:prstGeom>
          </p:spPr>
          <p:txBody>
            <a:bodyPr wrap="square" lIns="0" tIns="0" rIns="0" bIns="0" rtlCol="0" anchor="t">
              <a:spAutoFit/>
            </a:bodyPr>
            <a:lstStyle/>
            <a:p>
              <a:pPr marL="457200" indent="-457200">
                <a:lnSpc>
                  <a:spcPts val="3727"/>
                </a:lnSpc>
                <a:buFont typeface="Montserrat Classic Bold" panose="020B0604020202020204" charset="0"/>
                <a:buChar cha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THE CAR IS EQUIPPED</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WITH BIOMETRIC SENSORS</a:t>
              </a:r>
            </a:p>
          </p:txBody>
        </p:sp>
      </p:grpSp>
      <p:pic>
        <p:nvPicPr>
          <p:cNvPr id="70" name="Immagine 69">
            <a:extLst>
              <a:ext uri="{FF2B5EF4-FFF2-40B4-BE49-F238E27FC236}">
                <a16:creationId xmlns:a16="http://schemas.microsoft.com/office/drawing/2014/main" id="{41398023-CC6E-48F0-BF91-EF2767994B7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35000"/>
                    </a14:imgEffect>
                  </a14:imgLayer>
                </a14:imgProps>
              </a:ext>
            </a:extLst>
          </a:blip>
          <a:stretch>
            <a:fillRect/>
          </a:stretch>
        </p:blipFill>
        <p:spPr>
          <a:xfrm>
            <a:off x="11164605" y="7516408"/>
            <a:ext cx="5667351" cy="2415962"/>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EC7F8C46-D280-40A2-8475-AE14686612A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1426385">
            <a:off x="14451989" y="7767218"/>
            <a:ext cx="475934" cy="475934"/>
          </a:xfrm>
          <a:prstGeom prst="rect">
            <a:avLst/>
          </a:prstGeom>
        </p:spPr>
      </p:pic>
      <p:sp>
        <p:nvSpPr>
          <p:cNvPr id="78" name="TextBox 6">
            <a:extLst>
              <a:ext uri="{FF2B5EF4-FFF2-40B4-BE49-F238E27FC236}">
                <a16:creationId xmlns:a16="http://schemas.microsoft.com/office/drawing/2014/main" id="{CE56C7F4-CCE9-4898-A666-F83068038BB7}"/>
              </a:ext>
            </a:extLst>
          </p:cNvPr>
          <p:cNvSpPr txBox="1"/>
          <p:nvPr/>
        </p:nvSpPr>
        <p:spPr>
          <a:xfrm>
            <a:off x="14254860" y="8153400"/>
            <a:ext cx="870191"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camera</a:t>
            </a:r>
          </a:p>
        </p:txBody>
      </p:sp>
      <p:pic>
        <p:nvPicPr>
          <p:cNvPr id="75" name="Immagine 74" descr="Immagine che contiene testo, elettronico&#10;&#10;Descrizione generata automaticamente">
            <a:extLst>
              <a:ext uri="{FF2B5EF4-FFF2-40B4-BE49-F238E27FC236}">
                <a16:creationId xmlns:a16="http://schemas.microsoft.com/office/drawing/2014/main" id="{63CC4939-457B-4E68-86FA-96B9D6DA40A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3723271">
            <a:off x="14451989" y="9170605"/>
            <a:ext cx="475934" cy="475934"/>
          </a:xfrm>
          <a:prstGeom prst="rect">
            <a:avLst/>
          </a:prstGeom>
        </p:spPr>
      </p:pic>
      <p:sp>
        <p:nvSpPr>
          <p:cNvPr id="79" name="TextBox 6">
            <a:extLst>
              <a:ext uri="{FF2B5EF4-FFF2-40B4-BE49-F238E27FC236}">
                <a16:creationId xmlns:a16="http://schemas.microsoft.com/office/drawing/2014/main" id="{2C3780EA-ED5E-44F5-B707-B6652E707654}"/>
              </a:ext>
            </a:extLst>
          </p:cNvPr>
          <p:cNvSpPr txBox="1"/>
          <p:nvPr/>
        </p:nvSpPr>
        <p:spPr>
          <a:xfrm>
            <a:off x="14254860" y="8773798"/>
            <a:ext cx="870191"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camera</a:t>
            </a:r>
          </a:p>
        </p:txBody>
      </p:sp>
      <p:pic>
        <p:nvPicPr>
          <p:cNvPr id="76" name="Immagine 75">
            <a:extLst>
              <a:ext uri="{FF2B5EF4-FFF2-40B4-BE49-F238E27FC236}">
                <a16:creationId xmlns:a16="http://schemas.microsoft.com/office/drawing/2014/main" id="{7E67C733-2FE7-4676-AE67-D48371032ABF}"/>
              </a:ext>
            </a:extLst>
          </p:cNvPr>
          <p:cNvPicPr>
            <a:picLocks noChangeAspect="1"/>
          </p:cNvPicPr>
          <p:nvPr/>
        </p:nvPicPr>
        <p:blipFill>
          <a:blip r:embed="rId10"/>
          <a:stretch>
            <a:fillRect/>
          </a:stretch>
        </p:blipFill>
        <p:spPr>
          <a:xfrm>
            <a:off x="13500149" y="8549089"/>
            <a:ext cx="217639" cy="429550"/>
          </a:xfrm>
          <a:prstGeom prst="rect">
            <a:avLst/>
          </a:prstGeom>
        </p:spPr>
      </p:pic>
      <p:sp>
        <p:nvSpPr>
          <p:cNvPr id="80" name="TextBox 6">
            <a:extLst>
              <a:ext uri="{FF2B5EF4-FFF2-40B4-BE49-F238E27FC236}">
                <a16:creationId xmlns:a16="http://schemas.microsoft.com/office/drawing/2014/main" id="{46CB10B9-33B7-4642-90A6-281A8118BCA2}"/>
              </a:ext>
            </a:extLst>
          </p:cNvPr>
          <p:cNvSpPr txBox="1"/>
          <p:nvPr/>
        </p:nvSpPr>
        <p:spPr>
          <a:xfrm>
            <a:off x="12037136" y="8455102"/>
            <a:ext cx="1421394"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Microphone</a:t>
            </a:r>
          </a:p>
        </p:txBody>
      </p:sp>
    </p:spTree>
    <p:extLst>
      <p:ext uri="{BB962C8B-B14F-4D97-AF65-F5344CB8AC3E}">
        <p14:creationId xmlns:p14="http://schemas.microsoft.com/office/powerpoint/2010/main" val="23485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1000"/>
                                        <p:tgtEl>
                                          <p:spTgt spid="64"/>
                                        </p:tgtEl>
                                      </p:cBhvr>
                                    </p:animEffect>
                                  </p:childTnLst>
                                </p:cTn>
                              </p:par>
                            </p:childTnLst>
                          </p:cTn>
                        </p:par>
                        <p:par>
                          <p:cTn id="13" fill="hold">
                            <p:stCondLst>
                              <p:cond delay="1000"/>
                            </p:stCondLst>
                            <p:childTnLst>
                              <p:par>
                                <p:cTn id="14" presetID="10" presetClass="entr" presetSubtype="0" fill="hold" nodeType="afterEffect">
                                  <p:stCondLst>
                                    <p:cond delay="12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2750"/>
                            </p:stCondLst>
                            <p:childTnLst>
                              <p:par>
                                <p:cTn id="18" presetID="10" presetClass="entr" presetSubtype="0" fill="hold" nodeType="afterEffect">
                                  <p:stCondLst>
                                    <p:cond delay="75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1000"/>
                                        <p:tgtEl>
                                          <p:spTgt spid="67"/>
                                        </p:tgtEl>
                                      </p:cBhvr>
                                    </p:animEffect>
                                  </p:childTnLst>
                                </p:cTn>
                              </p:par>
                            </p:childTnLst>
                          </p:cTn>
                        </p:par>
                        <p:par>
                          <p:cTn id="26" fill="hold">
                            <p:stCondLst>
                              <p:cond delay="1000"/>
                            </p:stCondLst>
                            <p:childTnLst>
                              <p:par>
                                <p:cTn id="27" presetID="10" presetClass="entr" presetSubtype="0" fill="hold" nodeType="afterEffect">
                                  <p:stCondLst>
                                    <p:cond delay="125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500"/>
                                        <p:tgtEl>
                                          <p:spTgt spid="70"/>
                                        </p:tgtEl>
                                      </p:cBhvr>
                                    </p:animEffect>
                                  </p:childTnLst>
                                </p:cTn>
                              </p:par>
                            </p:childTnLst>
                          </p:cTn>
                        </p:par>
                        <p:par>
                          <p:cTn id="30" fill="hold">
                            <p:stCondLst>
                              <p:cond delay="2750"/>
                            </p:stCondLst>
                            <p:childTnLst>
                              <p:par>
                                <p:cTn id="31" presetID="22" presetClass="entr" presetSubtype="1" fill="hold" nodeType="afterEffect">
                                  <p:stCondLst>
                                    <p:cond delay="500"/>
                                  </p:stCondLst>
                                  <p:childTnLst>
                                    <p:set>
                                      <p:cBhvr>
                                        <p:cTn id="32" dur="1" fill="hold">
                                          <p:stCondLst>
                                            <p:cond delay="0"/>
                                          </p:stCondLst>
                                        </p:cTn>
                                        <p:tgtEl>
                                          <p:spTgt spid="72"/>
                                        </p:tgtEl>
                                        <p:attrNameLst>
                                          <p:attrName>style.visibility</p:attrName>
                                        </p:attrNameLst>
                                      </p:cBhvr>
                                      <p:to>
                                        <p:strVal val="visible"/>
                                      </p:to>
                                    </p:set>
                                    <p:animEffect transition="in" filter="wipe(up)">
                                      <p:cBhvr>
                                        <p:cTn id="33" dur="500"/>
                                        <p:tgtEl>
                                          <p:spTgt spid="72"/>
                                        </p:tgtEl>
                                      </p:cBhvr>
                                    </p:animEffect>
                                  </p:childTnLst>
                                </p:cTn>
                              </p:par>
                              <p:par>
                                <p:cTn id="34" presetID="22" presetClass="entr" presetSubtype="4" fill="hold" nodeType="withEffect">
                                  <p:stCondLst>
                                    <p:cond delay="500"/>
                                  </p:stCondLst>
                                  <p:childTnLst>
                                    <p:set>
                                      <p:cBhvr>
                                        <p:cTn id="35" dur="1" fill="hold">
                                          <p:stCondLst>
                                            <p:cond delay="0"/>
                                          </p:stCondLst>
                                        </p:cTn>
                                        <p:tgtEl>
                                          <p:spTgt spid="75"/>
                                        </p:tgtEl>
                                        <p:attrNameLst>
                                          <p:attrName>style.visibility</p:attrName>
                                        </p:attrNameLst>
                                      </p:cBhvr>
                                      <p:to>
                                        <p:strVal val="visible"/>
                                      </p:to>
                                    </p:set>
                                    <p:animEffect transition="in" filter="wipe(down)">
                                      <p:cBhvr>
                                        <p:cTn id="36" dur="500"/>
                                        <p:tgtEl>
                                          <p:spTgt spid="75"/>
                                        </p:tgtEl>
                                      </p:cBhvr>
                                    </p:animEffect>
                                  </p:childTnLst>
                                </p:cTn>
                              </p:par>
                            </p:childTnLst>
                          </p:cTn>
                        </p:par>
                        <p:par>
                          <p:cTn id="37" fill="hold">
                            <p:stCondLst>
                              <p:cond delay="3750"/>
                            </p:stCondLst>
                            <p:childTnLst>
                              <p:par>
                                <p:cTn id="38" presetID="14" presetClass="entr" presetSubtype="10" fill="hold" grpId="0" nodeType="afterEffect">
                                  <p:stCondLst>
                                    <p:cond delay="100"/>
                                  </p:stCondLst>
                                  <p:childTnLst>
                                    <p:set>
                                      <p:cBhvr>
                                        <p:cTn id="39" dur="1" fill="hold">
                                          <p:stCondLst>
                                            <p:cond delay="0"/>
                                          </p:stCondLst>
                                        </p:cTn>
                                        <p:tgtEl>
                                          <p:spTgt spid="79"/>
                                        </p:tgtEl>
                                        <p:attrNameLst>
                                          <p:attrName>style.visibility</p:attrName>
                                        </p:attrNameLst>
                                      </p:cBhvr>
                                      <p:to>
                                        <p:strVal val="visible"/>
                                      </p:to>
                                    </p:set>
                                    <p:animEffect transition="in" filter="randombar(horizontal)">
                                      <p:cBhvr>
                                        <p:cTn id="40" dur="500"/>
                                        <p:tgtEl>
                                          <p:spTgt spid="79"/>
                                        </p:tgtEl>
                                      </p:cBhvr>
                                    </p:animEffect>
                                  </p:childTnLst>
                                </p:cTn>
                              </p:par>
                              <p:par>
                                <p:cTn id="41" presetID="14" presetClass="entr" presetSubtype="10" fill="hold" grpId="0" nodeType="withEffect">
                                  <p:stCondLst>
                                    <p:cond delay="100"/>
                                  </p:stCondLst>
                                  <p:childTnLst>
                                    <p:set>
                                      <p:cBhvr>
                                        <p:cTn id="42" dur="1" fill="hold">
                                          <p:stCondLst>
                                            <p:cond delay="0"/>
                                          </p:stCondLst>
                                        </p:cTn>
                                        <p:tgtEl>
                                          <p:spTgt spid="78"/>
                                        </p:tgtEl>
                                        <p:attrNameLst>
                                          <p:attrName>style.visibility</p:attrName>
                                        </p:attrNameLst>
                                      </p:cBhvr>
                                      <p:to>
                                        <p:strVal val="visible"/>
                                      </p:to>
                                    </p:set>
                                    <p:animEffect transition="in" filter="randombar(horizontal)">
                                      <p:cBhvr>
                                        <p:cTn id="43" dur="500"/>
                                        <p:tgtEl>
                                          <p:spTgt spid="78"/>
                                        </p:tgtEl>
                                      </p:cBhvr>
                                    </p:animEffect>
                                  </p:childTnLst>
                                </p:cTn>
                              </p:par>
                            </p:childTnLst>
                          </p:cTn>
                        </p:par>
                        <p:par>
                          <p:cTn id="44" fill="hold">
                            <p:stCondLst>
                              <p:cond delay="4350"/>
                            </p:stCondLst>
                            <p:childTnLst>
                              <p:par>
                                <p:cTn id="45" presetID="22" presetClass="entr" presetSubtype="2" fill="hold" nodeType="afterEffect">
                                  <p:stCondLst>
                                    <p:cond delay="250"/>
                                  </p:stCondLst>
                                  <p:childTnLst>
                                    <p:set>
                                      <p:cBhvr>
                                        <p:cTn id="46" dur="1" fill="hold">
                                          <p:stCondLst>
                                            <p:cond delay="0"/>
                                          </p:stCondLst>
                                        </p:cTn>
                                        <p:tgtEl>
                                          <p:spTgt spid="76"/>
                                        </p:tgtEl>
                                        <p:attrNameLst>
                                          <p:attrName>style.visibility</p:attrName>
                                        </p:attrNameLst>
                                      </p:cBhvr>
                                      <p:to>
                                        <p:strVal val="visible"/>
                                      </p:to>
                                    </p:set>
                                    <p:animEffect transition="in" filter="wipe(right)">
                                      <p:cBhvr>
                                        <p:cTn id="47" dur="500"/>
                                        <p:tgtEl>
                                          <p:spTgt spid="76"/>
                                        </p:tgtEl>
                                      </p:cBhvr>
                                    </p:animEffect>
                                  </p:childTnLst>
                                </p:cTn>
                              </p:par>
                            </p:childTnLst>
                          </p:cTn>
                        </p:par>
                        <p:par>
                          <p:cTn id="48" fill="hold">
                            <p:stCondLst>
                              <p:cond delay="5100"/>
                            </p:stCondLst>
                            <p:childTnLst>
                              <p:par>
                                <p:cTn id="49" presetID="14" presetClass="entr" presetSubtype="10" fill="hold" grpId="0" nodeType="afterEffect">
                                  <p:stCondLst>
                                    <p:cond delay="100"/>
                                  </p:stCondLst>
                                  <p:childTnLst>
                                    <p:set>
                                      <p:cBhvr>
                                        <p:cTn id="50" dur="1" fill="hold">
                                          <p:stCondLst>
                                            <p:cond delay="0"/>
                                          </p:stCondLst>
                                        </p:cTn>
                                        <p:tgtEl>
                                          <p:spTgt spid="80"/>
                                        </p:tgtEl>
                                        <p:attrNameLst>
                                          <p:attrName>style.visibility</p:attrName>
                                        </p:attrNameLst>
                                      </p:cBhvr>
                                      <p:to>
                                        <p:strVal val="visible"/>
                                      </p:to>
                                    </p:set>
                                    <p:animEffect transition="in" filter="randombar(horizontal)">
                                      <p:cBhvr>
                                        <p:cTn id="5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8" grpId="0"/>
      <p:bldP spid="79" grpId="0"/>
      <p:bldP spid="8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 name="Gruppo 1">
            <a:extLst>
              <a:ext uri="{FF2B5EF4-FFF2-40B4-BE49-F238E27FC236}">
                <a16:creationId xmlns:a16="http://schemas.microsoft.com/office/drawing/2014/main" id="{D79077C9-4DEA-49BA-97A9-8A1FF5C457ED}"/>
              </a:ext>
            </a:extLst>
          </p:cNvPr>
          <p:cNvGrpSpPr/>
          <p:nvPr/>
        </p:nvGrpSpPr>
        <p:grpSpPr>
          <a:xfrm>
            <a:off x="12198970" y="4248490"/>
            <a:ext cx="5667351" cy="2415962"/>
            <a:chOff x="12198970" y="4248490"/>
            <a:chExt cx="5667351" cy="2415962"/>
          </a:xfrm>
        </p:grpSpPr>
        <p:pic>
          <p:nvPicPr>
            <p:cNvPr id="70" name="Immagine 69">
              <a:extLst>
                <a:ext uri="{FF2B5EF4-FFF2-40B4-BE49-F238E27FC236}">
                  <a16:creationId xmlns:a16="http://schemas.microsoft.com/office/drawing/2014/main" id="{41398023-CC6E-48F0-BF91-EF2767994B7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198970" y="4248490"/>
              <a:ext cx="5667351" cy="2415962"/>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EC7F8C46-D280-40A2-8475-AE14686612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5486354" y="4499300"/>
              <a:ext cx="475934" cy="475934"/>
            </a:xfrm>
            <a:prstGeom prst="rect">
              <a:avLst/>
            </a:prstGeom>
          </p:spPr>
        </p:pic>
        <p:pic>
          <p:nvPicPr>
            <p:cNvPr id="75" name="Immagine 74" descr="Immagine che contiene testo, elettronico&#10;&#10;Descrizione generata automaticamente">
              <a:extLst>
                <a:ext uri="{FF2B5EF4-FFF2-40B4-BE49-F238E27FC236}">
                  <a16:creationId xmlns:a16="http://schemas.microsoft.com/office/drawing/2014/main" id="{63CC4939-457B-4E68-86FA-96B9D6DA40A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723271">
              <a:off x="15486354" y="5902687"/>
              <a:ext cx="475934" cy="475934"/>
            </a:xfrm>
            <a:prstGeom prst="rect">
              <a:avLst/>
            </a:prstGeom>
          </p:spPr>
        </p:pic>
        <p:pic>
          <p:nvPicPr>
            <p:cNvPr id="76" name="Immagine 75">
              <a:extLst>
                <a:ext uri="{FF2B5EF4-FFF2-40B4-BE49-F238E27FC236}">
                  <a16:creationId xmlns:a16="http://schemas.microsoft.com/office/drawing/2014/main" id="{7E67C733-2FE7-4676-AE67-D48371032ABF}"/>
                </a:ext>
              </a:extLst>
            </p:cNvPr>
            <p:cNvPicPr>
              <a:picLocks noChangeAspect="1"/>
            </p:cNvPicPr>
            <p:nvPr/>
          </p:nvPicPr>
          <p:blipFill>
            <a:blip r:embed="rId8"/>
            <a:stretch>
              <a:fillRect/>
            </a:stretch>
          </p:blipFill>
          <p:spPr>
            <a:xfrm>
              <a:off x="14534514" y="5281171"/>
              <a:ext cx="217639" cy="429550"/>
            </a:xfrm>
            <a:prstGeom prst="rect">
              <a:avLst/>
            </a:prstGeom>
          </p:spPr>
        </p:pic>
      </p:grpSp>
      <p:grpSp>
        <p:nvGrpSpPr>
          <p:cNvPr id="31" name="Group 5">
            <a:extLst>
              <a:ext uri="{FF2B5EF4-FFF2-40B4-BE49-F238E27FC236}">
                <a16:creationId xmlns:a16="http://schemas.microsoft.com/office/drawing/2014/main" id="{C3DB9CD0-F180-4FF4-A4CE-8F23F6387B94}"/>
              </a:ext>
            </a:extLst>
          </p:cNvPr>
          <p:cNvGrpSpPr/>
          <p:nvPr/>
        </p:nvGrpSpPr>
        <p:grpSpPr>
          <a:xfrm>
            <a:off x="212129" y="4248490"/>
            <a:ext cx="11178121" cy="2109833"/>
            <a:chOff x="-25134" y="-3293"/>
            <a:chExt cx="12454585" cy="1909395"/>
          </a:xfrm>
        </p:grpSpPr>
        <p:sp>
          <p:nvSpPr>
            <p:cNvPr id="32" name="TextBox 6">
              <a:extLst>
                <a:ext uri="{FF2B5EF4-FFF2-40B4-BE49-F238E27FC236}">
                  <a16:creationId xmlns:a16="http://schemas.microsoft.com/office/drawing/2014/main" id="{45DACBA1-7317-4261-BD8A-7F4A66C08253}"/>
                </a:ext>
              </a:extLst>
            </p:cNvPr>
            <p:cNvSpPr txBox="1"/>
            <p:nvPr/>
          </p:nvSpPr>
          <p:spPr>
            <a:xfrm>
              <a:off x="586487" y="459391"/>
              <a:ext cx="11842964"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Whether as part of an explicit authentication process when entering the vehicle or shortly thereafter, due to the continuous scanning of the biometric sensors, one or more of the user biometric features is collected and sent to a local User Mobility Profile Manager (UMPM) module.</a:t>
              </a:r>
            </a:p>
          </p:txBody>
        </p:sp>
        <p:sp>
          <p:nvSpPr>
            <p:cNvPr id="33" name="TextBox 7">
              <a:extLst>
                <a:ext uri="{FF2B5EF4-FFF2-40B4-BE49-F238E27FC236}">
                  <a16:creationId xmlns:a16="http://schemas.microsoft.com/office/drawing/2014/main" id="{6C30FAD6-461D-4862-82D0-441869342EA9}"/>
                </a:ext>
              </a:extLst>
            </p:cNvPr>
            <p:cNvSpPr txBox="1"/>
            <p:nvPr/>
          </p:nvSpPr>
          <p:spPr>
            <a:xfrm>
              <a:off x="-25134" y="-3293"/>
              <a:ext cx="12454585" cy="429412"/>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BIOMETRIC FEATURES SAMPLING</a:t>
              </a:r>
            </a:p>
          </p:txBody>
        </p:sp>
      </p:grpSp>
      <p:sp>
        <p:nvSpPr>
          <p:cNvPr id="21" name="Rettangolo con angoli arrotondati 20">
            <a:extLst>
              <a:ext uri="{FF2B5EF4-FFF2-40B4-BE49-F238E27FC236}">
                <a16:creationId xmlns:a16="http://schemas.microsoft.com/office/drawing/2014/main" id="{89E5DE85-15E9-40FF-993F-1DEB1E350C99}"/>
              </a:ext>
            </a:extLst>
          </p:cNvPr>
          <p:cNvSpPr/>
          <p:nvPr/>
        </p:nvSpPr>
        <p:spPr>
          <a:xfrm>
            <a:off x="16706851" y="4907280"/>
            <a:ext cx="1002029" cy="1026160"/>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sz="2100" b="1" dirty="0">
                <a:latin typeface="Montserrat Light" panose="020B0604020202020204" charset="0"/>
              </a:rPr>
              <a:t>UMPM</a:t>
            </a: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12129" y="7367997"/>
            <a:ext cx="11178121" cy="2520202"/>
            <a:chOff x="-25134" y="-3293"/>
            <a:chExt cx="12454585" cy="2280777"/>
          </a:xfrm>
        </p:grpSpPr>
        <p:sp>
          <p:nvSpPr>
            <p:cNvPr id="25" name="TextBox 6">
              <a:extLst>
                <a:ext uri="{FF2B5EF4-FFF2-40B4-BE49-F238E27FC236}">
                  <a16:creationId xmlns:a16="http://schemas.microsoft.com/office/drawing/2014/main" id="{AD8F1588-075E-4A69-9F69-440DD66C981A}"/>
                </a:ext>
              </a:extLst>
            </p:cNvPr>
            <p:cNvSpPr txBox="1"/>
            <p:nvPr/>
          </p:nvSpPr>
          <p:spPr>
            <a:xfrm>
              <a:off x="586488" y="459391"/>
              <a:ext cx="11842963"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Within the UMPM the sampled biometric features are matched against the corresponding features found in each of the UMPs currently stored in the module, with the purpose of identifying the user and matching such input, and the possibly associated command, with his or her set of information and preferences.</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4" y="-3293"/>
              <a:ext cx="12454585" cy="429412"/>
            </a:xfrm>
            <a:prstGeom prst="rect">
              <a:avLst/>
            </a:prstGeom>
          </p:spPr>
          <p:txBody>
            <a:bodyPr wrap="square" lIns="0" tIns="0" rIns="0" bIns="0" rtlCol="0" anchor="t">
              <a:spAutoFit/>
            </a:bodyPr>
            <a:lstStyle/>
            <a:p>
              <a:pPr marL="514350" indent="-514350">
                <a:lnSpc>
                  <a:spcPts val="3727"/>
                </a:lnSpc>
                <a:buFont typeface="+mj-lt"/>
                <a:buAutoNum type="arabicParenR" startAt="2"/>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LOCAL BIOMETRIC IDENTIFICATION</a:t>
              </a:r>
            </a:p>
          </p:txBody>
        </p:sp>
      </p:grpSp>
      <p:pic>
        <p:nvPicPr>
          <p:cNvPr id="4" name="Immagine 3">
            <a:extLst>
              <a:ext uri="{FF2B5EF4-FFF2-40B4-BE49-F238E27FC236}">
                <a16:creationId xmlns:a16="http://schemas.microsoft.com/office/drawing/2014/main" id="{534DB092-70FF-44DB-B2F4-4E40E3676B35}"/>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38000"/>
                    </a14:imgEffect>
                  </a14:imgLayer>
                </a14:imgProps>
              </a:ext>
            </a:extLst>
          </a:blip>
          <a:stretch>
            <a:fillRect/>
          </a:stretch>
        </p:blipFill>
        <p:spPr>
          <a:xfrm>
            <a:off x="14072944" y="7294364"/>
            <a:ext cx="2070102" cy="2809424"/>
          </a:xfrm>
          <a:prstGeom prst="rect">
            <a:avLst/>
          </a:prstGeom>
        </p:spPr>
      </p:pic>
      <p:sp>
        <p:nvSpPr>
          <p:cNvPr id="27" name="Rettangolo con angoli arrotondati 26">
            <a:extLst>
              <a:ext uri="{FF2B5EF4-FFF2-40B4-BE49-F238E27FC236}">
                <a16:creationId xmlns:a16="http://schemas.microsoft.com/office/drawing/2014/main" id="{D4B927C4-1F65-4C23-8AD9-278D373D843B}"/>
              </a:ext>
            </a:extLst>
          </p:cNvPr>
          <p:cNvSpPr/>
          <p:nvPr/>
        </p:nvSpPr>
        <p:spPr>
          <a:xfrm>
            <a:off x="14429869" y="7913706"/>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28" name="Disco magnetico 27">
            <a:extLst>
              <a:ext uri="{FF2B5EF4-FFF2-40B4-BE49-F238E27FC236}">
                <a16:creationId xmlns:a16="http://schemas.microsoft.com/office/drawing/2014/main" id="{32C5169F-ACA0-4308-BB88-C32825D5DB86}"/>
              </a:ext>
            </a:extLst>
          </p:cNvPr>
          <p:cNvSpPr/>
          <p:nvPr/>
        </p:nvSpPr>
        <p:spPr>
          <a:xfrm>
            <a:off x="14510405" y="8399706"/>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9" name="Immagine 28">
            <a:extLst>
              <a:ext uri="{FF2B5EF4-FFF2-40B4-BE49-F238E27FC236}">
                <a16:creationId xmlns:a16="http://schemas.microsoft.com/office/drawing/2014/main" id="{2C5C7AAB-CB67-4534-AD57-43B67AB6E1B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546406" y="8728401"/>
            <a:ext cx="411494" cy="549072"/>
          </a:xfrm>
          <a:prstGeom prst="rect">
            <a:avLst/>
          </a:prstGeom>
        </p:spPr>
      </p:pic>
      <p:pic>
        <p:nvPicPr>
          <p:cNvPr id="30" name="Immagine 29">
            <a:extLst>
              <a:ext uri="{FF2B5EF4-FFF2-40B4-BE49-F238E27FC236}">
                <a16:creationId xmlns:a16="http://schemas.microsoft.com/office/drawing/2014/main" id="{3B1A2B42-E8B1-4EE7-938D-FAEB9E933E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032215" y="8746806"/>
            <a:ext cx="411494" cy="549072"/>
          </a:xfrm>
          <a:prstGeom prst="rect">
            <a:avLst/>
          </a:prstGeom>
        </p:spPr>
      </p:pic>
      <p:cxnSp>
        <p:nvCxnSpPr>
          <p:cNvPr id="37" name="Connettore 2 36">
            <a:extLst>
              <a:ext uri="{FF2B5EF4-FFF2-40B4-BE49-F238E27FC236}">
                <a16:creationId xmlns:a16="http://schemas.microsoft.com/office/drawing/2014/main" id="{75EE2A52-22BD-4A6D-9F69-B1AB4B635C2F}"/>
              </a:ext>
            </a:extLst>
          </p:cNvPr>
          <p:cNvCxnSpPr>
            <a:cxnSpLocks/>
          </p:cNvCxnSpPr>
          <p:nvPr/>
        </p:nvCxnSpPr>
        <p:spPr>
          <a:xfrm flipV="1">
            <a:off x="14072944" y="6462392"/>
            <a:ext cx="2070102" cy="905605"/>
          </a:xfrm>
          <a:prstGeom prst="straightConnector1">
            <a:avLst/>
          </a:prstGeom>
          <a:ln w="44450" cap="flat" cmpd="sng">
            <a:solidFill>
              <a:srgbClr val="FFFEE6"/>
            </a:solidFill>
            <a:prstDash val="dash"/>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939C4B8B-A504-4E50-9DE4-D88F240F61A5}"/>
              </a:ext>
            </a:extLst>
          </p:cNvPr>
          <p:cNvCxnSpPr>
            <a:cxnSpLocks/>
          </p:cNvCxnSpPr>
          <p:nvPr/>
        </p:nvCxnSpPr>
        <p:spPr>
          <a:xfrm flipV="1">
            <a:off x="16046058" y="6219825"/>
            <a:ext cx="1575192" cy="3147919"/>
          </a:xfrm>
          <a:prstGeom prst="straightConnector1">
            <a:avLst/>
          </a:prstGeom>
          <a:ln w="44450" cap="flat" cmpd="sng">
            <a:solidFill>
              <a:srgbClr val="FFFEE6"/>
            </a:solidFill>
            <a:prstDash val="dash"/>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Gruppo 41">
            <a:extLst>
              <a:ext uri="{FF2B5EF4-FFF2-40B4-BE49-F238E27FC236}">
                <a16:creationId xmlns:a16="http://schemas.microsoft.com/office/drawing/2014/main" id="{FDEE5457-CA2C-4562-B241-EFF1B85E8C95}"/>
              </a:ext>
            </a:extLst>
          </p:cNvPr>
          <p:cNvGrpSpPr/>
          <p:nvPr/>
        </p:nvGrpSpPr>
        <p:grpSpPr>
          <a:xfrm>
            <a:off x="13880758" y="2941577"/>
            <a:ext cx="653756" cy="1098597"/>
            <a:chOff x="15365543" y="1654608"/>
            <a:chExt cx="653756" cy="1098597"/>
          </a:xfrm>
        </p:grpSpPr>
        <p:sp>
          <p:nvSpPr>
            <p:cNvPr id="43" name="TextBox 6">
              <a:extLst>
                <a:ext uri="{FF2B5EF4-FFF2-40B4-BE49-F238E27FC236}">
                  <a16:creationId xmlns:a16="http://schemas.microsoft.com/office/drawing/2014/main" id="{97546EB8-0927-4894-931A-FC8F57647726}"/>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44" name="Immagine 43">
              <a:extLst>
                <a:ext uri="{FF2B5EF4-FFF2-40B4-BE49-F238E27FC236}">
                  <a16:creationId xmlns:a16="http://schemas.microsoft.com/office/drawing/2014/main" id="{16582947-2B73-4B40-B602-AB35082BC4C2}"/>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45" name="Immagine 44">
            <a:extLst>
              <a:ext uri="{FF2B5EF4-FFF2-40B4-BE49-F238E27FC236}">
                <a16:creationId xmlns:a16="http://schemas.microsoft.com/office/drawing/2014/main" id="{20FD7ECE-1597-4DB7-8FE8-DE2B2B8AAC1D}"/>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1000"/>
                    </a14:imgEffect>
                  </a14:imgLayer>
                </a14:imgProps>
              </a:ext>
            </a:extLst>
          </a:blip>
          <a:stretch>
            <a:fillRect/>
          </a:stretch>
        </p:blipFill>
        <p:spPr>
          <a:xfrm>
            <a:off x="13840230" y="9655485"/>
            <a:ext cx="465427" cy="465427"/>
          </a:xfrm>
          <a:prstGeom prst="rect">
            <a:avLst/>
          </a:prstGeom>
        </p:spPr>
      </p:pic>
      <p:pic>
        <p:nvPicPr>
          <p:cNvPr id="20" name="Immagine 19">
            <a:extLst>
              <a:ext uri="{FF2B5EF4-FFF2-40B4-BE49-F238E27FC236}">
                <a16:creationId xmlns:a16="http://schemas.microsoft.com/office/drawing/2014/main" id="{AD596F36-093D-4C38-BF6A-4100929F6D01}"/>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1000"/>
                    </a14:imgEffect>
                  </a14:imgLayer>
                </a14:imgProps>
              </a:ext>
            </a:extLst>
          </a:blip>
          <a:stretch>
            <a:fillRect/>
          </a:stretch>
        </p:blipFill>
        <p:spPr>
          <a:xfrm>
            <a:off x="14031868" y="4566704"/>
            <a:ext cx="465427" cy="465427"/>
          </a:xfrm>
          <a:prstGeom prst="rect">
            <a:avLst/>
          </a:prstGeom>
        </p:spPr>
      </p:pic>
      <p:pic>
        <p:nvPicPr>
          <p:cNvPr id="24" name="Immagine 23">
            <a:extLst>
              <a:ext uri="{FF2B5EF4-FFF2-40B4-BE49-F238E27FC236}">
                <a16:creationId xmlns:a16="http://schemas.microsoft.com/office/drawing/2014/main" id="{0FE5C9C5-1543-4DCB-80E7-7B798DEB720F}"/>
              </a:ext>
            </a:extLst>
          </p:cNvPr>
          <p:cNvPicPr>
            <a:picLocks noChangeAspect="1"/>
          </p:cNvPicPr>
          <p:nvPr/>
        </p:nvPicPr>
        <p:blipFill>
          <a:blip r:embed="rId16"/>
          <a:stretch>
            <a:fillRect/>
          </a:stretch>
        </p:blipFill>
        <p:spPr>
          <a:xfrm>
            <a:off x="14365466" y="4709326"/>
            <a:ext cx="338096" cy="271836"/>
          </a:xfrm>
          <a:prstGeom prst="rect">
            <a:avLst/>
          </a:prstGeom>
        </p:spPr>
      </p:pic>
    </p:spTree>
    <p:extLst>
      <p:ext uri="{BB962C8B-B14F-4D97-AF65-F5344CB8AC3E}">
        <p14:creationId xmlns:p14="http://schemas.microsoft.com/office/powerpoint/2010/main" val="364765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25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42" presetClass="entr" presetSubtype="0" fill="hold" grpId="0" nodeType="afterEffect">
                                  <p:stCondLst>
                                    <p:cond delay="7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anim calcmode="lin" valueType="num">
                                      <p:cBhvr>
                                        <p:cTn id="17" dur="500" fill="hold"/>
                                        <p:tgtEl>
                                          <p:spTgt spid="21"/>
                                        </p:tgtEl>
                                        <p:attrNameLst>
                                          <p:attrName>ppt_x</p:attrName>
                                        </p:attrNameLst>
                                      </p:cBhvr>
                                      <p:tavLst>
                                        <p:tav tm="0">
                                          <p:val>
                                            <p:strVal val="#ppt_x"/>
                                          </p:val>
                                        </p:tav>
                                        <p:tav tm="100000">
                                          <p:val>
                                            <p:strVal val="#ppt_x"/>
                                          </p:val>
                                        </p:tav>
                                      </p:tavLst>
                                    </p:anim>
                                    <p:anim calcmode="lin" valueType="num">
                                      <p:cBhvr>
                                        <p:cTn id="18" dur="500" fill="hold"/>
                                        <p:tgtEl>
                                          <p:spTgt spid="21"/>
                                        </p:tgtEl>
                                        <p:attrNameLst>
                                          <p:attrName>ppt_y</p:attrName>
                                        </p:attrNameLst>
                                      </p:cBhvr>
                                      <p:tavLst>
                                        <p:tav tm="0">
                                          <p:val>
                                            <p:strVal val="#ppt_y+.1"/>
                                          </p:val>
                                        </p:tav>
                                        <p:tav tm="100000">
                                          <p:val>
                                            <p:strVal val="#ppt_y"/>
                                          </p:val>
                                        </p:tav>
                                      </p:tavLst>
                                    </p:anim>
                                  </p:childTnLst>
                                </p:cTn>
                              </p:par>
                            </p:childTnLst>
                          </p:cTn>
                        </p:par>
                        <p:par>
                          <p:cTn id="19" fill="hold">
                            <p:stCondLst>
                              <p:cond delay="1750"/>
                            </p:stCondLst>
                            <p:childTnLst>
                              <p:par>
                                <p:cTn id="20" presetID="22" presetClass="entr" presetSubtype="4" fill="hold" nodeType="afterEffect">
                                  <p:stCondLst>
                                    <p:cond delay="75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2.77778E-7 -1.85185E-6 L 0.00304 0.1233 " pathEditMode="relative" rAng="0" ptsTypes="AA">
                                      <p:cBhvr>
                                        <p:cTn id="26" dur="1500" fill="hold"/>
                                        <p:tgtEl>
                                          <p:spTgt spid="42"/>
                                        </p:tgtEl>
                                        <p:attrNameLst>
                                          <p:attrName>ppt_x</p:attrName>
                                          <p:attrName>ppt_y</p:attrName>
                                        </p:attrNameLst>
                                      </p:cBhvr>
                                      <p:rCtr x="148" y="6157"/>
                                    </p:animMotion>
                                  </p:childTnLst>
                                </p:cTn>
                              </p:par>
                            </p:childTnLst>
                          </p:cTn>
                        </p:par>
                        <p:par>
                          <p:cTn id="27" fill="hold">
                            <p:stCondLst>
                              <p:cond delay="1500"/>
                            </p:stCondLst>
                            <p:childTnLst>
                              <p:par>
                                <p:cTn id="28" presetID="10" presetClass="entr" presetSubtype="0" fill="hold" nodeType="afterEffect">
                                  <p:stCondLst>
                                    <p:cond delay="5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2500"/>
                            </p:stCondLst>
                            <p:childTnLst>
                              <p:par>
                                <p:cTn id="32" presetID="0" presetClass="path" presetSubtype="0" accel="50000" decel="50000" fill="hold" nodeType="afterEffect">
                                  <p:stCondLst>
                                    <p:cond delay="0"/>
                                  </p:stCondLst>
                                  <p:childTnLst>
                                    <p:animMotion origin="layout" path="M -0.00052 -0.00231 L 0.0789 0.14784 L 0.1467 0.14985 L 0.1612 0.10926 " pathEditMode="relative" ptsTypes="AAAA">
                                      <p:cBhvr>
                                        <p:cTn id="33" dur="2000" fill="hold"/>
                                        <p:tgtEl>
                                          <p:spTgt spid="20"/>
                                        </p:tgtEl>
                                        <p:attrNameLst>
                                          <p:attrName>ppt_x</p:attrName>
                                          <p:attrName>ppt_y</p:attrName>
                                        </p:attrNameLst>
                                      </p:cBhvr>
                                    </p:animMotion>
                                  </p:childTnLst>
                                </p:cTn>
                              </p:par>
                            </p:childTnLst>
                          </p:cTn>
                        </p:par>
                        <p:par>
                          <p:cTn id="34" fill="hold">
                            <p:stCondLst>
                              <p:cond delay="4500"/>
                            </p:stCondLst>
                            <p:childTnLst>
                              <p:par>
                                <p:cTn id="35" presetID="10" presetClass="exit" presetSubtype="0" fill="hold" nodeType="afterEffect">
                                  <p:stCondLst>
                                    <p:cond delay="0"/>
                                  </p:stCondLst>
                                  <p:childTnLst>
                                    <p:animEffect transition="out" filter="fade">
                                      <p:cBhvr>
                                        <p:cTn id="36" dur="100"/>
                                        <p:tgtEl>
                                          <p:spTgt spid="20"/>
                                        </p:tgtEl>
                                      </p:cBhvr>
                                    </p:animEffect>
                                    <p:set>
                                      <p:cBhvr>
                                        <p:cTn id="37" dur="1" fill="hold">
                                          <p:stCondLst>
                                            <p:cond delay="99"/>
                                          </p:stCondLst>
                                        </p:cTn>
                                        <p:tgtEl>
                                          <p:spTgt spid="20"/>
                                        </p:tgtEl>
                                        <p:attrNameLst>
                                          <p:attrName>style.visibility</p:attrName>
                                        </p:attrNameLst>
                                      </p:cBhvr>
                                      <p:to>
                                        <p:strVal val="hidden"/>
                                      </p:to>
                                    </p:set>
                                  </p:childTnLst>
                                </p:cTn>
                              </p:par>
                            </p:childTnLst>
                          </p:cTn>
                        </p:par>
                        <p:par>
                          <p:cTn id="38" fill="hold">
                            <p:stCondLst>
                              <p:cond delay="4600"/>
                            </p:stCondLst>
                            <p:childTnLst>
                              <p:par>
                                <p:cTn id="39" presetID="10" presetClass="entr" presetSubtype="0" fill="hold" nodeType="afterEffect">
                                  <p:stCondLst>
                                    <p:cond delay="100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6100"/>
                            </p:stCondLst>
                            <p:childTnLst>
                              <p:par>
                                <p:cTn id="43" presetID="0" presetClass="path" presetSubtype="0" accel="50000" decel="50000" fill="hold" nodeType="afterEffect">
                                  <p:stCondLst>
                                    <p:cond delay="0"/>
                                  </p:stCondLst>
                                  <p:childTnLst>
                                    <p:animMotion origin="layout" path="M -0.00017 0.00324 L -0.00069 0.06342 L 0.11433 0.06142 " pathEditMode="relative" rAng="0" ptsTypes="AAA">
                                      <p:cBhvr>
                                        <p:cTn id="44" dur="2000" fill="hold"/>
                                        <p:tgtEl>
                                          <p:spTgt spid="24"/>
                                        </p:tgtEl>
                                        <p:attrNameLst>
                                          <p:attrName>ppt_x</p:attrName>
                                          <p:attrName>ppt_y</p:attrName>
                                        </p:attrNameLst>
                                      </p:cBhvr>
                                      <p:rCtr x="5694" y="3009"/>
                                    </p:animMotion>
                                  </p:childTnLst>
                                </p:cTn>
                              </p:par>
                            </p:childTnLst>
                          </p:cTn>
                        </p:par>
                        <p:par>
                          <p:cTn id="45" fill="hold">
                            <p:stCondLst>
                              <p:cond delay="8100"/>
                            </p:stCondLst>
                            <p:childTnLst>
                              <p:par>
                                <p:cTn id="46" presetID="10" presetClass="exit" presetSubtype="0" fill="hold" nodeType="afterEffect">
                                  <p:stCondLst>
                                    <p:cond delay="100"/>
                                  </p:stCondLst>
                                  <p:childTnLst>
                                    <p:animEffect transition="out" filter="fade">
                                      <p:cBhvr>
                                        <p:cTn id="47" dur="250"/>
                                        <p:tgtEl>
                                          <p:spTgt spid="24"/>
                                        </p:tgtEl>
                                      </p:cBhvr>
                                    </p:animEffect>
                                    <p:set>
                                      <p:cBhvr>
                                        <p:cTn id="48" dur="1" fill="hold">
                                          <p:stCondLst>
                                            <p:cond delay="249"/>
                                          </p:stCondLst>
                                        </p:cTn>
                                        <p:tgtEl>
                                          <p:spTgt spid="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125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up)">
                                      <p:cBhvr>
                                        <p:cTn id="58" dur="1250"/>
                                        <p:tgtEl>
                                          <p:spTgt spid="37"/>
                                        </p:tgtEl>
                                      </p:cBhvr>
                                    </p:animEffect>
                                  </p:childTnLst>
                                </p:cTn>
                              </p:par>
                              <p:par>
                                <p:cTn id="59" presetID="22" presetClass="entr" presetSubtype="1"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up)">
                                      <p:cBhvr>
                                        <p:cTn id="61" dur="1250"/>
                                        <p:tgtEl>
                                          <p:spTgt spid="38"/>
                                        </p:tgtEl>
                                      </p:cBhvr>
                                    </p:animEffect>
                                  </p:childTnLst>
                                </p:cTn>
                              </p:par>
                              <p:par>
                                <p:cTn id="62" presetID="10" presetClass="entr" presetSubtype="0" fill="hold" nodeType="withEffect">
                                  <p:stCondLst>
                                    <p:cond delay="125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par>
                                <p:cTn id="65" presetID="10" presetClass="entr" presetSubtype="0" fill="hold" grpId="0" nodeType="withEffect">
                                  <p:stCondLst>
                                    <p:cond delay="125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1750"/>
                            </p:stCondLst>
                            <p:childTnLst>
                              <p:par>
                                <p:cTn id="69" presetID="42" presetClass="entr" presetSubtype="0" fill="hold" grpId="0" nodeType="afterEffect">
                                  <p:stCondLst>
                                    <p:cond delay="50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750"/>
                                        <p:tgtEl>
                                          <p:spTgt spid="28"/>
                                        </p:tgtEl>
                                      </p:cBhvr>
                                    </p:animEffect>
                                    <p:anim calcmode="lin" valueType="num">
                                      <p:cBhvr>
                                        <p:cTn id="72" dur="750" fill="hold"/>
                                        <p:tgtEl>
                                          <p:spTgt spid="28"/>
                                        </p:tgtEl>
                                        <p:attrNameLst>
                                          <p:attrName>ppt_x</p:attrName>
                                        </p:attrNameLst>
                                      </p:cBhvr>
                                      <p:tavLst>
                                        <p:tav tm="0">
                                          <p:val>
                                            <p:strVal val="#ppt_x"/>
                                          </p:val>
                                        </p:tav>
                                        <p:tav tm="100000">
                                          <p:val>
                                            <p:strVal val="#ppt_x"/>
                                          </p:val>
                                        </p:tav>
                                      </p:tavLst>
                                    </p:anim>
                                    <p:anim calcmode="lin" valueType="num">
                                      <p:cBhvr>
                                        <p:cTn id="73" dur="750" fill="hold"/>
                                        <p:tgtEl>
                                          <p:spTgt spid="28"/>
                                        </p:tgtEl>
                                        <p:attrNameLst>
                                          <p:attrName>ppt_y</p:attrName>
                                        </p:attrNameLst>
                                      </p:cBhvr>
                                      <p:tavLst>
                                        <p:tav tm="0">
                                          <p:val>
                                            <p:strVal val="#ppt_y+.1"/>
                                          </p:val>
                                        </p:tav>
                                        <p:tav tm="100000">
                                          <p:val>
                                            <p:strVal val="#ppt_y"/>
                                          </p:val>
                                        </p:tav>
                                      </p:tavLst>
                                    </p:anim>
                                  </p:childTnLst>
                                </p:cTn>
                              </p:par>
                            </p:childTnLst>
                          </p:cTn>
                        </p:par>
                        <p:par>
                          <p:cTn id="74" fill="hold">
                            <p:stCondLst>
                              <p:cond delay="3000"/>
                            </p:stCondLst>
                            <p:childTnLst>
                              <p:par>
                                <p:cTn id="75" presetID="14" presetClass="entr" presetSubtype="10" fill="hold" nodeType="afterEffect">
                                  <p:stCondLst>
                                    <p:cond delay="250"/>
                                  </p:stCondLst>
                                  <p:childTnLst>
                                    <p:set>
                                      <p:cBhvr>
                                        <p:cTn id="76" dur="1" fill="hold">
                                          <p:stCondLst>
                                            <p:cond delay="0"/>
                                          </p:stCondLst>
                                        </p:cTn>
                                        <p:tgtEl>
                                          <p:spTgt spid="29"/>
                                        </p:tgtEl>
                                        <p:attrNameLst>
                                          <p:attrName>style.visibility</p:attrName>
                                        </p:attrNameLst>
                                      </p:cBhvr>
                                      <p:to>
                                        <p:strVal val="visible"/>
                                      </p:to>
                                    </p:set>
                                    <p:animEffect transition="in" filter="randombar(horizontal)">
                                      <p:cBhvr>
                                        <p:cTn id="77" dur="500"/>
                                        <p:tgtEl>
                                          <p:spTgt spid="29"/>
                                        </p:tgtEl>
                                      </p:cBhvr>
                                    </p:animEffect>
                                  </p:childTnLst>
                                </p:cTn>
                              </p:par>
                            </p:childTnLst>
                          </p:cTn>
                        </p:par>
                        <p:par>
                          <p:cTn id="78" fill="hold">
                            <p:stCondLst>
                              <p:cond delay="3750"/>
                            </p:stCondLst>
                            <p:childTnLst>
                              <p:par>
                                <p:cTn id="79" presetID="14" presetClass="entr" presetSubtype="10" fill="hold" nodeType="afterEffect">
                                  <p:stCondLst>
                                    <p:cond delay="250"/>
                                  </p:stCondLst>
                                  <p:childTnLst>
                                    <p:set>
                                      <p:cBhvr>
                                        <p:cTn id="80" dur="1" fill="hold">
                                          <p:stCondLst>
                                            <p:cond delay="0"/>
                                          </p:stCondLst>
                                        </p:cTn>
                                        <p:tgtEl>
                                          <p:spTgt spid="30"/>
                                        </p:tgtEl>
                                        <p:attrNameLst>
                                          <p:attrName>style.visibility</p:attrName>
                                        </p:attrNameLst>
                                      </p:cBhvr>
                                      <p:to>
                                        <p:strVal val="visible"/>
                                      </p:to>
                                    </p:set>
                                    <p:animEffect transition="in" filter="randombar(horizontal)">
                                      <p:cBhvr>
                                        <p:cTn id="81" dur="500"/>
                                        <p:tgtEl>
                                          <p:spTgt spid="30"/>
                                        </p:tgtEl>
                                      </p:cBhvr>
                                    </p:animEffect>
                                  </p:childTnLst>
                                </p:cTn>
                              </p:par>
                            </p:childTnLst>
                          </p:cTn>
                        </p:par>
                        <p:par>
                          <p:cTn id="82" fill="hold">
                            <p:stCondLst>
                              <p:cond delay="4500"/>
                            </p:stCondLst>
                            <p:childTnLst>
                              <p:par>
                                <p:cTn id="83" presetID="10" presetClass="entr" presetSubtype="0" fill="hold" nodeType="afterEffect">
                                  <p:stCondLst>
                                    <p:cond delay="100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childTnLst>
                          </p:cTn>
                        </p:par>
                        <p:par>
                          <p:cTn id="86" fill="hold">
                            <p:stCondLst>
                              <p:cond delay="6000"/>
                            </p:stCondLst>
                            <p:childTnLst>
                              <p:par>
                                <p:cTn id="87" presetID="0" presetClass="path" presetSubtype="0" accel="50000" decel="50000" fill="hold" nodeType="afterEffect">
                                  <p:stCondLst>
                                    <p:cond delay="0"/>
                                  </p:stCondLst>
                                  <p:childTnLst>
                                    <p:animMotion origin="layout" path="M -4.44444E-6 -1.11111E-6 L 0.05539 -0.00077 L 0.04002 -0.07623 L 0.05591 0.00108 L 0.06337 -0.07454 " pathEditMode="relative" rAng="0" ptsTypes="AAAAA">
                                      <p:cBhvr>
                                        <p:cTn id="88" dur="3500" fill="hold"/>
                                        <p:tgtEl>
                                          <p:spTgt spid="45"/>
                                        </p:tgtEl>
                                        <p:attrNameLst>
                                          <p:attrName>ppt_x</p:attrName>
                                          <p:attrName>ppt_y</p:attrName>
                                        </p:attrNameLst>
                                      </p:cBhvr>
                                      <p:rCtr x="3168" y="-3765"/>
                                    </p:animMotion>
                                  </p:childTnLst>
                                </p:cTn>
                              </p:par>
                            </p:childTnLst>
                          </p:cTn>
                        </p:par>
                        <p:par>
                          <p:cTn id="89" fill="hold">
                            <p:stCondLst>
                              <p:cond delay="9500"/>
                            </p:stCondLst>
                            <p:childTnLst>
                              <p:par>
                                <p:cTn id="90" presetID="10" presetClass="exit" presetSubtype="0" fill="hold" nodeType="afterEffect">
                                  <p:stCondLst>
                                    <p:cond delay="0"/>
                                  </p:stCondLst>
                                  <p:childTnLst>
                                    <p:animEffect transition="out" filter="fade">
                                      <p:cBhvr>
                                        <p:cTn id="91" dur="250"/>
                                        <p:tgtEl>
                                          <p:spTgt spid="45"/>
                                        </p:tgtEl>
                                      </p:cBhvr>
                                    </p:animEffect>
                                    <p:set>
                                      <p:cBhvr>
                                        <p:cTn id="92" dur="1" fill="hold">
                                          <p:stCondLst>
                                            <p:cond delay="24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35280" y="7703108"/>
            <a:ext cx="9970096" cy="2109833"/>
            <a:chOff x="-25133" y="-3293"/>
            <a:chExt cx="11108612" cy="1909394"/>
          </a:xfrm>
        </p:grpSpPr>
        <p:sp>
          <p:nvSpPr>
            <p:cNvPr id="25" name="TextBox 6">
              <a:extLst>
                <a:ext uri="{FF2B5EF4-FFF2-40B4-BE49-F238E27FC236}">
                  <a16:creationId xmlns:a16="http://schemas.microsoft.com/office/drawing/2014/main" id="{AD8F1588-075E-4A69-9F69-440DD66C981A}"/>
                </a:ext>
              </a:extLst>
            </p:cNvPr>
            <p:cNvSpPr txBox="1"/>
            <p:nvPr/>
          </p:nvSpPr>
          <p:spPr>
            <a:xfrm>
              <a:off x="586489" y="459391"/>
              <a:ext cx="10365068"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Within the cloud repository, similarly to what was performed in the car environment, the user biometric features are checked against the corresponding features stored in the entire collection of UMPs until a match is found.</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3" y="-3293"/>
              <a:ext cx="11108612" cy="429412"/>
            </a:xfrm>
            <a:prstGeom prst="rect">
              <a:avLst/>
            </a:prstGeom>
          </p:spPr>
          <p:txBody>
            <a:bodyPr wrap="square" lIns="0" tIns="0" rIns="0" bIns="0" rtlCol="0" anchor="t">
              <a:spAutoFit/>
            </a:bodyPr>
            <a:lstStyle/>
            <a:p>
              <a:pPr marL="514350" indent="-514350">
                <a:lnSpc>
                  <a:spcPts val="3727"/>
                </a:lnSpc>
                <a:buFont typeface="+mj-lt"/>
                <a:buAutoNum type="arabicParenR" startAt="4"/>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CLOUD BIOMETRIC IDENTIFICATION</a:t>
              </a:r>
            </a:p>
          </p:txBody>
        </p:sp>
      </p:grpSp>
      <p:grpSp>
        <p:nvGrpSpPr>
          <p:cNvPr id="3" name="Gruppo 2">
            <a:extLst>
              <a:ext uri="{FF2B5EF4-FFF2-40B4-BE49-F238E27FC236}">
                <a16:creationId xmlns:a16="http://schemas.microsoft.com/office/drawing/2014/main" id="{53C8A193-D2E4-43C5-9862-4DCBF0C03CDF}"/>
              </a:ext>
            </a:extLst>
          </p:cNvPr>
          <p:cNvGrpSpPr/>
          <p:nvPr/>
        </p:nvGrpSpPr>
        <p:grpSpPr>
          <a:xfrm>
            <a:off x="11461681" y="4173641"/>
            <a:ext cx="2070102" cy="2809424"/>
            <a:chOff x="11461681" y="4173641"/>
            <a:chExt cx="2070102" cy="2809424"/>
          </a:xfrm>
        </p:grpSpPr>
        <p:pic>
          <p:nvPicPr>
            <p:cNvPr id="4" name="Immagine 3">
              <a:extLst>
                <a:ext uri="{FF2B5EF4-FFF2-40B4-BE49-F238E27FC236}">
                  <a16:creationId xmlns:a16="http://schemas.microsoft.com/office/drawing/2014/main" id="{534DB092-70FF-44DB-B2F4-4E40E3676B3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8000"/>
                      </a14:imgEffect>
                    </a14:imgLayer>
                  </a14:imgProps>
                </a:ext>
              </a:extLst>
            </a:blip>
            <a:stretch>
              <a:fillRect/>
            </a:stretch>
          </p:blipFill>
          <p:spPr>
            <a:xfrm>
              <a:off x="11461681" y="4173641"/>
              <a:ext cx="2070102" cy="2809424"/>
            </a:xfrm>
            <a:prstGeom prst="rect">
              <a:avLst/>
            </a:prstGeom>
          </p:spPr>
        </p:pic>
        <p:sp>
          <p:nvSpPr>
            <p:cNvPr id="27" name="Rettangolo con angoli arrotondati 26">
              <a:extLst>
                <a:ext uri="{FF2B5EF4-FFF2-40B4-BE49-F238E27FC236}">
                  <a16:creationId xmlns:a16="http://schemas.microsoft.com/office/drawing/2014/main" id="{D4B927C4-1F65-4C23-8AD9-278D373D843B}"/>
                </a:ext>
              </a:extLst>
            </p:cNvPr>
            <p:cNvSpPr/>
            <p:nvPr/>
          </p:nvSpPr>
          <p:spPr>
            <a:xfrm>
              <a:off x="11896805" y="4773663"/>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28" name="Disco magnetico 27">
              <a:extLst>
                <a:ext uri="{FF2B5EF4-FFF2-40B4-BE49-F238E27FC236}">
                  <a16:creationId xmlns:a16="http://schemas.microsoft.com/office/drawing/2014/main" id="{32C5169F-ACA0-4308-BB88-C32825D5DB86}"/>
                </a:ext>
              </a:extLst>
            </p:cNvPr>
            <p:cNvSpPr/>
            <p:nvPr/>
          </p:nvSpPr>
          <p:spPr>
            <a:xfrm>
              <a:off x="11977341" y="5259663"/>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9" name="Immagine 28">
              <a:extLst>
                <a:ext uri="{FF2B5EF4-FFF2-40B4-BE49-F238E27FC236}">
                  <a16:creationId xmlns:a16="http://schemas.microsoft.com/office/drawing/2014/main" id="{2C5C7AAB-CB67-4534-AD57-43B67AB6E1B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13342" y="5588358"/>
              <a:ext cx="411494" cy="549072"/>
            </a:xfrm>
            <a:prstGeom prst="rect">
              <a:avLst/>
            </a:prstGeom>
          </p:spPr>
        </p:pic>
        <p:pic>
          <p:nvPicPr>
            <p:cNvPr id="30" name="Immagine 29">
              <a:extLst>
                <a:ext uri="{FF2B5EF4-FFF2-40B4-BE49-F238E27FC236}">
                  <a16:creationId xmlns:a16="http://schemas.microsoft.com/office/drawing/2014/main" id="{3B1A2B42-E8B1-4EE7-938D-FAEB9E933E6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99151" y="5606763"/>
              <a:ext cx="411494" cy="549072"/>
            </a:xfrm>
            <a:prstGeom prst="rect">
              <a:avLst/>
            </a:prstGeom>
          </p:spPr>
        </p:pic>
      </p:grpSp>
      <p:cxnSp>
        <p:nvCxnSpPr>
          <p:cNvPr id="48" name="Connettore 2 47">
            <a:extLst>
              <a:ext uri="{FF2B5EF4-FFF2-40B4-BE49-F238E27FC236}">
                <a16:creationId xmlns:a16="http://schemas.microsoft.com/office/drawing/2014/main" id="{2976FF96-A881-451C-8BD0-2831050ED06A}"/>
              </a:ext>
            </a:extLst>
          </p:cNvPr>
          <p:cNvCxnSpPr>
            <a:cxnSpLocks/>
            <a:stCxn id="4" idx="3"/>
            <a:endCxn id="42" idx="2"/>
          </p:cNvCxnSpPr>
          <p:nvPr/>
        </p:nvCxnSpPr>
        <p:spPr>
          <a:xfrm>
            <a:off x="13531783" y="5578353"/>
            <a:ext cx="1913173" cy="1000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Nuvola 54">
            <a:extLst>
              <a:ext uri="{FF2B5EF4-FFF2-40B4-BE49-F238E27FC236}">
                <a16:creationId xmlns:a16="http://schemas.microsoft.com/office/drawing/2014/main" id="{5002F678-9C28-4E8A-8A2A-0AEB74580F1C}"/>
              </a:ext>
            </a:extLst>
          </p:cNvPr>
          <p:cNvSpPr/>
          <p:nvPr/>
        </p:nvSpPr>
        <p:spPr>
          <a:xfrm>
            <a:off x="11819895" y="7447067"/>
            <a:ext cx="5967203" cy="2618343"/>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57" name="TextBox 6">
            <a:extLst>
              <a:ext uri="{FF2B5EF4-FFF2-40B4-BE49-F238E27FC236}">
                <a16:creationId xmlns:a16="http://schemas.microsoft.com/office/drawing/2014/main" id="{64A66308-5EE2-408B-80B9-08B846ABEE2B}"/>
              </a:ext>
            </a:extLst>
          </p:cNvPr>
          <p:cNvSpPr txBox="1"/>
          <p:nvPr/>
        </p:nvSpPr>
        <p:spPr>
          <a:xfrm>
            <a:off x="12926962" y="7823692"/>
            <a:ext cx="3914640"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Cloud Repository</a:t>
            </a:r>
          </a:p>
        </p:txBody>
      </p:sp>
      <p:sp>
        <p:nvSpPr>
          <p:cNvPr id="58" name="Disco magnetico 57">
            <a:extLst>
              <a:ext uri="{FF2B5EF4-FFF2-40B4-BE49-F238E27FC236}">
                <a16:creationId xmlns:a16="http://schemas.microsoft.com/office/drawing/2014/main" id="{E785804F-CD32-4B4C-B093-C6DD1F4F03B6}"/>
              </a:ext>
            </a:extLst>
          </p:cNvPr>
          <p:cNvSpPr/>
          <p:nvPr/>
        </p:nvSpPr>
        <p:spPr>
          <a:xfrm>
            <a:off x="13384931" y="8414685"/>
            <a:ext cx="3125164" cy="120619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60" name="Immagine 59">
            <a:extLst>
              <a:ext uri="{FF2B5EF4-FFF2-40B4-BE49-F238E27FC236}">
                <a16:creationId xmlns:a16="http://schemas.microsoft.com/office/drawing/2014/main" id="{81060EBD-8E7D-4296-B87F-2F788746B4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996113" y="8847941"/>
            <a:ext cx="411494" cy="549072"/>
          </a:xfrm>
          <a:prstGeom prst="rect">
            <a:avLst/>
          </a:prstGeom>
        </p:spPr>
      </p:pic>
      <p:pic>
        <p:nvPicPr>
          <p:cNvPr id="61" name="Immagine 60">
            <a:extLst>
              <a:ext uri="{FF2B5EF4-FFF2-40B4-BE49-F238E27FC236}">
                <a16:creationId xmlns:a16="http://schemas.microsoft.com/office/drawing/2014/main" id="{36A65F98-5B94-461A-AC47-20F5B58842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504933" y="8902974"/>
            <a:ext cx="411494" cy="549072"/>
          </a:xfrm>
          <a:prstGeom prst="rect">
            <a:avLst/>
          </a:prstGeom>
        </p:spPr>
      </p:pic>
      <p:pic>
        <p:nvPicPr>
          <p:cNvPr id="63" name="Immagine 62">
            <a:extLst>
              <a:ext uri="{FF2B5EF4-FFF2-40B4-BE49-F238E27FC236}">
                <a16:creationId xmlns:a16="http://schemas.microsoft.com/office/drawing/2014/main" id="{038DB087-7510-4CF3-AFDB-E4CC5459BE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521702" y="8915608"/>
            <a:ext cx="411494" cy="549072"/>
          </a:xfrm>
          <a:prstGeom prst="rect">
            <a:avLst/>
          </a:prstGeom>
        </p:spPr>
      </p:pic>
      <p:pic>
        <p:nvPicPr>
          <p:cNvPr id="64" name="Immagine 63">
            <a:extLst>
              <a:ext uri="{FF2B5EF4-FFF2-40B4-BE49-F238E27FC236}">
                <a16:creationId xmlns:a16="http://schemas.microsoft.com/office/drawing/2014/main" id="{50A13F92-5108-4601-8FC1-95E351CD99F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029651" y="8915608"/>
            <a:ext cx="411494" cy="549072"/>
          </a:xfrm>
          <a:prstGeom prst="rect">
            <a:avLst/>
          </a:prstGeom>
        </p:spPr>
      </p:pic>
      <p:pic>
        <p:nvPicPr>
          <p:cNvPr id="65" name="Immagine 64">
            <a:extLst>
              <a:ext uri="{FF2B5EF4-FFF2-40B4-BE49-F238E27FC236}">
                <a16:creationId xmlns:a16="http://schemas.microsoft.com/office/drawing/2014/main" id="{24817914-5514-486B-B2CE-48A8D223C31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18558" y="8859516"/>
            <a:ext cx="411494" cy="549072"/>
          </a:xfrm>
          <a:prstGeom prst="rect">
            <a:avLst/>
          </a:prstGeom>
        </p:spPr>
      </p:pic>
      <p:pic>
        <p:nvPicPr>
          <p:cNvPr id="68" name="Immagine 67">
            <a:extLst>
              <a:ext uri="{FF2B5EF4-FFF2-40B4-BE49-F238E27FC236}">
                <a16:creationId xmlns:a16="http://schemas.microsoft.com/office/drawing/2014/main" id="{D2F41738-0D6A-42CD-A481-28292DA65422}"/>
              </a:ext>
            </a:extLst>
          </p:cNvPr>
          <p:cNvPicPr>
            <a:picLocks noChangeAspect="1"/>
          </p:cNvPicPr>
          <p:nvPr/>
        </p:nvPicPr>
        <p:blipFill>
          <a:blip r:embed="rId9"/>
          <a:stretch>
            <a:fillRect/>
          </a:stretch>
        </p:blipFill>
        <p:spPr>
          <a:xfrm>
            <a:off x="15014847" y="8915608"/>
            <a:ext cx="410400" cy="547612"/>
          </a:xfrm>
          <a:prstGeom prst="rect">
            <a:avLst/>
          </a:prstGeom>
        </p:spPr>
      </p:pic>
      <p:grpSp>
        <p:nvGrpSpPr>
          <p:cNvPr id="14" name="Gruppo 13">
            <a:extLst>
              <a:ext uri="{FF2B5EF4-FFF2-40B4-BE49-F238E27FC236}">
                <a16:creationId xmlns:a16="http://schemas.microsoft.com/office/drawing/2014/main" id="{90D73A02-9C08-436F-A76C-3A06D948BED2}"/>
              </a:ext>
            </a:extLst>
          </p:cNvPr>
          <p:cNvGrpSpPr/>
          <p:nvPr/>
        </p:nvGrpSpPr>
        <p:grpSpPr>
          <a:xfrm>
            <a:off x="15436842" y="4457399"/>
            <a:ext cx="2615879" cy="2261917"/>
            <a:chOff x="15436842" y="4457399"/>
            <a:chExt cx="2615879" cy="2261917"/>
          </a:xfrm>
        </p:grpSpPr>
        <p:sp>
          <p:nvSpPr>
            <p:cNvPr id="42" name="Nuvola 41">
              <a:extLst>
                <a:ext uri="{FF2B5EF4-FFF2-40B4-BE49-F238E27FC236}">
                  <a16:creationId xmlns:a16="http://schemas.microsoft.com/office/drawing/2014/main" id="{787844B9-CDE5-43CE-BB6A-516947DFCEA8}"/>
                </a:ext>
              </a:extLst>
            </p:cNvPr>
            <p:cNvSpPr/>
            <p:nvPr/>
          </p:nvSpPr>
          <p:spPr>
            <a:xfrm>
              <a:off x="15436842" y="4457399"/>
              <a:ext cx="2615879" cy="226191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2" name="Rettangolo con angoli arrotondati 11">
              <a:extLst>
                <a:ext uri="{FF2B5EF4-FFF2-40B4-BE49-F238E27FC236}">
                  <a16:creationId xmlns:a16="http://schemas.microsoft.com/office/drawing/2014/main" id="{8DF122E5-3471-45B6-844F-D8968491A037}"/>
                </a:ext>
              </a:extLst>
            </p:cNvPr>
            <p:cNvSpPr/>
            <p:nvPr/>
          </p:nvSpPr>
          <p:spPr>
            <a:xfrm>
              <a:off x="17491710" y="5606762"/>
              <a:ext cx="245745" cy="304453"/>
            </a:xfrm>
            <a:prstGeom prst="roundRect">
              <a:avLst/>
            </a:prstGeom>
            <a:solidFill>
              <a:srgbClr val="D1D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TextBox 6">
              <a:extLst>
                <a:ext uri="{FF2B5EF4-FFF2-40B4-BE49-F238E27FC236}">
                  <a16:creationId xmlns:a16="http://schemas.microsoft.com/office/drawing/2014/main" id="{5F01D135-E9BD-4452-AD1C-B90205CCA80E}"/>
                </a:ext>
              </a:extLst>
            </p:cNvPr>
            <p:cNvSpPr txBox="1"/>
            <p:nvPr/>
          </p:nvSpPr>
          <p:spPr>
            <a:xfrm>
              <a:off x="15537359" y="5049134"/>
              <a:ext cx="2305115"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60" dirty="0">
                  <a:solidFill>
                    <a:srgbClr val="FFFEE6"/>
                  </a:solidFill>
                  <a:latin typeface="Montserrat Light"/>
                </a:rPr>
                <a:t>Cloud</a:t>
              </a:r>
            </a:p>
            <a:p>
              <a:pPr algn="ctr">
                <a:lnSpc>
                  <a:spcPts val="3200"/>
                </a:lnSpc>
                <a:spcAft>
                  <a:spcPts val="1200"/>
                </a:spcAft>
              </a:pPr>
              <a:r>
                <a:rPr lang="en-US" sz="3600" spc="-160" dirty="0">
                  <a:solidFill>
                    <a:srgbClr val="FFFEE6"/>
                  </a:solidFill>
                  <a:latin typeface="Montserrat Light"/>
                </a:rPr>
                <a:t>Repository</a:t>
              </a:r>
            </a:p>
          </p:txBody>
        </p:sp>
      </p:grpSp>
      <p:grpSp>
        <p:nvGrpSpPr>
          <p:cNvPr id="40" name="Group 5">
            <a:extLst>
              <a:ext uri="{FF2B5EF4-FFF2-40B4-BE49-F238E27FC236}">
                <a16:creationId xmlns:a16="http://schemas.microsoft.com/office/drawing/2014/main" id="{1F2C1BA2-4051-4F41-8528-125AECC46BEA}"/>
              </a:ext>
            </a:extLst>
          </p:cNvPr>
          <p:cNvGrpSpPr/>
          <p:nvPr/>
        </p:nvGrpSpPr>
        <p:grpSpPr>
          <a:xfrm>
            <a:off x="235279" y="4552354"/>
            <a:ext cx="9851695" cy="2520202"/>
            <a:chOff x="-25133" y="-3293"/>
            <a:chExt cx="10976691" cy="2280777"/>
          </a:xfrm>
        </p:grpSpPr>
        <p:sp>
          <p:nvSpPr>
            <p:cNvPr id="41" name="TextBox 6">
              <a:extLst>
                <a:ext uri="{FF2B5EF4-FFF2-40B4-BE49-F238E27FC236}">
                  <a16:creationId xmlns:a16="http://schemas.microsoft.com/office/drawing/2014/main" id="{45BCA0C5-9ADD-4628-BFB9-2C7AFEF95FAB}"/>
                </a:ext>
              </a:extLst>
            </p:cNvPr>
            <p:cNvSpPr txBox="1"/>
            <p:nvPr/>
          </p:nvSpPr>
          <p:spPr>
            <a:xfrm>
              <a:off x="586488" y="459391"/>
              <a:ext cx="10365070"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If a match for the biometric input was not found in the local UMPs, a temporary profile for such user is created and a request for retrieving the user UMP containing the biometric features and information on the car platform is forwarded to the cloud repository.</a:t>
              </a:r>
            </a:p>
          </p:txBody>
        </p:sp>
        <p:sp>
          <p:nvSpPr>
            <p:cNvPr id="43" name="TextBox 7">
              <a:extLst>
                <a:ext uri="{FF2B5EF4-FFF2-40B4-BE49-F238E27FC236}">
                  <a16:creationId xmlns:a16="http://schemas.microsoft.com/office/drawing/2014/main" id="{CDE986C4-DBB5-462E-9E28-3FD96FE84A3B}"/>
                </a:ext>
              </a:extLst>
            </p:cNvPr>
            <p:cNvSpPr txBox="1"/>
            <p:nvPr/>
          </p:nvSpPr>
          <p:spPr>
            <a:xfrm>
              <a:off x="-25133" y="-3293"/>
              <a:ext cx="10859952" cy="429412"/>
            </a:xfrm>
            <a:prstGeom prst="rect">
              <a:avLst/>
            </a:prstGeom>
          </p:spPr>
          <p:txBody>
            <a:bodyPr wrap="square" lIns="0" tIns="0" rIns="0" bIns="0" rtlCol="0" anchor="t">
              <a:spAutoFit/>
            </a:bodyPr>
            <a:lstStyle/>
            <a:p>
              <a:pPr marL="514350" indent="-514350">
                <a:lnSpc>
                  <a:spcPts val="3727"/>
                </a:lnSpc>
                <a:buFont typeface="+mj-lt"/>
                <a:buAutoNum type="arabicParenR" startAt="3"/>
                <a:defRPr/>
              </a:pPr>
              <a:r>
                <a:rPr lang="en-US" sz="3200" spc="174" dirty="0">
                  <a:solidFill>
                    <a:srgbClr val="F8CF2C"/>
                  </a:solidFill>
                  <a:latin typeface="Montserrat Classic Bold"/>
                </a:rPr>
                <a:t>FORWARD UMP</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 REQUEST TO</a:t>
              </a:r>
              <a:r>
                <a:rPr lang="en-US" sz="3200" spc="174" dirty="0">
                  <a:solidFill>
                    <a:srgbClr val="F8CF2C"/>
                  </a:solidFill>
                  <a:latin typeface="Montserrat Classic Bold"/>
                </a:rPr>
                <a:t> THE </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CLOUD</a:t>
              </a:r>
            </a:p>
          </p:txBody>
        </p:sp>
      </p:grpSp>
      <p:grpSp>
        <p:nvGrpSpPr>
          <p:cNvPr id="22" name="Gruppo 21">
            <a:extLst>
              <a:ext uri="{FF2B5EF4-FFF2-40B4-BE49-F238E27FC236}">
                <a16:creationId xmlns:a16="http://schemas.microsoft.com/office/drawing/2014/main" id="{3F24499D-C9C6-4E55-938F-862B983CA394}"/>
              </a:ext>
            </a:extLst>
          </p:cNvPr>
          <p:cNvGrpSpPr/>
          <p:nvPr/>
        </p:nvGrpSpPr>
        <p:grpSpPr>
          <a:xfrm>
            <a:off x="13376430" y="4718955"/>
            <a:ext cx="1064715" cy="1105585"/>
            <a:chOff x="14019645" y="3306034"/>
            <a:chExt cx="1064715" cy="1105585"/>
          </a:xfrm>
        </p:grpSpPr>
        <p:pic>
          <p:nvPicPr>
            <p:cNvPr id="13" name="Immagine 12">
              <a:extLst>
                <a:ext uri="{FF2B5EF4-FFF2-40B4-BE49-F238E27FC236}">
                  <a16:creationId xmlns:a16="http://schemas.microsoft.com/office/drawing/2014/main" id="{4062950F-27E0-4D4C-96AC-59A467F05F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51" name="TextBox 6">
              <a:extLst>
                <a:ext uri="{FF2B5EF4-FFF2-40B4-BE49-F238E27FC236}">
                  <a16:creationId xmlns:a16="http://schemas.microsoft.com/office/drawing/2014/main" id="{039C287B-01FB-410C-A28C-F188D88F55FC}"/>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59" name="Immagine 58">
            <a:extLst>
              <a:ext uri="{FF2B5EF4-FFF2-40B4-BE49-F238E27FC236}">
                <a16:creationId xmlns:a16="http://schemas.microsoft.com/office/drawing/2014/main" id="{DCE948D9-D3BE-48DC-AE1C-535E7392CFF5}"/>
              </a:ext>
            </a:extLst>
          </p:cNvPr>
          <p:cNvPicPr>
            <a:picLocks noChangeAspect="1"/>
          </p:cNvPicPr>
          <p:nvPr/>
        </p:nvPicPr>
        <p:blipFill>
          <a:blip r:embed="rId11"/>
          <a:stretch>
            <a:fillRect/>
          </a:stretch>
        </p:blipFill>
        <p:spPr>
          <a:xfrm>
            <a:off x="12515800" y="8401386"/>
            <a:ext cx="554962" cy="554962"/>
          </a:xfrm>
          <a:prstGeom prst="rect">
            <a:avLst/>
          </a:prstGeom>
        </p:spPr>
      </p:pic>
    </p:spTree>
    <p:extLst>
      <p:ext uri="{BB962C8B-B14F-4D97-AF65-F5344CB8AC3E}">
        <p14:creationId xmlns:p14="http://schemas.microsoft.com/office/powerpoint/2010/main" val="35348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125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7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750"/>
                            </p:stCondLst>
                            <p:childTnLst>
                              <p:par>
                                <p:cTn id="18" presetID="22" presetClass="entr" presetSubtype="8" fill="hold" nodeType="afterEffect">
                                  <p:stCondLst>
                                    <p:cond delay="75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1000"/>
                                        <p:tgtEl>
                                          <p:spTgt spid="48"/>
                                        </p:tgtEl>
                                      </p:cBhvr>
                                    </p:animEffect>
                                  </p:childTnLst>
                                </p:cTn>
                              </p:par>
                            </p:childTnLst>
                          </p:cTn>
                        </p:par>
                        <p:par>
                          <p:cTn id="21" fill="hold">
                            <p:stCondLst>
                              <p:cond delay="3500"/>
                            </p:stCondLst>
                            <p:childTnLst>
                              <p:par>
                                <p:cTn id="22" presetID="10" presetClass="entr" presetSubtype="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4500"/>
                            </p:stCondLst>
                            <p:childTnLst>
                              <p:par>
                                <p:cTn id="26" presetID="42" presetClass="path" presetSubtype="0" accel="50000" decel="50000" fill="hold" nodeType="afterEffect">
                                  <p:stCondLst>
                                    <p:cond delay="250"/>
                                  </p:stCondLst>
                                  <p:childTnLst>
                                    <p:animMotion origin="layout" path="M -3.47222E-6 0 L 0.07214 -0.00123 " pathEditMode="relative" rAng="0" ptsTypes="AA">
                                      <p:cBhvr>
                                        <p:cTn id="27" dur="1500" fill="hold"/>
                                        <p:tgtEl>
                                          <p:spTgt spid="22"/>
                                        </p:tgtEl>
                                        <p:attrNameLst>
                                          <p:attrName>ppt_x</p:attrName>
                                          <p:attrName>ppt_y</p:attrName>
                                        </p:attrNameLst>
                                      </p:cBhvr>
                                      <p:rCtr x="3602" y="-62"/>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125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childTnLst>
                          </p:cTn>
                        </p:par>
                        <p:par>
                          <p:cTn id="41" fill="hold">
                            <p:stCondLst>
                              <p:cond delay="500"/>
                            </p:stCondLst>
                            <p:childTnLst>
                              <p:par>
                                <p:cTn id="42" presetID="42" presetClass="entr" presetSubtype="0" fill="hold" grpId="0" nodeType="afterEffect">
                                  <p:stCondLst>
                                    <p:cond delay="75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anim calcmode="lin" valueType="num">
                                      <p:cBhvr>
                                        <p:cTn id="45" dur="500" fill="hold"/>
                                        <p:tgtEl>
                                          <p:spTgt spid="58"/>
                                        </p:tgtEl>
                                        <p:attrNameLst>
                                          <p:attrName>ppt_x</p:attrName>
                                        </p:attrNameLst>
                                      </p:cBhvr>
                                      <p:tavLst>
                                        <p:tav tm="0">
                                          <p:val>
                                            <p:strVal val="#ppt_x"/>
                                          </p:val>
                                        </p:tav>
                                        <p:tav tm="100000">
                                          <p:val>
                                            <p:strVal val="#ppt_x"/>
                                          </p:val>
                                        </p:tav>
                                      </p:tavLst>
                                    </p:anim>
                                    <p:anim calcmode="lin" valueType="num">
                                      <p:cBhvr>
                                        <p:cTn id="46" dur="500" fill="hold"/>
                                        <p:tgtEl>
                                          <p:spTgt spid="58"/>
                                        </p:tgtEl>
                                        <p:attrNameLst>
                                          <p:attrName>ppt_y</p:attrName>
                                        </p:attrNameLst>
                                      </p:cBhvr>
                                      <p:tavLst>
                                        <p:tav tm="0">
                                          <p:val>
                                            <p:strVal val="#ppt_y+.1"/>
                                          </p:val>
                                        </p:tav>
                                        <p:tav tm="100000">
                                          <p:val>
                                            <p:strVal val="#ppt_y"/>
                                          </p:val>
                                        </p:tav>
                                      </p:tavLst>
                                    </p:anim>
                                  </p:childTnLst>
                                </p:cTn>
                              </p:par>
                            </p:childTnLst>
                          </p:cTn>
                        </p:par>
                        <p:par>
                          <p:cTn id="47" fill="hold">
                            <p:stCondLst>
                              <p:cond delay="1750"/>
                            </p:stCondLst>
                            <p:childTnLst>
                              <p:par>
                                <p:cTn id="48" presetID="14" presetClass="entr" presetSubtype="10" fill="hold" nodeType="afterEffect">
                                  <p:stCondLst>
                                    <p:cond delay="750"/>
                                  </p:stCondLst>
                                  <p:childTnLst>
                                    <p:set>
                                      <p:cBhvr>
                                        <p:cTn id="49" dur="1" fill="hold">
                                          <p:stCondLst>
                                            <p:cond delay="0"/>
                                          </p:stCondLst>
                                        </p:cTn>
                                        <p:tgtEl>
                                          <p:spTgt spid="65"/>
                                        </p:tgtEl>
                                        <p:attrNameLst>
                                          <p:attrName>style.visibility</p:attrName>
                                        </p:attrNameLst>
                                      </p:cBhvr>
                                      <p:to>
                                        <p:strVal val="visible"/>
                                      </p:to>
                                    </p:set>
                                    <p:animEffect transition="in" filter="randombar(horizontal)">
                                      <p:cBhvr>
                                        <p:cTn id="50" dur="250"/>
                                        <p:tgtEl>
                                          <p:spTgt spid="65"/>
                                        </p:tgtEl>
                                      </p:cBhvr>
                                    </p:animEffect>
                                  </p:childTnLst>
                                </p:cTn>
                              </p:par>
                              <p:par>
                                <p:cTn id="51" presetID="14" presetClass="entr" presetSubtype="10" fill="hold" nodeType="withEffect">
                                  <p:stCondLst>
                                    <p:cond delay="750"/>
                                  </p:stCondLst>
                                  <p:childTnLst>
                                    <p:set>
                                      <p:cBhvr>
                                        <p:cTn id="52" dur="1" fill="hold">
                                          <p:stCondLst>
                                            <p:cond delay="0"/>
                                          </p:stCondLst>
                                        </p:cTn>
                                        <p:tgtEl>
                                          <p:spTgt spid="64"/>
                                        </p:tgtEl>
                                        <p:attrNameLst>
                                          <p:attrName>style.visibility</p:attrName>
                                        </p:attrNameLst>
                                      </p:cBhvr>
                                      <p:to>
                                        <p:strVal val="visible"/>
                                      </p:to>
                                    </p:set>
                                    <p:animEffect transition="in" filter="randombar(horizontal)">
                                      <p:cBhvr>
                                        <p:cTn id="53" dur="250"/>
                                        <p:tgtEl>
                                          <p:spTgt spid="64"/>
                                        </p:tgtEl>
                                      </p:cBhvr>
                                    </p:animEffect>
                                  </p:childTnLst>
                                </p:cTn>
                              </p:par>
                              <p:par>
                                <p:cTn id="54" presetID="14" presetClass="entr" presetSubtype="10" fill="hold" nodeType="withEffect">
                                  <p:stCondLst>
                                    <p:cond delay="750"/>
                                  </p:stCondLst>
                                  <p:childTnLst>
                                    <p:set>
                                      <p:cBhvr>
                                        <p:cTn id="55" dur="1" fill="hold">
                                          <p:stCondLst>
                                            <p:cond delay="0"/>
                                          </p:stCondLst>
                                        </p:cTn>
                                        <p:tgtEl>
                                          <p:spTgt spid="63"/>
                                        </p:tgtEl>
                                        <p:attrNameLst>
                                          <p:attrName>style.visibility</p:attrName>
                                        </p:attrNameLst>
                                      </p:cBhvr>
                                      <p:to>
                                        <p:strVal val="visible"/>
                                      </p:to>
                                    </p:set>
                                    <p:animEffect transition="in" filter="randombar(horizontal)">
                                      <p:cBhvr>
                                        <p:cTn id="56" dur="250"/>
                                        <p:tgtEl>
                                          <p:spTgt spid="63"/>
                                        </p:tgtEl>
                                      </p:cBhvr>
                                    </p:animEffect>
                                  </p:childTnLst>
                                </p:cTn>
                              </p:par>
                              <p:par>
                                <p:cTn id="57" presetID="14" presetClass="entr" presetSubtype="10" fill="hold" nodeType="withEffect">
                                  <p:stCondLst>
                                    <p:cond delay="750"/>
                                  </p:stCondLst>
                                  <p:childTnLst>
                                    <p:set>
                                      <p:cBhvr>
                                        <p:cTn id="58" dur="1" fill="hold">
                                          <p:stCondLst>
                                            <p:cond delay="0"/>
                                          </p:stCondLst>
                                        </p:cTn>
                                        <p:tgtEl>
                                          <p:spTgt spid="68"/>
                                        </p:tgtEl>
                                        <p:attrNameLst>
                                          <p:attrName>style.visibility</p:attrName>
                                        </p:attrNameLst>
                                      </p:cBhvr>
                                      <p:to>
                                        <p:strVal val="visible"/>
                                      </p:to>
                                    </p:set>
                                    <p:animEffect transition="in" filter="randombar(horizontal)">
                                      <p:cBhvr>
                                        <p:cTn id="59" dur="250"/>
                                        <p:tgtEl>
                                          <p:spTgt spid="68"/>
                                        </p:tgtEl>
                                      </p:cBhvr>
                                    </p:animEffect>
                                  </p:childTnLst>
                                </p:cTn>
                              </p:par>
                              <p:par>
                                <p:cTn id="60" presetID="14" presetClass="entr" presetSubtype="10" fill="hold" nodeType="withEffect">
                                  <p:stCondLst>
                                    <p:cond delay="750"/>
                                  </p:stCondLst>
                                  <p:childTnLst>
                                    <p:set>
                                      <p:cBhvr>
                                        <p:cTn id="61" dur="1" fill="hold">
                                          <p:stCondLst>
                                            <p:cond delay="0"/>
                                          </p:stCondLst>
                                        </p:cTn>
                                        <p:tgtEl>
                                          <p:spTgt spid="61"/>
                                        </p:tgtEl>
                                        <p:attrNameLst>
                                          <p:attrName>style.visibility</p:attrName>
                                        </p:attrNameLst>
                                      </p:cBhvr>
                                      <p:to>
                                        <p:strVal val="visible"/>
                                      </p:to>
                                    </p:set>
                                    <p:animEffect transition="in" filter="randombar(horizontal)">
                                      <p:cBhvr>
                                        <p:cTn id="62" dur="250"/>
                                        <p:tgtEl>
                                          <p:spTgt spid="61"/>
                                        </p:tgtEl>
                                      </p:cBhvr>
                                    </p:animEffect>
                                  </p:childTnLst>
                                </p:cTn>
                              </p:par>
                              <p:par>
                                <p:cTn id="63" presetID="14" presetClass="entr" presetSubtype="10" fill="hold" nodeType="withEffect">
                                  <p:stCondLst>
                                    <p:cond delay="750"/>
                                  </p:stCondLst>
                                  <p:childTnLst>
                                    <p:set>
                                      <p:cBhvr>
                                        <p:cTn id="64" dur="1" fill="hold">
                                          <p:stCondLst>
                                            <p:cond delay="0"/>
                                          </p:stCondLst>
                                        </p:cTn>
                                        <p:tgtEl>
                                          <p:spTgt spid="60"/>
                                        </p:tgtEl>
                                        <p:attrNameLst>
                                          <p:attrName>style.visibility</p:attrName>
                                        </p:attrNameLst>
                                      </p:cBhvr>
                                      <p:to>
                                        <p:strVal val="visible"/>
                                      </p:to>
                                    </p:set>
                                    <p:animEffect transition="in" filter="randombar(horizontal)">
                                      <p:cBhvr>
                                        <p:cTn id="65" dur="250"/>
                                        <p:tgtEl>
                                          <p:spTgt spid="60"/>
                                        </p:tgtEl>
                                      </p:cBhvr>
                                    </p:animEffect>
                                  </p:childTnLst>
                                </p:cTn>
                              </p:par>
                            </p:childTnLst>
                          </p:cTn>
                        </p:par>
                        <p:par>
                          <p:cTn id="66" fill="hold">
                            <p:stCondLst>
                              <p:cond delay="2750"/>
                            </p:stCondLst>
                            <p:childTnLst>
                              <p:par>
                                <p:cTn id="67" presetID="10" presetClass="entr" presetSubtype="0" fill="hold" nodeType="afterEffect">
                                  <p:stCondLst>
                                    <p:cond delay="10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childTnLst>
                          </p:cTn>
                        </p:par>
                        <p:par>
                          <p:cTn id="70" fill="hold">
                            <p:stCondLst>
                              <p:cond delay="4250"/>
                            </p:stCondLst>
                            <p:childTnLst>
                              <p:par>
                                <p:cTn id="71" presetID="0" presetClass="path" presetSubtype="0" accel="50000" decel="50000" fill="hold" nodeType="afterEffect">
                                  <p:stCondLst>
                                    <p:cond delay="0"/>
                                  </p:stCondLst>
                                  <p:childTnLst>
                                    <p:animMotion origin="layout" path="M -0.0007 -0.00139 L 0.04201 -0.02793 L 0.04869 0.04614 L 0.04149 -0.02608 L 0.0776 0.04707 L 0.04314 -0.02114 L 0.1059 0.04908 L 0.04262 -0.025 L 0.13376 0.05016 " pathEditMode="relative" ptsTypes="AAAAAAAAA">
                                      <p:cBhvr>
                                        <p:cTn id="72" dur="45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 name="Gruppo 1">
            <a:extLst>
              <a:ext uri="{FF2B5EF4-FFF2-40B4-BE49-F238E27FC236}">
                <a16:creationId xmlns:a16="http://schemas.microsoft.com/office/drawing/2014/main" id="{74CDAA82-970C-4B19-9322-2CEF4D0EF1A9}"/>
              </a:ext>
            </a:extLst>
          </p:cNvPr>
          <p:cNvGrpSpPr/>
          <p:nvPr/>
        </p:nvGrpSpPr>
        <p:grpSpPr>
          <a:xfrm>
            <a:off x="10642531" y="7280360"/>
            <a:ext cx="2070102" cy="2809424"/>
            <a:chOff x="10642531" y="7280360"/>
            <a:chExt cx="2070102" cy="2809424"/>
          </a:xfrm>
        </p:grpSpPr>
        <p:pic>
          <p:nvPicPr>
            <p:cNvPr id="85" name="Immagine 84">
              <a:extLst>
                <a:ext uri="{FF2B5EF4-FFF2-40B4-BE49-F238E27FC236}">
                  <a16:creationId xmlns:a16="http://schemas.microsoft.com/office/drawing/2014/main" id="{A21ED958-2391-471A-AE92-780131D8EE9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8000"/>
                      </a14:imgEffect>
                    </a14:imgLayer>
                  </a14:imgProps>
                </a:ext>
              </a:extLst>
            </a:blip>
            <a:stretch>
              <a:fillRect/>
            </a:stretch>
          </p:blipFill>
          <p:spPr>
            <a:xfrm>
              <a:off x="10642531" y="7280360"/>
              <a:ext cx="2070102" cy="2809424"/>
            </a:xfrm>
            <a:prstGeom prst="rect">
              <a:avLst/>
            </a:prstGeom>
          </p:spPr>
        </p:pic>
        <p:sp>
          <p:nvSpPr>
            <p:cNvPr id="86" name="Rettangolo con angoli arrotondati 85">
              <a:extLst>
                <a:ext uri="{FF2B5EF4-FFF2-40B4-BE49-F238E27FC236}">
                  <a16:creationId xmlns:a16="http://schemas.microsoft.com/office/drawing/2014/main" id="{34333C09-CF2C-4FE5-A2D1-8CA627629D68}"/>
                </a:ext>
              </a:extLst>
            </p:cNvPr>
            <p:cNvSpPr/>
            <p:nvPr/>
          </p:nvSpPr>
          <p:spPr>
            <a:xfrm>
              <a:off x="11077655" y="7880382"/>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36000" rtlCol="0" anchor="t" anchorCtr="0"/>
            <a:lstStyle/>
            <a:p>
              <a:pPr algn="ctr"/>
              <a:r>
                <a:rPr lang="it-IT" sz="2400" b="1" dirty="0">
                  <a:latin typeface="Montserrat Light" panose="020B0604020202020204" charset="0"/>
                </a:rPr>
                <a:t>UMPM</a:t>
              </a:r>
            </a:p>
          </p:txBody>
        </p:sp>
        <p:sp>
          <p:nvSpPr>
            <p:cNvPr id="87" name="Disco magnetico 86">
              <a:extLst>
                <a:ext uri="{FF2B5EF4-FFF2-40B4-BE49-F238E27FC236}">
                  <a16:creationId xmlns:a16="http://schemas.microsoft.com/office/drawing/2014/main" id="{4CCB332E-6FD9-4CE8-A416-D07B96C5D5E4}"/>
                </a:ext>
              </a:extLst>
            </p:cNvPr>
            <p:cNvSpPr/>
            <p:nvPr/>
          </p:nvSpPr>
          <p:spPr>
            <a:xfrm>
              <a:off x="11158191" y="8366382"/>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88" name="Immagine 87">
              <a:extLst>
                <a:ext uri="{FF2B5EF4-FFF2-40B4-BE49-F238E27FC236}">
                  <a16:creationId xmlns:a16="http://schemas.microsoft.com/office/drawing/2014/main" id="{8CD3499B-1868-4132-94F7-1FFABDB479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4192" y="8695077"/>
              <a:ext cx="411494" cy="549072"/>
            </a:xfrm>
            <a:prstGeom prst="rect">
              <a:avLst/>
            </a:prstGeom>
          </p:spPr>
        </p:pic>
        <p:pic>
          <p:nvPicPr>
            <p:cNvPr id="89" name="Immagine 88">
              <a:extLst>
                <a:ext uri="{FF2B5EF4-FFF2-40B4-BE49-F238E27FC236}">
                  <a16:creationId xmlns:a16="http://schemas.microsoft.com/office/drawing/2014/main" id="{385EB7B6-D1CB-4B49-847D-732EE2404A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80001" y="8713482"/>
              <a:ext cx="411494" cy="549072"/>
            </a:xfrm>
            <a:prstGeom prst="rect">
              <a:avLst/>
            </a:prstGeom>
          </p:spPr>
        </p:pic>
      </p:grpSp>
      <p:cxnSp>
        <p:nvCxnSpPr>
          <p:cNvPr id="94" name="Connettore 2 93">
            <a:extLst>
              <a:ext uri="{FF2B5EF4-FFF2-40B4-BE49-F238E27FC236}">
                <a16:creationId xmlns:a16="http://schemas.microsoft.com/office/drawing/2014/main" id="{85527936-D82C-4EAF-8705-E987CE25F0ED}"/>
              </a:ext>
            </a:extLst>
          </p:cNvPr>
          <p:cNvCxnSpPr>
            <a:cxnSpLocks/>
          </p:cNvCxnSpPr>
          <p:nvPr/>
        </p:nvCxnSpPr>
        <p:spPr>
          <a:xfrm flipH="1">
            <a:off x="12712633" y="8685072"/>
            <a:ext cx="1913173" cy="1000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0" name="Immagine 99">
            <a:extLst>
              <a:ext uri="{FF2B5EF4-FFF2-40B4-BE49-F238E27FC236}">
                <a16:creationId xmlns:a16="http://schemas.microsoft.com/office/drawing/2014/main" id="{89954049-C87D-49B3-9B97-DB60E7E1B3A0}"/>
              </a:ext>
            </a:extLst>
          </p:cNvPr>
          <p:cNvPicPr>
            <a:picLocks noChangeAspect="1"/>
          </p:cNvPicPr>
          <p:nvPr/>
        </p:nvPicPr>
        <p:blipFill>
          <a:blip r:embed="rId8"/>
          <a:stretch>
            <a:fillRect/>
          </a:stretch>
        </p:blipFill>
        <p:spPr>
          <a:xfrm>
            <a:off x="13926894" y="8237284"/>
            <a:ext cx="661893" cy="883189"/>
          </a:xfrm>
          <a:prstGeom prst="rect">
            <a:avLst/>
          </a:prstGeom>
        </p:spPr>
      </p:pic>
      <p:sp>
        <p:nvSpPr>
          <p:cNvPr id="55" name="Nuvola 54">
            <a:extLst>
              <a:ext uri="{FF2B5EF4-FFF2-40B4-BE49-F238E27FC236}">
                <a16:creationId xmlns:a16="http://schemas.microsoft.com/office/drawing/2014/main" id="{5002F678-9C28-4E8A-8A2A-0AEB74580F1C}"/>
              </a:ext>
            </a:extLst>
          </p:cNvPr>
          <p:cNvSpPr/>
          <p:nvPr/>
        </p:nvSpPr>
        <p:spPr>
          <a:xfrm>
            <a:off x="10468537" y="4154176"/>
            <a:ext cx="6591040" cy="273600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57" name="TextBox 6">
            <a:extLst>
              <a:ext uri="{FF2B5EF4-FFF2-40B4-BE49-F238E27FC236}">
                <a16:creationId xmlns:a16="http://schemas.microsoft.com/office/drawing/2014/main" id="{64A66308-5EE2-408B-80B9-08B846ABEE2B}"/>
              </a:ext>
            </a:extLst>
          </p:cNvPr>
          <p:cNvSpPr txBox="1"/>
          <p:nvPr/>
        </p:nvSpPr>
        <p:spPr>
          <a:xfrm>
            <a:off x="12014349" y="4568691"/>
            <a:ext cx="3949364"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Cloud Repository</a:t>
            </a:r>
          </a:p>
        </p:txBody>
      </p:sp>
      <p:pic>
        <p:nvPicPr>
          <p:cNvPr id="35" name="Immagine 34">
            <a:extLst>
              <a:ext uri="{FF2B5EF4-FFF2-40B4-BE49-F238E27FC236}">
                <a16:creationId xmlns:a16="http://schemas.microsoft.com/office/drawing/2014/main" id="{819E5934-5165-46DF-81C1-D97FEBF155D6}"/>
              </a:ext>
            </a:extLst>
          </p:cNvPr>
          <p:cNvPicPr>
            <a:picLocks noChangeAspect="1"/>
          </p:cNvPicPr>
          <p:nvPr/>
        </p:nvPicPr>
        <p:blipFill>
          <a:blip r:embed="rId9"/>
          <a:stretch>
            <a:fillRect/>
          </a:stretch>
        </p:blipFill>
        <p:spPr>
          <a:xfrm>
            <a:off x="13965881" y="5214610"/>
            <a:ext cx="374017" cy="559341"/>
          </a:xfrm>
          <a:prstGeom prst="rect">
            <a:avLst/>
          </a:prstGeom>
        </p:spPr>
      </p:pic>
      <p:cxnSp>
        <p:nvCxnSpPr>
          <p:cNvPr id="46" name="Connettore 2 45">
            <a:extLst>
              <a:ext uri="{FF2B5EF4-FFF2-40B4-BE49-F238E27FC236}">
                <a16:creationId xmlns:a16="http://schemas.microsoft.com/office/drawing/2014/main" id="{026B6F24-3C29-49FE-86BB-344D45B40FC9}"/>
              </a:ext>
            </a:extLst>
          </p:cNvPr>
          <p:cNvCxnSpPr>
            <a:cxnSpLocks/>
          </p:cNvCxnSpPr>
          <p:nvPr/>
        </p:nvCxnSpPr>
        <p:spPr>
          <a:xfrm>
            <a:off x="13597365" y="5873609"/>
            <a:ext cx="1214455"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98" name="Immagine 97">
            <a:extLst>
              <a:ext uri="{FF2B5EF4-FFF2-40B4-BE49-F238E27FC236}">
                <a16:creationId xmlns:a16="http://schemas.microsoft.com/office/drawing/2014/main" id="{E1589AA5-D048-4A5B-8871-00E1A0907968}"/>
              </a:ext>
            </a:extLst>
          </p:cNvPr>
          <p:cNvPicPr>
            <a:picLocks noChangeAspect="1"/>
          </p:cNvPicPr>
          <p:nvPr/>
        </p:nvPicPr>
        <p:blipFill>
          <a:blip r:embed="rId8"/>
          <a:stretch>
            <a:fillRect/>
          </a:stretch>
        </p:blipFill>
        <p:spPr>
          <a:xfrm>
            <a:off x="14811820" y="5346770"/>
            <a:ext cx="789662" cy="1053676"/>
          </a:xfrm>
          <a:prstGeom prst="rect">
            <a:avLst/>
          </a:prstGeom>
        </p:spPr>
      </p:pic>
      <p:pic>
        <p:nvPicPr>
          <p:cNvPr id="99" name="Immagine 98">
            <a:extLst>
              <a:ext uri="{FF2B5EF4-FFF2-40B4-BE49-F238E27FC236}">
                <a16:creationId xmlns:a16="http://schemas.microsoft.com/office/drawing/2014/main" id="{917A4907-3BAB-4F2A-9805-CB89F9FAAEC4}"/>
              </a:ext>
            </a:extLst>
          </p:cNvPr>
          <p:cNvPicPr>
            <a:picLocks noChangeAspect="1"/>
          </p:cNvPicPr>
          <p:nvPr/>
        </p:nvPicPr>
        <p:blipFill>
          <a:blip r:embed="rId10"/>
          <a:stretch>
            <a:fillRect/>
          </a:stretch>
        </p:blipFill>
        <p:spPr>
          <a:xfrm>
            <a:off x="12821495" y="5346771"/>
            <a:ext cx="789662" cy="1053675"/>
          </a:xfrm>
          <a:prstGeom prst="rect">
            <a:avLst/>
          </a:prstGeom>
        </p:spPr>
      </p:pic>
      <p:grpSp>
        <p:nvGrpSpPr>
          <p:cNvPr id="10" name="Gruppo 9">
            <a:extLst>
              <a:ext uri="{FF2B5EF4-FFF2-40B4-BE49-F238E27FC236}">
                <a16:creationId xmlns:a16="http://schemas.microsoft.com/office/drawing/2014/main" id="{118B5D8C-B905-404D-BF3F-2AB2A3B46E6C}"/>
              </a:ext>
            </a:extLst>
          </p:cNvPr>
          <p:cNvGrpSpPr/>
          <p:nvPr/>
        </p:nvGrpSpPr>
        <p:grpSpPr>
          <a:xfrm>
            <a:off x="11280741" y="5110986"/>
            <a:ext cx="1175969" cy="1199194"/>
            <a:chOff x="16652180" y="1010335"/>
            <a:chExt cx="1175969" cy="1199194"/>
          </a:xfrm>
        </p:grpSpPr>
        <p:pic>
          <p:nvPicPr>
            <p:cNvPr id="104" name="Immagine 103">
              <a:extLst>
                <a:ext uri="{FF2B5EF4-FFF2-40B4-BE49-F238E27FC236}">
                  <a16:creationId xmlns:a16="http://schemas.microsoft.com/office/drawing/2014/main" id="{B46981B0-9FA6-4B19-B92A-156ACE5629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763979" y="1562751"/>
              <a:ext cx="952373" cy="646778"/>
            </a:xfrm>
            <a:prstGeom prst="rect">
              <a:avLst/>
            </a:prstGeom>
          </p:spPr>
        </p:pic>
        <p:sp>
          <p:nvSpPr>
            <p:cNvPr id="105" name="TextBox 6">
              <a:extLst>
                <a:ext uri="{FF2B5EF4-FFF2-40B4-BE49-F238E27FC236}">
                  <a16:creationId xmlns:a16="http://schemas.microsoft.com/office/drawing/2014/main" id="{8E027053-7912-44AC-A9EC-3E914E588927}"/>
                </a:ext>
              </a:extLst>
            </p:cNvPr>
            <p:cNvSpPr txBox="1"/>
            <p:nvPr/>
          </p:nvSpPr>
          <p:spPr>
            <a:xfrm>
              <a:off x="16652180" y="1010335"/>
              <a:ext cx="1175969" cy="512961"/>
            </a:xfrm>
            <a:prstGeom prst="rect">
              <a:avLst/>
            </a:prstGeom>
          </p:spPr>
          <p:txBody>
            <a:bodyPr wrap="square" lIns="0" tIns="0" rIns="0" bIns="0" rtlCol="0" anchor="t">
              <a:spAutoFit/>
            </a:bodyPr>
            <a:lstStyle/>
            <a:p>
              <a:pPr algn="ctr">
                <a:lnSpc>
                  <a:spcPts val="2000"/>
                </a:lnSpc>
                <a:spcAft>
                  <a:spcPts val="1200"/>
                </a:spcAft>
              </a:pPr>
              <a:r>
                <a:rPr lang="en-US" sz="2200" spc="-100" dirty="0">
                  <a:solidFill>
                    <a:srgbClr val="FFFEE6"/>
                  </a:solidFill>
                  <a:latin typeface="Montserrat Light"/>
                </a:rPr>
                <a:t>UMP</a:t>
              </a:r>
              <a:br>
                <a:rPr lang="en-US" sz="2200" spc="-100" dirty="0">
                  <a:solidFill>
                    <a:srgbClr val="FFFEE6"/>
                  </a:solidFill>
                  <a:latin typeface="Montserrat Light"/>
                </a:rPr>
              </a:br>
              <a:r>
                <a:rPr lang="en-US" sz="2200" spc="-100" dirty="0">
                  <a:solidFill>
                    <a:srgbClr val="FFFEE6"/>
                  </a:solidFill>
                  <a:latin typeface="Montserrat Light"/>
                </a:rPr>
                <a:t>Request</a:t>
              </a:r>
            </a:p>
          </p:txBody>
        </p:sp>
      </p:grpSp>
      <p:grpSp>
        <p:nvGrpSpPr>
          <p:cNvPr id="110" name="Gruppo 109">
            <a:extLst>
              <a:ext uri="{FF2B5EF4-FFF2-40B4-BE49-F238E27FC236}">
                <a16:creationId xmlns:a16="http://schemas.microsoft.com/office/drawing/2014/main" id="{1B96ECDE-2076-4722-9013-26F640268291}"/>
              </a:ext>
            </a:extLst>
          </p:cNvPr>
          <p:cNvGrpSpPr/>
          <p:nvPr/>
        </p:nvGrpSpPr>
        <p:grpSpPr>
          <a:xfrm>
            <a:off x="14617692" y="7554112"/>
            <a:ext cx="2615879" cy="2261917"/>
            <a:chOff x="15436842" y="4457399"/>
            <a:chExt cx="2615879" cy="2261917"/>
          </a:xfrm>
        </p:grpSpPr>
        <p:sp>
          <p:nvSpPr>
            <p:cNvPr id="111" name="Nuvola 110">
              <a:extLst>
                <a:ext uri="{FF2B5EF4-FFF2-40B4-BE49-F238E27FC236}">
                  <a16:creationId xmlns:a16="http://schemas.microsoft.com/office/drawing/2014/main" id="{446BF784-1689-481D-9BBD-5D10B0732CCB}"/>
                </a:ext>
              </a:extLst>
            </p:cNvPr>
            <p:cNvSpPr/>
            <p:nvPr/>
          </p:nvSpPr>
          <p:spPr>
            <a:xfrm>
              <a:off x="15436842" y="4457399"/>
              <a:ext cx="2615879" cy="226191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12" name="Rettangolo con angoli arrotondati 111">
              <a:extLst>
                <a:ext uri="{FF2B5EF4-FFF2-40B4-BE49-F238E27FC236}">
                  <a16:creationId xmlns:a16="http://schemas.microsoft.com/office/drawing/2014/main" id="{C1161705-7E44-4D88-8DCB-A0019BE07C22}"/>
                </a:ext>
              </a:extLst>
            </p:cNvPr>
            <p:cNvSpPr/>
            <p:nvPr/>
          </p:nvSpPr>
          <p:spPr>
            <a:xfrm>
              <a:off x="17491710" y="5606762"/>
              <a:ext cx="245745" cy="304453"/>
            </a:xfrm>
            <a:prstGeom prst="roundRect">
              <a:avLst/>
            </a:prstGeom>
            <a:solidFill>
              <a:srgbClr val="D1D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3" name="TextBox 6">
              <a:extLst>
                <a:ext uri="{FF2B5EF4-FFF2-40B4-BE49-F238E27FC236}">
                  <a16:creationId xmlns:a16="http://schemas.microsoft.com/office/drawing/2014/main" id="{6B16719C-7926-4ED9-AB50-D6A235D28684}"/>
                </a:ext>
              </a:extLst>
            </p:cNvPr>
            <p:cNvSpPr txBox="1"/>
            <p:nvPr/>
          </p:nvSpPr>
          <p:spPr>
            <a:xfrm>
              <a:off x="15537359" y="5049134"/>
              <a:ext cx="2305115"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60" dirty="0">
                  <a:solidFill>
                    <a:srgbClr val="FFFEE6"/>
                  </a:solidFill>
                  <a:latin typeface="Montserrat Light"/>
                </a:rPr>
                <a:t>Cloud</a:t>
              </a:r>
            </a:p>
            <a:p>
              <a:pPr algn="ctr">
                <a:lnSpc>
                  <a:spcPts val="3200"/>
                </a:lnSpc>
                <a:spcAft>
                  <a:spcPts val="1200"/>
                </a:spcAft>
              </a:pPr>
              <a:r>
                <a:rPr lang="en-US" sz="3600" spc="-160" dirty="0">
                  <a:solidFill>
                    <a:srgbClr val="FFFEE6"/>
                  </a:solidFill>
                  <a:latin typeface="Montserrat Light"/>
                </a:rPr>
                <a:t>Repository</a:t>
              </a:r>
            </a:p>
          </p:txBody>
        </p:sp>
      </p:grpSp>
      <p:grpSp>
        <p:nvGrpSpPr>
          <p:cNvPr id="32" name="Group 5">
            <a:extLst>
              <a:ext uri="{FF2B5EF4-FFF2-40B4-BE49-F238E27FC236}">
                <a16:creationId xmlns:a16="http://schemas.microsoft.com/office/drawing/2014/main" id="{A5912A6B-5FB1-4406-8397-D2997780212E}"/>
              </a:ext>
            </a:extLst>
          </p:cNvPr>
          <p:cNvGrpSpPr/>
          <p:nvPr/>
        </p:nvGrpSpPr>
        <p:grpSpPr>
          <a:xfrm>
            <a:off x="214859" y="4439363"/>
            <a:ext cx="9281567" cy="2109833"/>
            <a:chOff x="-25133" y="-3293"/>
            <a:chExt cx="10341458" cy="1909394"/>
          </a:xfrm>
        </p:grpSpPr>
        <p:sp>
          <p:nvSpPr>
            <p:cNvPr id="33" name="TextBox 6">
              <a:extLst>
                <a:ext uri="{FF2B5EF4-FFF2-40B4-BE49-F238E27FC236}">
                  <a16:creationId xmlns:a16="http://schemas.microsoft.com/office/drawing/2014/main" id="{C582EB2A-9075-41B7-8933-089A7A5A9520}"/>
                </a:ext>
              </a:extLst>
            </p:cNvPr>
            <p:cNvSpPr txBox="1"/>
            <p:nvPr/>
          </p:nvSpPr>
          <p:spPr>
            <a:xfrm>
              <a:off x="586488" y="459391"/>
              <a:ext cx="9729837"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Once the user has been identified within the cloud, their local user mobility profile is crafted </a:t>
              </a:r>
              <a:r>
                <a:rPr lang="en-US" sz="2400" spc="-30">
                  <a:solidFill>
                    <a:srgbClr val="FFFEE6"/>
                  </a:solidFill>
                  <a:latin typeface="Montserrat Light"/>
                </a:rPr>
                <a:t>from their </a:t>
              </a:r>
              <a:r>
                <a:rPr lang="en-US" sz="2400" spc="-30" dirty="0">
                  <a:solidFill>
                    <a:srgbClr val="FFFEE6"/>
                  </a:solidFill>
                  <a:latin typeface="Montserrat Light"/>
                </a:rPr>
                <a:t>global profile by discarding all platform-dependent information that is not applicable in the vehicle currently occupied by the user.</a:t>
              </a:r>
            </a:p>
          </p:txBody>
        </p:sp>
        <p:sp>
          <p:nvSpPr>
            <p:cNvPr id="34" name="TextBox 7">
              <a:extLst>
                <a:ext uri="{FF2B5EF4-FFF2-40B4-BE49-F238E27FC236}">
                  <a16:creationId xmlns:a16="http://schemas.microsoft.com/office/drawing/2014/main" id="{F42DB69D-CCBB-465B-A1D2-B9DCCA1971DD}"/>
                </a:ext>
              </a:extLst>
            </p:cNvPr>
            <p:cNvSpPr txBox="1"/>
            <p:nvPr/>
          </p:nvSpPr>
          <p:spPr>
            <a:xfrm>
              <a:off x="-25133" y="-3293"/>
              <a:ext cx="10341458" cy="429411"/>
            </a:xfrm>
            <a:prstGeom prst="rect">
              <a:avLst/>
            </a:prstGeom>
          </p:spPr>
          <p:txBody>
            <a:bodyPr wrap="square" lIns="0" tIns="0" rIns="0" bIns="0" rtlCol="0" anchor="t">
              <a:spAutoFit/>
            </a:bodyPr>
            <a:lstStyle/>
            <a:p>
              <a:pPr marL="514350" indent="-514350">
                <a:lnSpc>
                  <a:spcPts val="3727"/>
                </a:lnSpc>
                <a:buFont typeface="+mj-lt"/>
                <a:buAutoNum type="arabicParenR" startAt="5"/>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CREATION OF THE LOCAL UMP</a:t>
              </a:r>
            </a:p>
          </p:txBody>
        </p:sp>
      </p:grpSp>
      <p:grpSp>
        <p:nvGrpSpPr>
          <p:cNvPr id="39" name="Group 5">
            <a:extLst>
              <a:ext uri="{FF2B5EF4-FFF2-40B4-BE49-F238E27FC236}">
                <a16:creationId xmlns:a16="http://schemas.microsoft.com/office/drawing/2014/main" id="{8E1E164F-226F-4F9B-BAC2-4FBAE88AEBEB}"/>
              </a:ext>
            </a:extLst>
          </p:cNvPr>
          <p:cNvGrpSpPr/>
          <p:nvPr/>
        </p:nvGrpSpPr>
        <p:grpSpPr>
          <a:xfrm>
            <a:off x="211431" y="7835338"/>
            <a:ext cx="9284995" cy="1699464"/>
            <a:chOff x="-25132" y="-3293"/>
            <a:chExt cx="10345277" cy="1538011"/>
          </a:xfrm>
        </p:grpSpPr>
        <p:sp>
          <p:nvSpPr>
            <p:cNvPr id="40" name="TextBox 6">
              <a:extLst>
                <a:ext uri="{FF2B5EF4-FFF2-40B4-BE49-F238E27FC236}">
                  <a16:creationId xmlns:a16="http://schemas.microsoft.com/office/drawing/2014/main" id="{F6C413B3-30CC-41CE-AC8D-4EEC16CD6845}"/>
                </a:ext>
              </a:extLst>
            </p:cNvPr>
            <p:cNvSpPr txBox="1"/>
            <p:nvPr/>
          </p:nvSpPr>
          <p:spPr>
            <a:xfrm>
              <a:off x="586490" y="459391"/>
              <a:ext cx="9733655"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After its assembly, the user local mobility profile is returned to the requesting UMPM for it to be used within the car local environment.</a:t>
              </a:r>
            </a:p>
          </p:txBody>
        </p:sp>
        <p:sp>
          <p:nvSpPr>
            <p:cNvPr id="41" name="TextBox 7">
              <a:extLst>
                <a:ext uri="{FF2B5EF4-FFF2-40B4-BE49-F238E27FC236}">
                  <a16:creationId xmlns:a16="http://schemas.microsoft.com/office/drawing/2014/main" id="{106908EA-EF56-47BD-B119-639A850145C4}"/>
                </a:ext>
              </a:extLst>
            </p:cNvPr>
            <p:cNvSpPr txBox="1"/>
            <p:nvPr/>
          </p:nvSpPr>
          <p:spPr>
            <a:xfrm>
              <a:off x="-25132" y="-3293"/>
              <a:ext cx="10345276" cy="429411"/>
            </a:xfrm>
            <a:prstGeom prst="rect">
              <a:avLst/>
            </a:prstGeom>
          </p:spPr>
          <p:txBody>
            <a:bodyPr wrap="square" lIns="0" tIns="0" rIns="0" bIns="0" rtlCol="0" anchor="t">
              <a:spAutoFit/>
            </a:bodyPr>
            <a:lstStyle/>
            <a:p>
              <a:pPr marL="514350" indent="-514350">
                <a:lnSpc>
                  <a:spcPts val="3727"/>
                </a:lnSpc>
                <a:buFont typeface="+mj-lt"/>
                <a:buAutoNum type="arabicParenR" startAt="6"/>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RETURNING THE LOCAL UMP</a:t>
              </a:r>
            </a:p>
          </p:txBody>
        </p:sp>
      </p:grpSp>
      <p:pic>
        <p:nvPicPr>
          <p:cNvPr id="36" name="Immagine 35">
            <a:extLst>
              <a:ext uri="{FF2B5EF4-FFF2-40B4-BE49-F238E27FC236}">
                <a16:creationId xmlns:a16="http://schemas.microsoft.com/office/drawing/2014/main" id="{ABF6B62A-833E-473C-9C76-21E7D9177FE8}"/>
              </a:ext>
            </a:extLst>
          </p:cNvPr>
          <p:cNvPicPr>
            <a:picLocks noChangeAspect="1"/>
          </p:cNvPicPr>
          <p:nvPr/>
        </p:nvPicPr>
        <p:blipFill>
          <a:blip r:embed="rId8"/>
          <a:stretch>
            <a:fillRect/>
          </a:stretch>
        </p:blipFill>
        <p:spPr>
          <a:xfrm>
            <a:off x="12162953" y="8690074"/>
            <a:ext cx="410400" cy="547612"/>
          </a:xfrm>
          <a:prstGeom prst="rect">
            <a:avLst/>
          </a:prstGeom>
        </p:spPr>
      </p:pic>
    </p:spTree>
    <p:extLst>
      <p:ext uri="{BB962C8B-B14F-4D97-AF65-F5344CB8AC3E}">
        <p14:creationId xmlns:p14="http://schemas.microsoft.com/office/powerpoint/2010/main" val="299748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par>
                          <p:cTn id="16" fill="hold">
                            <p:stCondLst>
                              <p:cond delay="500"/>
                            </p:stCondLst>
                            <p:childTnLst>
                              <p:par>
                                <p:cTn id="17" presetID="10" presetClass="entr" presetSubtype="0" fill="hold" nodeType="afterEffect">
                                  <p:stCondLst>
                                    <p:cond delay="75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0" presetClass="entr" presetSubtype="0" fill="hold" nodeType="afterEffect">
                                  <p:stCondLst>
                                    <p:cond delay="75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500"/>
                                        <p:tgtEl>
                                          <p:spTgt spid="99"/>
                                        </p:tgtEl>
                                      </p:cBhvr>
                                    </p:animEffect>
                                  </p:childTnLst>
                                </p:cTn>
                              </p:par>
                            </p:childTnLst>
                          </p:cTn>
                        </p:par>
                        <p:par>
                          <p:cTn id="24" fill="hold">
                            <p:stCondLst>
                              <p:cond delay="3000"/>
                            </p:stCondLst>
                            <p:childTnLst>
                              <p:par>
                                <p:cTn id="25" presetID="22" presetClass="entr" presetSubtype="8" fill="hold" nodeType="afterEffect">
                                  <p:stCondLst>
                                    <p:cond delay="75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1000"/>
                                        <p:tgtEl>
                                          <p:spTgt spid="46"/>
                                        </p:tgtEl>
                                      </p:cBhvr>
                                    </p:animEffect>
                                  </p:childTnLst>
                                </p:cTn>
                              </p:par>
                              <p:par>
                                <p:cTn id="28" presetID="14" presetClass="entr" presetSubtype="10" fill="hold" nodeType="withEffect">
                                  <p:stCondLst>
                                    <p:cond delay="100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childTnLst>
                          </p:cTn>
                        </p:par>
                        <p:par>
                          <p:cTn id="31" fill="hold">
                            <p:stCondLst>
                              <p:cond delay="4750"/>
                            </p:stCondLst>
                            <p:childTnLst>
                              <p:par>
                                <p:cTn id="32" presetID="14" presetClass="entr" presetSubtype="10" fill="hold" nodeType="after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randombar(horizontal)">
                                      <p:cBhvr>
                                        <p:cTn id="34" dur="500"/>
                                        <p:tgtEl>
                                          <p:spTgt spid="9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25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500"/>
                                        <p:tgtEl>
                                          <p:spTgt spid="110"/>
                                        </p:tgtEl>
                                      </p:cBhvr>
                                    </p:animEffect>
                                  </p:childTnLst>
                                </p:cTn>
                              </p:par>
                            </p:childTnLst>
                          </p:cTn>
                        </p:par>
                        <p:par>
                          <p:cTn id="45" fill="hold">
                            <p:stCondLst>
                              <p:cond delay="500"/>
                            </p:stCondLst>
                            <p:childTnLst>
                              <p:par>
                                <p:cTn id="46" presetID="10" presetClass="entr" presetSubtype="0" fill="hold" nodeType="afterEffect">
                                  <p:stCondLst>
                                    <p:cond delay="75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par>
                          <p:cTn id="49" fill="hold">
                            <p:stCondLst>
                              <p:cond delay="1750"/>
                            </p:stCondLst>
                            <p:childTnLst>
                              <p:par>
                                <p:cTn id="50" presetID="22" presetClass="entr" presetSubtype="2" fill="hold" nodeType="afterEffect">
                                  <p:stCondLst>
                                    <p:cond delay="750"/>
                                  </p:stCondLst>
                                  <p:childTnLst>
                                    <p:set>
                                      <p:cBhvr>
                                        <p:cTn id="51" dur="1" fill="hold">
                                          <p:stCondLst>
                                            <p:cond delay="0"/>
                                          </p:stCondLst>
                                        </p:cTn>
                                        <p:tgtEl>
                                          <p:spTgt spid="94"/>
                                        </p:tgtEl>
                                        <p:attrNameLst>
                                          <p:attrName>style.visibility</p:attrName>
                                        </p:attrNameLst>
                                      </p:cBhvr>
                                      <p:to>
                                        <p:strVal val="visible"/>
                                      </p:to>
                                    </p:set>
                                    <p:animEffect transition="in" filter="wipe(right)">
                                      <p:cBhvr>
                                        <p:cTn id="52" dur="1250"/>
                                        <p:tgtEl>
                                          <p:spTgt spid="94"/>
                                        </p:tgtEl>
                                      </p:cBhvr>
                                    </p:animEffect>
                                  </p:childTnLst>
                                </p:cTn>
                              </p:par>
                            </p:childTnLst>
                          </p:cTn>
                        </p:par>
                        <p:par>
                          <p:cTn id="53" fill="hold">
                            <p:stCondLst>
                              <p:cond delay="3750"/>
                            </p:stCondLst>
                            <p:childTnLst>
                              <p:par>
                                <p:cTn id="54" presetID="10" presetClass="entr" presetSubtype="0" fill="hold" nodeType="afterEffect">
                                  <p:stCondLst>
                                    <p:cond delay="50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childTnLst>
                          </p:cTn>
                        </p:par>
                        <p:par>
                          <p:cTn id="57" fill="hold">
                            <p:stCondLst>
                              <p:cond delay="4750"/>
                            </p:stCondLst>
                            <p:childTnLst>
                              <p:par>
                                <p:cTn id="58" presetID="42" presetClass="path" presetSubtype="0" accel="50000" decel="50000" fill="hold" nodeType="afterEffect">
                                  <p:stCondLst>
                                    <p:cond delay="0"/>
                                  </p:stCondLst>
                                  <p:childTnLst>
                                    <p:animMotion origin="layout" path="M -6.94444E-7 -2.83951E-6 L -0.06797 0.0034 " pathEditMode="relative" rAng="0" ptsTypes="AA">
                                      <p:cBhvr>
                                        <p:cTn id="59" dur="1250" fill="hold"/>
                                        <p:tgtEl>
                                          <p:spTgt spid="100"/>
                                        </p:tgtEl>
                                        <p:attrNameLst>
                                          <p:attrName>ppt_x</p:attrName>
                                          <p:attrName>ppt_y</p:attrName>
                                        </p:attrNameLst>
                                      </p:cBhvr>
                                      <p:rCtr x="-3403" y="170"/>
                                    </p:animMotion>
                                  </p:childTnLst>
                                </p:cTn>
                              </p:par>
                            </p:childTnLst>
                          </p:cTn>
                        </p:par>
                        <p:par>
                          <p:cTn id="60" fill="hold">
                            <p:stCondLst>
                              <p:cond delay="6000"/>
                            </p:stCondLst>
                            <p:childTnLst>
                              <p:par>
                                <p:cTn id="61" presetID="10" presetClass="exit" presetSubtype="0" fill="hold" nodeType="afterEffect">
                                  <p:stCondLst>
                                    <p:cond delay="0"/>
                                  </p:stCondLst>
                                  <p:childTnLst>
                                    <p:animEffect transition="out" filter="fade">
                                      <p:cBhvr>
                                        <p:cTn id="62" dur="250"/>
                                        <p:tgtEl>
                                          <p:spTgt spid="100"/>
                                        </p:tgtEl>
                                      </p:cBhvr>
                                    </p:animEffect>
                                    <p:set>
                                      <p:cBhvr>
                                        <p:cTn id="63" dur="1" fill="hold">
                                          <p:stCondLst>
                                            <p:cond delay="249"/>
                                          </p:stCondLst>
                                        </p:cTn>
                                        <p:tgtEl>
                                          <p:spTgt spid="100"/>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83560" y="7500904"/>
            <a:ext cx="10433514" cy="2520202"/>
            <a:chOff x="-25133" y="-3293"/>
            <a:chExt cx="11624949" cy="2280777"/>
          </a:xfrm>
        </p:grpSpPr>
        <p:sp>
          <p:nvSpPr>
            <p:cNvPr id="25" name="TextBox 6">
              <a:extLst>
                <a:ext uri="{FF2B5EF4-FFF2-40B4-BE49-F238E27FC236}">
                  <a16:creationId xmlns:a16="http://schemas.microsoft.com/office/drawing/2014/main" id="{AD8F1588-075E-4A69-9F69-440DD66C981A}"/>
                </a:ext>
              </a:extLst>
            </p:cNvPr>
            <p:cNvSpPr txBox="1"/>
            <p:nvPr/>
          </p:nvSpPr>
          <p:spPr>
            <a:xfrm>
              <a:off x="586489" y="459391"/>
              <a:ext cx="10067392"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In addition to biometric identification purposes the UMPM module enables the applications running in the local environment, given the appropriate permissions, to read and update the contents of the passengers' local profiles, allowing for their self-configuration according to the users' preferences.</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3" y="-3293"/>
              <a:ext cx="11624949" cy="429412"/>
            </a:xfrm>
            <a:prstGeom prst="rect">
              <a:avLst/>
            </a:prstGeom>
          </p:spPr>
          <p:txBody>
            <a:bodyPr wrap="square" lIns="0" tIns="0" rIns="0" bIns="0" rtlCol="0" anchor="t">
              <a:spAutoFit/>
            </a:bodyPr>
            <a:lstStyle/>
            <a:p>
              <a:pPr marL="514350" indent="-514350">
                <a:lnSpc>
                  <a:spcPts val="3727"/>
                </a:lnSpc>
                <a:buFont typeface="+mj-lt"/>
                <a:buAutoNum type="arabicParenR" startAt="8"/>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USING THE USER MOBILITY PROFILE</a:t>
              </a:r>
            </a:p>
          </p:txBody>
        </p:sp>
      </p:grpSp>
      <p:grpSp>
        <p:nvGrpSpPr>
          <p:cNvPr id="70" name="Group 5">
            <a:extLst>
              <a:ext uri="{FF2B5EF4-FFF2-40B4-BE49-F238E27FC236}">
                <a16:creationId xmlns:a16="http://schemas.microsoft.com/office/drawing/2014/main" id="{2D4338E5-3A7A-43BE-B22C-160419BFDAB0}"/>
              </a:ext>
            </a:extLst>
          </p:cNvPr>
          <p:cNvGrpSpPr/>
          <p:nvPr/>
        </p:nvGrpSpPr>
        <p:grpSpPr>
          <a:xfrm>
            <a:off x="213779" y="4346660"/>
            <a:ext cx="9654308" cy="2520202"/>
            <a:chOff x="-25133" y="-3293"/>
            <a:chExt cx="10756763" cy="2280777"/>
          </a:xfrm>
        </p:grpSpPr>
        <p:sp>
          <p:nvSpPr>
            <p:cNvPr id="71" name="TextBox 6">
              <a:extLst>
                <a:ext uri="{FF2B5EF4-FFF2-40B4-BE49-F238E27FC236}">
                  <a16:creationId xmlns:a16="http://schemas.microsoft.com/office/drawing/2014/main" id="{67497EAD-F08B-4A55-B8D4-47AA7EE24198}"/>
                </a:ext>
              </a:extLst>
            </p:cNvPr>
            <p:cNvSpPr txBox="1"/>
            <p:nvPr/>
          </p:nvSpPr>
          <p:spPr>
            <a:xfrm>
              <a:off x="586489" y="459391"/>
              <a:ext cx="10145141"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As a new local profile is loaded within the UMPM, depending on the user and/or the car policies, each or in general a subset of the applications specified within their user services profile, along with their configuration, is retrieved from the internet and installed in the local environment.</a:t>
              </a:r>
            </a:p>
          </p:txBody>
        </p:sp>
        <p:sp>
          <p:nvSpPr>
            <p:cNvPr id="72" name="TextBox 7">
              <a:extLst>
                <a:ext uri="{FF2B5EF4-FFF2-40B4-BE49-F238E27FC236}">
                  <a16:creationId xmlns:a16="http://schemas.microsoft.com/office/drawing/2014/main" id="{A5F76655-9146-430F-9C27-D9779512B611}"/>
                </a:ext>
              </a:extLst>
            </p:cNvPr>
            <p:cNvSpPr txBox="1"/>
            <p:nvPr/>
          </p:nvSpPr>
          <p:spPr>
            <a:xfrm>
              <a:off x="-25133" y="-3293"/>
              <a:ext cx="10756763" cy="429411"/>
            </a:xfrm>
            <a:prstGeom prst="rect">
              <a:avLst/>
            </a:prstGeom>
          </p:spPr>
          <p:txBody>
            <a:bodyPr wrap="square" lIns="0" tIns="0" rIns="0" bIns="0" rtlCol="0" anchor="t">
              <a:spAutoFit/>
            </a:bodyPr>
            <a:lstStyle/>
            <a:p>
              <a:pPr marL="514350" indent="-514350">
                <a:lnSpc>
                  <a:spcPts val="3727"/>
                </a:lnSpc>
                <a:buFont typeface="+mj-lt"/>
                <a:buAutoNum type="arabicParenR" startAt="7"/>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RETRIEVAL OF THE USER APPLICATIONS</a:t>
              </a:r>
            </a:p>
          </p:txBody>
        </p:sp>
      </p:grpSp>
      <p:cxnSp>
        <p:nvCxnSpPr>
          <p:cNvPr id="40" name="Connettore 2 39">
            <a:extLst>
              <a:ext uri="{FF2B5EF4-FFF2-40B4-BE49-F238E27FC236}">
                <a16:creationId xmlns:a16="http://schemas.microsoft.com/office/drawing/2014/main" id="{C71F147D-D0FB-4456-9BA3-D085F1658E22}"/>
              </a:ext>
            </a:extLst>
          </p:cNvPr>
          <p:cNvCxnSpPr>
            <a:cxnSpLocks/>
          </p:cNvCxnSpPr>
          <p:nvPr/>
        </p:nvCxnSpPr>
        <p:spPr>
          <a:xfrm>
            <a:off x="12853031" y="4884960"/>
            <a:ext cx="2291139"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4501466B-EBE3-4689-A35D-B44734F2468B}"/>
              </a:ext>
            </a:extLst>
          </p:cNvPr>
          <p:cNvCxnSpPr>
            <a:cxnSpLocks/>
          </p:cNvCxnSpPr>
          <p:nvPr/>
        </p:nvCxnSpPr>
        <p:spPr>
          <a:xfrm flipH="1">
            <a:off x="12894835" y="5041666"/>
            <a:ext cx="2160000"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xtBox 6">
            <a:extLst>
              <a:ext uri="{FF2B5EF4-FFF2-40B4-BE49-F238E27FC236}">
                <a16:creationId xmlns:a16="http://schemas.microsoft.com/office/drawing/2014/main" id="{BF0892AD-356A-4E57-9D11-8AB7C8186E51}"/>
              </a:ext>
            </a:extLst>
          </p:cNvPr>
          <p:cNvSpPr txBox="1"/>
          <p:nvPr/>
        </p:nvSpPr>
        <p:spPr>
          <a:xfrm>
            <a:off x="12948978" y="4479190"/>
            <a:ext cx="1827595"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1 Request</a:t>
            </a:r>
          </a:p>
        </p:txBody>
      </p:sp>
      <p:sp>
        <p:nvSpPr>
          <p:cNvPr id="56" name="TextBox 6">
            <a:extLst>
              <a:ext uri="{FF2B5EF4-FFF2-40B4-BE49-F238E27FC236}">
                <a16:creationId xmlns:a16="http://schemas.microsoft.com/office/drawing/2014/main" id="{CB80208C-23E5-4C0E-BBE2-1D27BC486D29}"/>
              </a:ext>
            </a:extLst>
          </p:cNvPr>
          <p:cNvSpPr txBox="1"/>
          <p:nvPr/>
        </p:nvSpPr>
        <p:spPr>
          <a:xfrm>
            <a:off x="13494270" y="4973389"/>
            <a:ext cx="743761"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1</a:t>
            </a:r>
          </a:p>
        </p:txBody>
      </p:sp>
      <p:cxnSp>
        <p:nvCxnSpPr>
          <p:cNvPr id="59" name="Connettore 2 58">
            <a:extLst>
              <a:ext uri="{FF2B5EF4-FFF2-40B4-BE49-F238E27FC236}">
                <a16:creationId xmlns:a16="http://schemas.microsoft.com/office/drawing/2014/main" id="{811886B1-C400-4AC2-AB64-CCB948714B83}"/>
              </a:ext>
            </a:extLst>
          </p:cNvPr>
          <p:cNvCxnSpPr>
            <a:cxnSpLocks/>
          </p:cNvCxnSpPr>
          <p:nvPr/>
        </p:nvCxnSpPr>
        <p:spPr>
          <a:xfrm>
            <a:off x="12913624" y="5996657"/>
            <a:ext cx="2088000"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TextBox 6">
            <a:extLst>
              <a:ext uri="{FF2B5EF4-FFF2-40B4-BE49-F238E27FC236}">
                <a16:creationId xmlns:a16="http://schemas.microsoft.com/office/drawing/2014/main" id="{001FFAAF-77D5-45D0-BDC3-D867FCE0B157}"/>
              </a:ext>
            </a:extLst>
          </p:cNvPr>
          <p:cNvSpPr txBox="1"/>
          <p:nvPr/>
        </p:nvSpPr>
        <p:spPr>
          <a:xfrm>
            <a:off x="12814296" y="5589689"/>
            <a:ext cx="1997632" cy="35753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a:t>
            </a:r>
            <a:r>
              <a:rPr lang="en-US" i="1" spc="18" dirty="0">
                <a:solidFill>
                  <a:srgbClr val="FFFEE6"/>
                </a:solidFill>
                <a:latin typeface="Montserrat Light"/>
              </a:rPr>
              <a:t>N</a:t>
            </a:r>
            <a:r>
              <a:rPr lang="en-US" spc="18" dirty="0">
                <a:solidFill>
                  <a:srgbClr val="FFFEE6"/>
                </a:solidFill>
                <a:latin typeface="Montserrat Light"/>
              </a:rPr>
              <a:t> Request</a:t>
            </a:r>
          </a:p>
        </p:txBody>
      </p:sp>
      <p:cxnSp>
        <p:nvCxnSpPr>
          <p:cNvPr id="62" name="Connettore 2 61">
            <a:extLst>
              <a:ext uri="{FF2B5EF4-FFF2-40B4-BE49-F238E27FC236}">
                <a16:creationId xmlns:a16="http://schemas.microsoft.com/office/drawing/2014/main" id="{573C5210-ACD3-4E40-B1D0-D0C0AB6B3A66}"/>
              </a:ext>
            </a:extLst>
          </p:cNvPr>
          <p:cNvCxnSpPr>
            <a:cxnSpLocks/>
          </p:cNvCxnSpPr>
          <p:nvPr/>
        </p:nvCxnSpPr>
        <p:spPr>
          <a:xfrm flipH="1">
            <a:off x="12853031" y="6157168"/>
            <a:ext cx="2232000" cy="1"/>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TextBox 6">
            <a:extLst>
              <a:ext uri="{FF2B5EF4-FFF2-40B4-BE49-F238E27FC236}">
                <a16:creationId xmlns:a16="http://schemas.microsoft.com/office/drawing/2014/main" id="{3AD9338F-6D34-4E75-8EF6-07F915580281}"/>
              </a:ext>
            </a:extLst>
          </p:cNvPr>
          <p:cNvSpPr txBox="1"/>
          <p:nvPr/>
        </p:nvSpPr>
        <p:spPr>
          <a:xfrm>
            <a:off x="13494270" y="6096523"/>
            <a:ext cx="743761"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a:t>
            </a:r>
            <a:r>
              <a:rPr lang="en-US" i="1" spc="18" dirty="0">
                <a:solidFill>
                  <a:srgbClr val="FFFEE6"/>
                </a:solidFill>
                <a:latin typeface="Montserrat Light"/>
              </a:rPr>
              <a:t>N</a:t>
            </a:r>
          </a:p>
        </p:txBody>
      </p:sp>
      <p:sp>
        <p:nvSpPr>
          <p:cNvPr id="73" name="TextBox 7">
            <a:extLst>
              <a:ext uri="{FF2B5EF4-FFF2-40B4-BE49-F238E27FC236}">
                <a16:creationId xmlns:a16="http://schemas.microsoft.com/office/drawing/2014/main" id="{8D6B4A76-1498-49F2-B0AB-B431BBD14CC3}"/>
              </a:ext>
            </a:extLst>
          </p:cNvPr>
          <p:cNvSpPr txBox="1"/>
          <p:nvPr/>
        </p:nvSpPr>
        <p:spPr>
          <a:xfrm>
            <a:off x="13820360" y="5364952"/>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grpSp>
        <p:nvGrpSpPr>
          <p:cNvPr id="7" name="Gruppo 6">
            <a:extLst>
              <a:ext uri="{FF2B5EF4-FFF2-40B4-BE49-F238E27FC236}">
                <a16:creationId xmlns:a16="http://schemas.microsoft.com/office/drawing/2014/main" id="{5264332C-1591-4C47-B92E-A3ED2C1B8F69}"/>
              </a:ext>
            </a:extLst>
          </p:cNvPr>
          <p:cNvGrpSpPr/>
          <p:nvPr/>
        </p:nvGrpSpPr>
        <p:grpSpPr>
          <a:xfrm>
            <a:off x="11139999" y="7593219"/>
            <a:ext cx="6414631" cy="2415962"/>
            <a:chOff x="11139999" y="7593219"/>
            <a:chExt cx="6414631" cy="2415962"/>
          </a:xfrm>
        </p:grpSpPr>
        <p:grpSp>
          <p:nvGrpSpPr>
            <p:cNvPr id="4" name="Gruppo 3">
              <a:extLst>
                <a:ext uri="{FF2B5EF4-FFF2-40B4-BE49-F238E27FC236}">
                  <a16:creationId xmlns:a16="http://schemas.microsoft.com/office/drawing/2014/main" id="{C4D4359A-5191-4299-BA41-7ACEAC68FAC3}"/>
                </a:ext>
              </a:extLst>
            </p:cNvPr>
            <p:cNvGrpSpPr/>
            <p:nvPr/>
          </p:nvGrpSpPr>
          <p:grpSpPr>
            <a:xfrm>
              <a:off x="11139999" y="7593219"/>
              <a:ext cx="6414631" cy="2415962"/>
              <a:chOff x="11139999" y="7593219"/>
              <a:chExt cx="6414631" cy="2415962"/>
            </a:xfrm>
          </p:grpSpPr>
          <p:pic>
            <p:nvPicPr>
              <p:cNvPr id="75" name="Immagine 74">
                <a:extLst>
                  <a:ext uri="{FF2B5EF4-FFF2-40B4-BE49-F238E27FC236}">
                    <a16:creationId xmlns:a16="http://schemas.microsoft.com/office/drawing/2014/main" id="{F612AE77-04FE-49AE-8D61-287863D9169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1139999" y="7593219"/>
                <a:ext cx="5667351" cy="2415962"/>
              </a:xfrm>
              <a:prstGeom prst="rect">
                <a:avLst/>
              </a:prstGeom>
            </p:spPr>
          </p:pic>
          <p:sp>
            <p:nvSpPr>
              <p:cNvPr id="79" name="Rettangolo con angoli arrotondati 78">
                <a:extLst>
                  <a:ext uri="{FF2B5EF4-FFF2-40B4-BE49-F238E27FC236}">
                    <a16:creationId xmlns:a16="http://schemas.microsoft.com/office/drawing/2014/main" id="{9D86E3E2-493C-4D07-8F04-6D961B41E2AD}"/>
                  </a:ext>
                </a:extLst>
              </p:cNvPr>
              <p:cNvSpPr/>
              <p:nvPr/>
            </p:nvSpPr>
            <p:spPr>
              <a:xfrm>
                <a:off x="15587726" y="8255133"/>
                <a:ext cx="1080000" cy="1080000"/>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80" name="Disco magnetico 79">
                <a:extLst>
                  <a:ext uri="{FF2B5EF4-FFF2-40B4-BE49-F238E27FC236}">
                    <a16:creationId xmlns:a16="http://schemas.microsoft.com/office/drawing/2014/main" id="{755B6960-2E95-4B17-A5D7-14B953A13672}"/>
                  </a:ext>
                </a:extLst>
              </p:cNvPr>
              <p:cNvSpPr/>
              <p:nvPr/>
            </p:nvSpPr>
            <p:spPr>
              <a:xfrm>
                <a:off x="15653757" y="8311114"/>
                <a:ext cx="947939"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183" name="TextBox 6">
                <a:extLst>
                  <a:ext uri="{FF2B5EF4-FFF2-40B4-BE49-F238E27FC236}">
                    <a16:creationId xmlns:a16="http://schemas.microsoft.com/office/drawing/2014/main" id="{5DDCA423-FD52-4E55-8665-6248CB65454D}"/>
                  </a:ext>
                </a:extLst>
              </p:cNvPr>
              <p:cNvSpPr txBox="1"/>
              <p:nvPr/>
            </p:nvSpPr>
            <p:spPr>
              <a:xfrm>
                <a:off x="16707429" y="8686786"/>
                <a:ext cx="847201" cy="30777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pic>
          <p:nvPicPr>
            <p:cNvPr id="78" name="Immagine 77">
              <a:extLst>
                <a:ext uri="{FF2B5EF4-FFF2-40B4-BE49-F238E27FC236}">
                  <a16:creationId xmlns:a16="http://schemas.microsoft.com/office/drawing/2014/main" id="{459F0680-C810-4C74-9E94-62EB89AAD212}"/>
                </a:ext>
              </a:extLst>
            </p:cNvPr>
            <p:cNvPicPr>
              <a:picLocks noChangeAspect="1"/>
            </p:cNvPicPr>
            <p:nvPr/>
          </p:nvPicPr>
          <p:blipFill>
            <a:blip r:embed="rId7"/>
            <a:stretch>
              <a:fillRect/>
            </a:stretch>
          </p:blipFill>
          <p:spPr>
            <a:xfrm>
              <a:off x="13475543" y="8625900"/>
              <a:ext cx="217639" cy="429550"/>
            </a:xfrm>
            <a:prstGeom prst="rect">
              <a:avLst/>
            </a:prstGeom>
          </p:spPr>
        </p:pic>
      </p:grpSp>
      <p:grpSp>
        <p:nvGrpSpPr>
          <p:cNvPr id="5" name="Gruppo 4">
            <a:extLst>
              <a:ext uri="{FF2B5EF4-FFF2-40B4-BE49-F238E27FC236}">
                <a16:creationId xmlns:a16="http://schemas.microsoft.com/office/drawing/2014/main" id="{5C37D960-ABDE-4716-8A30-870C3F9E969E}"/>
              </a:ext>
            </a:extLst>
          </p:cNvPr>
          <p:cNvGrpSpPr/>
          <p:nvPr/>
        </p:nvGrpSpPr>
        <p:grpSpPr>
          <a:xfrm>
            <a:off x="12630173" y="7521447"/>
            <a:ext cx="653756" cy="1098597"/>
            <a:chOff x="12630173" y="7521447"/>
            <a:chExt cx="653756" cy="1098597"/>
          </a:xfrm>
        </p:grpSpPr>
        <p:sp>
          <p:nvSpPr>
            <p:cNvPr id="101" name="TextBox 6">
              <a:extLst>
                <a:ext uri="{FF2B5EF4-FFF2-40B4-BE49-F238E27FC236}">
                  <a16:creationId xmlns:a16="http://schemas.microsoft.com/office/drawing/2014/main" id="{4917BA58-6266-401A-AEFE-11178995FC46}"/>
                </a:ext>
              </a:extLst>
            </p:cNvPr>
            <p:cNvSpPr txBox="1"/>
            <p:nvPr/>
          </p:nvSpPr>
          <p:spPr>
            <a:xfrm>
              <a:off x="12630173" y="7521447"/>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102" name="Immagine 101">
              <a:extLst>
                <a:ext uri="{FF2B5EF4-FFF2-40B4-BE49-F238E27FC236}">
                  <a16:creationId xmlns:a16="http://schemas.microsoft.com/office/drawing/2014/main" id="{4EA9D6DA-1F96-42D0-BFB8-180B1CAE43D2}"/>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2659362" y="7911578"/>
              <a:ext cx="595379" cy="708466"/>
            </a:xfrm>
            <a:prstGeom prst="rect">
              <a:avLst/>
            </a:prstGeom>
          </p:spPr>
        </p:pic>
      </p:grpSp>
      <p:grpSp>
        <p:nvGrpSpPr>
          <p:cNvPr id="6" name="Gruppo 5">
            <a:extLst>
              <a:ext uri="{FF2B5EF4-FFF2-40B4-BE49-F238E27FC236}">
                <a16:creationId xmlns:a16="http://schemas.microsoft.com/office/drawing/2014/main" id="{EAC9A761-913B-4B7E-A663-CAC1263BF8DC}"/>
              </a:ext>
            </a:extLst>
          </p:cNvPr>
          <p:cNvGrpSpPr/>
          <p:nvPr/>
        </p:nvGrpSpPr>
        <p:grpSpPr>
          <a:xfrm>
            <a:off x="12595002" y="8786300"/>
            <a:ext cx="728072" cy="1050254"/>
            <a:chOff x="12595002" y="8786300"/>
            <a:chExt cx="728072" cy="1050254"/>
          </a:xfrm>
        </p:grpSpPr>
        <p:pic>
          <p:nvPicPr>
            <p:cNvPr id="104" name="Immagine 103">
              <a:extLst>
                <a:ext uri="{FF2B5EF4-FFF2-40B4-BE49-F238E27FC236}">
                  <a16:creationId xmlns:a16="http://schemas.microsoft.com/office/drawing/2014/main" id="{56D3AB35-C204-47E0-9B60-2D00EFAA57AD}"/>
                </a:ext>
              </a:extLst>
            </p:cNvPr>
            <p:cNvPicPr>
              <a:picLocks noChangeAspect="1"/>
            </p:cNvPicPr>
            <p:nvPr/>
          </p:nvPicPr>
          <p:blipFill>
            <a:blip r:embed="rId10"/>
            <a:stretch>
              <a:fillRect/>
            </a:stretch>
          </p:blipFill>
          <p:spPr>
            <a:xfrm>
              <a:off x="12661349" y="8786300"/>
              <a:ext cx="595379" cy="709055"/>
            </a:xfrm>
            <a:prstGeom prst="rect">
              <a:avLst/>
            </a:prstGeom>
          </p:spPr>
        </p:pic>
        <p:sp>
          <p:nvSpPr>
            <p:cNvPr id="105" name="TextBox 6">
              <a:extLst>
                <a:ext uri="{FF2B5EF4-FFF2-40B4-BE49-F238E27FC236}">
                  <a16:creationId xmlns:a16="http://schemas.microsoft.com/office/drawing/2014/main" id="{641DBCE1-639F-4E09-B644-90945070D2B4}"/>
                </a:ext>
              </a:extLst>
            </p:cNvPr>
            <p:cNvSpPr txBox="1"/>
            <p:nvPr/>
          </p:nvSpPr>
          <p:spPr>
            <a:xfrm>
              <a:off x="12595002" y="9464080"/>
              <a:ext cx="728072"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Bob</a:t>
              </a:r>
            </a:p>
          </p:txBody>
        </p:sp>
      </p:grpSp>
      <p:sp>
        <p:nvSpPr>
          <p:cNvPr id="51" name="Fumetto: ovale 50">
            <a:extLst>
              <a:ext uri="{FF2B5EF4-FFF2-40B4-BE49-F238E27FC236}">
                <a16:creationId xmlns:a16="http://schemas.microsoft.com/office/drawing/2014/main" id="{D61F6C4F-5B5B-4B7E-83AD-BD90DA309F63}"/>
              </a:ext>
            </a:extLst>
          </p:cNvPr>
          <p:cNvSpPr/>
          <p:nvPr/>
        </p:nvSpPr>
        <p:spPr>
          <a:xfrm>
            <a:off x="13311190" y="7639926"/>
            <a:ext cx="828000" cy="686494"/>
          </a:xfrm>
          <a:prstGeom prst="wedgeEllipseCallout">
            <a:avLst>
              <a:gd name="adj1" fmla="val -77356"/>
              <a:gd name="adj2" fmla="val 30764"/>
            </a:avLst>
          </a:prstGeom>
          <a:solidFill>
            <a:srgbClr val="FFFEE6"/>
          </a:solidFill>
          <a:ln w="31750">
            <a:solidFill>
              <a:srgbClr val="2B538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it-IT" b="1" dirty="0">
                <a:solidFill>
                  <a:srgbClr val="2C5793"/>
                </a:solidFill>
              </a:rPr>
              <a:t>Go Home</a:t>
            </a:r>
          </a:p>
        </p:txBody>
      </p:sp>
      <p:sp>
        <p:nvSpPr>
          <p:cNvPr id="106" name="Fumetto: ovale 105">
            <a:extLst>
              <a:ext uri="{FF2B5EF4-FFF2-40B4-BE49-F238E27FC236}">
                <a16:creationId xmlns:a16="http://schemas.microsoft.com/office/drawing/2014/main" id="{C3D631D3-2A6C-4F75-A678-2F8936357358}"/>
              </a:ext>
            </a:extLst>
          </p:cNvPr>
          <p:cNvSpPr/>
          <p:nvPr/>
        </p:nvSpPr>
        <p:spPr>
          <a:xfrm>
            <a:off x="13327629" y="9011683"/>
            <a:ext cx="806224" cy="686494"/>
          </a:xfrm>
          <a:prstGeom prst="wedgeEllipseCallout">
            <a:avLst>
              <a:gd name="adj1" fmla="val -78203"/>
              <a:gd name="adj2" fmla="val -42495"/>
            </a:avLst>
          </a:prstGeom>
          <a:solidFill>
            <a:srgbClr val="FFFEE6"/>
          </a:solidFill>
          <a:ln w="31750">
            <a:solidFill>
              <a:srgbClr val="616B0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it-IT" b="1" dirty="0" err="1">
                <a:solidFill>
                  <a:srgbClr val="657008"/>
                </a:solidFill>
              </a:rPr>
              <a:t>It’s</a:t>
            </a:r>
            <a:r>
              <a:rPr lang="it-IT" b="1" dirty="0">
                <a:solidFill>
                  <a:srgbClr val="657008"/>
                </a:solidFill>
              </a:rPr>
              <a:t> </a:t>
            </a:r>
            <a:r>
              <a:rPr lang="it-IT" b="1" dirty="0" err="1">
                <a:solidFill>
                  <a:srgbClr val="657008"/>
                </a:solidFill>
              </a:rPr>
              <a:t>Cold</a:t>
            </a:r>
            <a:endParaRPr lang="it-IT" b="1" dirty="0">
              <a:solidFill>
                <a:srgbClr val="657008"/>
              </a:solidFill>
            </a:endParaRPr>
          </a:p>
        </p:txBody>
      </p:sp>
      <p:pic>
        <p:nvPicPr>
          <p:cNvPr id="65" name="Immagine 64">
            <a:extLst>
              <a:ext uri="{FF2B5EF4-FFF2-40B4-BE49-F238E27FC236}">
                <a16:creationId xmlns:a16="http://schemas.microsoft.com/office/drawing/2014/main" id="{C7A3F7FA-704C-463E-834A-E467757C0765}"/>
              </a:ext>
            </a:extLst>
          </p:cNvPr>
          <p:cNvPicPr>
            <a:picLocks noChangeAspect="1"/>
          </p:cNvPicPr>
          <p:nvPr/>
        </p:nvPicPr>
        <p:blipFill>
          <a:blip r:embed="rId11"/>
          <a:stretch>
            <a:fillRect/>
          </a:stretch>
        </p:blipFill>
        <p:spPr>
          <a:xfrm>
            <a:off x="15697404" y="8648589"/>
            <a:ext cx="411493" cy="549071"/>
          </a:xfrm>
          <a:prstGeom prst="rect">
            <a:avLst/>
          </a:prstGeom>
        </p:spPr>
      </p:pic>
      <p:pic>
        <p:nvPicPr>
          <p:cNvPr id="67" name="Immagine 66">
            <a:extLst>
              <a:ext uri="{FF2B5EF4-FFF2-40B4-BE49-F238E27FC236}">
                <a16:creationId xmlns:a16="http://schemas.microsoft.com/office/drawing/2014/main" id="{60BCA008-F4B6-4901-9E35-2330CD93FEBA}"/>
              </a:ext>
            </a:extLst>
          </p:cNvPr>
          <p:cNvPicPr>
            <a:picLocks noChangeAspect="1"/>
          </p:cNvPicPr>
          <p:nvPr/>
        </p:nvPicPr>
        <p:blipFill>
          <a:blip r:embed="rId12"/>
          <a:stretch>
            <a:fillRect/>
          </a:stretch>
        </p:blipFill>
        <p:spPr>
          <a:xfrm>
            <a:off x="16138627" y="8648588"/>
            <a:ext cx="411493" cy="549071"/>
          </a:xfrm>
          <a:prstGeom prst="rect">
            <a:avLst/>
          </a:prstGeom>
        </p:spPr>
      </p:pic>
      <p:sp>
        <p:nvSpPr>
          <p:cNvPr id="107" name="Rettangolo con angoli arrotondati 106">
            <a:extLst>
              <a:ext uri="{FF2B5EF4-FFF2-40B4-BE49-F238E27FC236}">
                <a16:creationId xmlns:a16="http://schemas.microsoft.com/office/drawing/2014/main" id="{A794A33F-6CF8-465C-8C68-229003AFA0B7}"/>
              </a:ext>
            </a:extLst>
          </p:cNvPr>
          <p:cNvSpPr/>
          <p:nvPr/>
        </p:nvSpPr>
        <p:spPr>
          <a:xfrm>
            <a:off x="14445138" y="7710274"/>
            <a:ext cx="1044000" cy="612000"/>
          </a:xfrm>
          <a:prstGeom prst="roundRect">
            <a:avLst/>
          </a:prstGeom>
          <a:solidFill>
            <a:srgbClr val="E6A612"/>
          </a:solidFill>
          <a:ln w="127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b="1" spc="-50" dirty="0" err="1">
                <a:latin typeface="Montserrat Light" panose="020B0604020202020204" charset="0"/>
              </a:rPr>
              <a:t>Driving</a:t>
            </a:r>
            <a:br>
              <a:rPr lang="it-IT" b="1" spc="-50" dirty="0">
                <a:latin typeface="Montserrat Light" panose="020B0604020202020204" charset="0"/>
              </a:rPr>
            </a:br>
            <a:r>
              <a:rPr lang="it-IT" b="1" spc="-50" dirty="0">
                <a:latin typeface="Montserrat Light" panose="020B0604020202020204" charset="0"/>
              </a:rPr>
              <a:t>Control</a:t>
            </a:r>
          </a:p>
        </p:txBody>
      </p:sp>
      <p:sp>
        <p:nvSpPr>
          <p:cNvPr id="108" name="Rettangolo con angoli arrotondati 107">
            <a:extLst>
              <a:ext uri="{FF2B5EF4-FFF2-40B4-BE49-F238E27FC236}">
                <a16:creationId xmlns:a16="http://schemas.microsoft.com/office/drawing/2014/main" id="{A41C77AD-C0C8-4BC4-81C9-739722CEFEA2}"/>
              </a:ext>
            </a:extLst>
          </p:cNvPr>
          <p:cNvSpPr/>
          <p:nvPr/>
        </p:nvSpPr>
        <p:spPr>
          <a:xfrm>
            <a:off x="14445138" y="9248072"/>
            <a:ext cx="1044000" cy="612000"/>
          </a:xfrm>
          <a:prstGeom prst="roundRect">
            <a:avLst/>
          </a:prstGeom>
          <a:solidFill>
            <a:srgbClr val="FE5E14"/>
          </a:solidFill>
          <a:ln w="127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b="1" spc="-50" dirty="0">
                <a:latin typeface="Montserrat Light" panose="020B0604020202020204" charset="0"/>
              </a:rPr>
              <a:t>Ambient</a:t>
            </a:r>
            <a:br>
              <a:rPr lang="it-IT" b="1" spc="-50" dirty="0">
                <a:latin typeface="Montserrat Light" panose="020B0604020202020204" charset="0"/>
              </a:rPr>
            </a:br>
            <a:r>
              <a:rPr lang="it-IT" b="1" spc="-50" dirty="0">
                <a:latin typeface="Montserrat Light" panose="020B0604020202020204" charset="0"/>
              </a:rPr>
              <a:t>Control</a:t>
            </a:r>
          </a:p>
        </p:txBody>
      </p:sp>
      <p:cxnSp>
        <p:nvCxnSpPr>
          <p:cNvPr id="123" name="Connettore 2 122">
            <a:extLst>
              <a:ext uri="{FF2B5EF4-FFF2-40B4-BE49-F238E27FC236}">
                <a16:creationId xmlns:a16="http://schemas.microsoft.com/office/drawing/2014/main" id="{13859489-F67E-41C7-9E09-B2D9FA342D96}"/>
              </a:ext>
            </a:extLst>
          </p:cNvPr>
          <p:cNvCxnSpPr>
            <a:cxnSpLocks/>
            <a:endCxn id="107" idx="1"/>
          </p:cNvCxnSpPr>
          <p:nvPr/>
        </p:nvCxnSpPr>
        <p:spPr>
          <a:xfrm>
            <a:off x="14037945" y="7974802"/>
            <a:ext cx="407193" cy="41472"/>
          </a:xfrm>
          <a:prstGeom prst="straightConnector1">
            <a:avLst/>
          </a:prstGeom>
          <a:ln w="34925"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Connettore a gomito 129">
            <a:extLst>
              <a:ext uri="{FF2B5EF4-FFF2-40B4-BE49-F238E27FC236}">
                <a16:creationId xmlns:a16="http://schemas.microsoft.com/office/drawing/2014/main" id="{9634F6A0-029A-4492-AB26-A4B0C4F507BE}"/>
              </a:ext>
            </a:extLst>
          </p:cNvPr>
          <p:cNvCxnSpPr>
            <a:cxnSpLocks/>
            <a:stCxn id="107" idx="3"/>
            <a:endCxn id="65" idx="0"/>
          </p:cNvCxnSpPr>
          <p:nvPr/>
        </p:nvCxnSpPr>
        <p:spPr>
          <a:xfrm>
            <a:off x="15489138" y="8016274"/>
            <a:ext cx="414013" cy="632315"/>
          </a:xfrm>
          <a:prstGeom prst="bentConnector2">
            <a:avLst/>
          </a:prstGeom>
          <a:ln w="34925">
            <a:solidFill>
              <a:srgbClr val="FFFEE6"/>
            </a:solidFill>
            <a:prstDash val="dash"/>
            <a:tailEnd type="arrow" w="med" len="med"/>
          </a:ln>
        </p:spPr>
        <p:style>
          <a:lnRef idx="1">
            <a:schemeClr val="accent1"/>
          </a:lnRef>
          <a:fillRef idx="0">
            <a:schemeClr val="accent1"/>
          </a:fillRef>
          <a:effectRef idx="0">
            <a:schemeClr val="accent1"/>
          </a:effectRef>
          <a:fontRef idx="minor">
            <a:schemeClr val="tx1"/>
          </a:fontRef>
        </p:style>
      </p:cxnSp>
      <p:cxnSp>
        <p:nvCxnSpPr>
          <p:cNvPr id="153" name="Connettore 2 152">
            <a:extLst>
              <a:ext uri="{FF2B5EF4-FFF2-40B4-BE49-F238E27FC236}">
                <a16:creationId xmlns:a16="http://schemas.microsoft.com/office/drawing/2014/main" id="{E2D66C18-F847-4A63-8C24-95DACDACC6D8}"/>
              </a:ext>
            </a:extLst>
          </p:cNvPr>
          <p:cNvCxnSpPr>
            <a:cxnSpLocks/>
            <a:endCxn id="108" idx="1"/>
          </p:cNvCxnSpPr>
          <p:nvPr/>
        </p:nvCxnSpPr>
        <p:spPr>
          <a:xfrm>
            <a:off x="14037945" y="9464080"/>
            <a:ext cx="407193" cy="89992"/>
          </a:xfrm>
          <a:prstGeom prst="straightConnector1">
            <a:avLst/>
          </a:prstGeom>
          <a:ln w="34925"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6" name="Connettore a gomito 175">
            <a:extLst>
              <a:ext uri="{FF2B5EF4-FFF2-40B4-BE49-F238E27FC236}">
                <a16:creationId xmlns:a16="http://schemas.microsoft.com/office/drawing/2014/main" id="{5A525B6B-125B-445E-8764-6D465D52E5C2}"/>
              </a:ext>
            </a:extLst>
          </p:cNvPr>
          <p:cNvCxnSpPr>
            <a:cxnSpLocks/>
            <a:stCxn id="108" idx="3"/>
            <a:endCxn id="67" idx="2"/>
          </p:cNvCxnSpPr>
          <p:nvPr/>
        </p:nvCxnSpPr>
        <p:spPr>
          <a:xfrm flipV="1">
            <a:off x="15489138" y="9197659"/>
            <a:ext cx="855236" cy="356413"/>
          </a:xfrm>
          <a:prstGeom prst="bentConnector2">
            <a:avLst/>
          </a:prstGeom>
          <a:ln w="34925">
            <a:solidFill>
              <a:srgbClr val="FFFEE6"/>
            </a:solidFill>
            <a:prstDash val="dash"/>
            <a:tailEnd type="arrow" w="med" len="med"/>
          </a:ln>
        </p:spPr>
        <p:style>
          <a:lnRef idx="1">
            <a:schemeClr val="accent1"/>
          </a:lnRef>
          <a:fillRef idx="0">
            <a:schemeClr val="accent1"/>
          </a:fillRef>
          <a:effectRef idx="0">
            <a:schemeClr val="accent1"/>
          </a:effectRef>
          <a:fontRef idx="minor">
            <a:schemeClr val="tx1"/>
          </a:fontRef>
        </p:style>
      </p:cxnSp>
      <p:sp>
        <p:nvSpPr>
          <p:cNvPr id="180" name="TextBox 6">
            <a:extLst>
              <a:ext uri="{FF2B5EF4-FFF2-40B4-BE49-F238E27FC236}">
                <a16:creationId xmlns:a16="http://schemas.microsoft.com/office/drawing/2014/main" id="{CF6F2EC4-6973-49DC-82CC-7B4BA5462AAA}"/>
              </a:ext>
            </a:extLst>
          </p:cNvPr>
          <p:cNvSpPr txBox="1"/>
          <p:nvPr/>
        </p:nvSpPr>
        <p:spPr>
          <a:xfrm>
            <a:off x="15548022" y="7400409"/>
            <a:ext cx="1159407"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pc="18" dirty="0" err="1">
                <a:solidFill>
                  <a:srgbClr val="FFFEE6"/>
                </a:solidFill>
                <a:latin typeface="Montserrat Light"/>
              </a:rPr>
              <a:t>getHome</a:t>
            </a:r>
            <a:endParaRPr lang="en-US" spc="18" dirty="0">
              <a:solidFill>
                <a:srgbClr val="FFFEE6"/>
              </a:solidFill>
              <a:latin typeface="Montserrat Light"/>
            </a:endParaRPr>
          </a:p>
          <a:p>
            <a:r>
              <a:rPr lang="en-US" spc="18" dirty="0">
                <a:solidFill>
                  <a:srgbClr val="FFFEE6"/>
                </a:solidFill>
                <a:latin typeface="Montserrat Light"/>
              </a:rPr>
              <a:t>Location()</a:t>
            </a:r>
          </a:p>
        </p:txBody>
      </p:sp>
      <p:sp>
        <p:nvSpPr>
          <p:cNvPr id="181" name="TextBox 6">
            <a:extLst>
              <a:ext uri="{FF2B5EF4-FFF2-40B4-BE49-F238E27FC236}">
                <a16:creationId xmlns:a16="http://schemas.microsoft.com/office/drawing/2014/main" id="{7A1C1DC6-20B7-4374-A889-AEE1DA0D3814}"/>
              </a:ext>
            </a:extLst>
          </p:cNvPr>
          <p:cNvSpPr txBox="1"/>
          <p:nvPr/>
        </p:nvSpPr>
        <p:spPr>
          <a:xfrm>
            <a:off x="15548022" y="9579530"/>
            <a:ext cx="1645928"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pc="18" dirty="0" err="1">
                <a:solidFill>
                  <a:srgbClr val="FFFEE6"/>
                </a:solidFill>
                <a:latin typeface="Montserrat Light"/>
              </a:rPr>
              <a:t>setFavourite</a:t>
            </a:r>
            <a:br>
              <a:rPr lang="en-US" spc="18" dirty="0">
                <a:solidFill>
                  <a:srgbClr val="FFFEE6"/>
                </a:solidFill>
                <a:latin typeface="Montserrat Light"/>
              </a:rPr>
            </a:br>
            <a:r>
              <a:rPr lang="en-US" spc="18" dirty="0">
                <a:solidFill>
                  <a:srgbClr val="FFFEE6"/>
                </a:solidFill>
                <a:latin typeface="Montserrat Light"/>
              </a:rPr>
              <a:t>Temperature()</a:t>
            </a:r>
          </a:p>
        </p:txBody>
      </p:sp>
      <p:grpSp>
        <p:nvGrpSpPr>
          <p:cNvPr id="3" name="Gruppo 2">
            <a:extLst>
              <a:ext uri="{FF2B5EF4-FFF2-40B4-BE49-F238E27FC236}">
                <a16:creationId xmlns:a16="http://schemas.microsoft.com/office/drawing/2014/main" id="{557078F5-945F-4211-8E39-90CD6AF83FB9}"/>
              </a:ext>
            </a:extLst>
          </p:cNvPr>
          <p:cNvGrpSpPr/>
          <p:nvPr/>
        </p:nvGrpSpPr>
        <p:grpSpPr>
          <a:xfrm>
            <a:off x="10843522" y="4174973"/>
            <a:ext cx="2070102" cy="2809424"/>
            <a:chOff x="10843522" y="4174973"/>
            <a:chExt cx="2070102" cy="2809424"/>
          </a:xfrm>
        </p:grpSpPr>
        <p:pic>
          <p:nvPicPr>
            <p:cNvPr id="30" name="Immagine 29">
              <a:extLst>
                <a:ext uri="{FF2B5EF4-FFF2-40B4-BE49-F238E27FC236}">
                  <a16:creationId xmlns:a16="http://schemas.microsoft.com/office/drawing/2014/main" id="{C6A70F3D-00BE-4623-8FD0-06504058D0F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38000"/>
                      </a14:imgEffect>
                    </a14:imgLayer>
                  </a14:imgProps>
                </a:ext>
              </a:extLst>
            </a:blip>
            <a:stretch>
              <a:fillRect/>
            </a:stretch>
          </p:blipFill>
          <p:spPr>
            <a:xfrm>
              <a:off x="10843522" y="4174973"/>
              <a:ext cx="2070102" cy="2809424"/>
            </a:xfrm>
            <a:prstGeom prst="rect">
              <a:avLst/>
            </a:prstGeom>
          </p:spPr>
        </p:pic>
        <p:sp>
          <p:nvSpPr>
            <p:cNvPr id="31" name="Rettangolo con angoli arrotondati 30">
              <a:extLst>
                <a:ext uri="{FF2B5EF4-FFF2-40B4-BE49-F238E27FC236}">
                  <a16:creationId xmlns:a16="http://schemas.microsoft.com/office/drawing/2014/main" id="{E45A3D0B-452F-47A1-8AAA-BC6874E37BD5}"/>
                </a:ext>
              </a:extLst>
            </p:cNvPr>
            <p:cNvSpPr/>
            <p:nvPr/>
          </p:nvSpPr>
          <p:spPr>
            <a:xfrm>
              <a:off x="11278646" y="4774995"/>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32" name="Disco magnetico 31">
              <a:extLst>
                <a:ext uri="{FF2B5EF4-FFF2-40B4-BE49-F238E27FC236}">
                  <a16:creationId xmlns:a16="http://schemas.microsoft.com/office/drawing/2014/main" id="{F537C5EA-E1A6-41AF-880B-3DF583708FD0}"/>
                </a:ext>
              </a:extLst>
            </p:cNvPr>
            <p:cNvSpPr/>
            <p:nvPr/>
          </p:nvSpPr>
          <p:spPr>
            <a:xfrm>
              <a:off x="11359182" y="5260995"/>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3" name="Immagine 32">
              <a:extLst>
                <a:ext uri="{FF2B5EF4-FFF2-40B4-BE49-F238E27FC236}">
                  <a16:creationId xmlns:a16="http://schemas.microsoft.com/office/drawing/2014/main" id="{AA7FA581-D51C-4121-BAC6-B8D7EA58650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395183" y="5589690"/>
              <a:ext cx="411494" cy="549072"/>
            </a:xfrm>
            <a:prstGeom prst="rect">
              <a:avLst/>
            </a:prstGeom>
          </p:spPr>
        </p:pic>
        <p:pic>
          <p:nvPicPr>
            <p:cNvPr id="34" name="Immagine 33">
              <a:extLst>
                <a:ext uri="{FF2B5EF4-FFF2-40B4-BE49-F238E27FC236}">
                  <a16:creationId xmlns:a16="http://schemas.microsoft.com/office/drawing/2014/main" id="{614662DE-22D6-4619-AD8E-B6226061BE6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880992" y="5608095"/>
              <a:ext cx="411494" cy="549072"/>
            </a:xfrm>
            <a:prstGeom prst="rect">
              <a:avLst/>
            </a:prstGeom>
          </p:spPr>
        </p:pic>
        <p:pic>
          <p:nvPicPr>
            <p:cNvPr id="184" name="Immagine 183">
              <a:extLst>
                <a:ext uri="{FF2B5EF4-FFF2-40B4-BE49-F238E27FC236}">
                  <a16:creationId xmlns:a16="http://schemas.microsoft.com/office/drawing/2014/main" id="{F1920CE5-3403-4105-85E9-7F6B334D0341}"/>
                </a:ext>
              </a:extLst>
            </p:cNvPr>
            <p:cNvPicPr>
              <a:picLocks noChangeAspect="1"/>
            </p:cNvPicPr>
            <p:nvPr/>
          </p:nvPicPr>
          <p:blipFill>
            <a:blip r:embed="rId11"/>
            <a:stretch>
              <a:fillRect/>
            </a:stretch>
          </p:blipFill>
          <p:spPr>
            <a:xfrm>
              <a:off x="12345429" y="5591150"/>
              <a:ext cx="410400" cy="547612"/>
            </a:xfrm>
            <a:prstGeom prst="rect">
              <a:avLst/>
            </a:prstGeom>
          </p:spPr>
        </p:pic>
      </p:grpSp>
      <p:grpSp>
        <p:nvGrpSpPr>
          <p:cNvPr id="201" name="Gruppo 200">
            <a:extLst>
              <a:ext uri="{FF2B5EF4-FFF2-40B4-BE49-F238E27FC236}">
                <a16:creationId xmlns:a16="http://schemas.microsoft.com/office/drawing/2014/main" id="{117A26B0-B007-4448-936A-5FC2078641AE}"/>
              </a:ext>
            </a:extLst>
          </p:cNvPr>
          <p:cNvGrpSpPr/>
          <p:nvPr/>
        </p:nvGrpSpPr>
        <p:grpSpPr>
          <a:xfrm>
            <a:off x="14908654" y="4400045"/>
            <a:ext cx="2384619" cy="2384619"/>
            <a:chOff x="14803666" y="1203059"/>
            <a:chExt cx="2384619" cy="2384619"/>
          </a:xfrm>
        </p:grpSpPr>
        <p:pic>
          <p:nvPicPr>
            <p:cNvPr id="202" name="Immagine 201">
              <a:extLst>
                <a:ext uri="{FF2B5EF4-FFF2-40B4-BE49-F238E27FC236}">
                  <a16:creationId xmlns:a16="http://schemas.microsoft.com/office/drawing/2014/main" id="{E5A26DCA-AACB-46ED-9F11-9F9DAE47B2EC}"/>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5000"/>
                      </a14:imgEffect>
                    </a14:imgLayer>
                  </a14:imgProps>
                </a:ext>
              </a:extLst>
            </a:blip>
            <a:stretch>
              <a:fillRect/>
            </a:stretch>
          </p:blipFill>
          <p:spPr>
            <a:xfrm>
              <a:off x="14803666" y="1203059"/>
              <a:ext cx="2384619" cy="2384619"/>
            </a:xfrm>
            <a:prstGeom prst="rect">
              <a:avLst/>
            </a:prstGeom>
          </p:spPr>
        </p:pic>
        <p:sp>
          <p:nvSpPr>
            <p:cNvPr id="203" name="TextBox 6">
              <a:extLst>
                <a:ext uri="{FF2B5EF4-FFF2-40B4-BE49-F238E27FC236}">
                  <a16:creationId xmlns:a16="http://schemas.microsoft.com/office/drawing/2014/main" id="{E04C12E9-6D9D-410B-9D06-4A38F5A38010}"/>
                </a:ext>
              </a:extLst>
            </p:cNvPr>
            <p:cNvSpPr txBox="1"/>
            <p:nvPr/>
          </p:nvSpPr>
          <p:spPr>
            <a:xfrm>
              <a:off x="15038541" y="2190184"/>
              <a:ext cx="1914868"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Internet</a:t>
              </a:r>
            </a:p>
          </p:txBody>
        </p:sp>
      </p:grpSp>
    </p:spTree>
    <p:extLst>
      <p:ext uri="{BB962C8B-B14F-4D97-AF65-F5344CB8AC3E}">
        <p14:creationId xmlns:p14="http://schemas.microsoft.com/office/powerpoint/2010/main" val="294400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125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750"/>
                                  </p:stCondLst>
                                  <p:childTnLst>
                                    <p:set>
                                      <p:cBhvr>
                                        <p:cTn id="15" dur="1" fill="hold">
                                          <p:stCondLst>
                                            <p:cond delay="0"/>
                                          </p:stCondLst>
                                        </p:cTn>
                                        <p:tgtEl>
                                          <p:spTgt spid="201"/>
                                        </p:tgtEl>
                                        <p:attrNameLst>
                                          <p:attrName>style.visibility</p:attrName>
                                        </p:attrNameLst>
                                      </p:cBhvr>
                                      <p:to>
                                        <p:strVal val="visible"/>
                                      </p:to>
                                    </p:set>
                                    <p:animEffect transition="in" filter="fade">
                                      <p:cBhvr>
                                        <p:cTn id="16" dur="500"/>
                                        <p:tgtEl>
                                          <p:spTgt spid="201"/>
                                        </p:tgtEl>
                                      </p:cBhvr>
                                    </p:animEffect>
                                  </p:childTnLst>
                                </p:cTn>
                              </p:par>
                            </p:childTnLst>
                          </p:cTn>
                        </p:par>
                        <p:par>
                          <p:cTn id="17" fill="hold">
                            <p:stCondLst>
                              <p:cond delay="1750"/>
                            </p:stCondLst>
                            <p:childTnLst>
                              <p:par>
                                <p:cTn id="18" presetID="22" presetClass="entr" presetSubtype="8" fill="hold" nodeType="afterEffect">
                                  <p:stCondLst>
                                    <p:cond delay="50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1000"/>
                                        <p:tgtEl>
                                          <p:spTgt spid="40"/>
                                        </p:tgtEl>
                                      </p:cBhvr>
                                    </p:animEffect>
                                  </p:childTnLst>
                                </p:cTn>
                              </p:par>
                            </p:childTnLst>
                          </p:cTn>
                        </p:par>
                        <p:par>
                          <p:cTn id="21" fill="hold">
                            <p:stCondLst>
                              <p:cond delay="3250"/>
                            </p:stCondLst>
                            <p:childTnLst>
                              <p:par>
                                <p:cTn id="22" presetID="14" presetClass="entr" presetSubtype="10" fill="hold" grpId="0" nodeType="after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randombar(horizontal)">
                                      <p:cBhvr>
                                        <p:cTn id="24" dur="500"/>
                                        <p:tgtEl>
                                          <p:spTgt spid="53"/>
                                        </p:tgtEl>
                                      </p:cBhvr>
                                    </p:animEffect>
                                  </p:childTnLst>
                                </p:cTn>
                              </p:par>
                            </p:childTnLst>
                          </p:cTn>
                        </p:par>
                        <p:par>
                          <p:cTn id="25" fill="hold">
                            <p:stCondLst>
                              <p:cond delay="3750"/>
                            </p:stCondLst>
                            <p:childTnLst>
                              <p:par>
                                <p:cTn id="26" presetID="22" presetClass="entr" presetSubtype="2" fill="hold" nodeType="afterEffect">
                                  <p:stCondLst>
                                    <p:cond delay="75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1000"/>
                                        <p:tgtEl>
                                          <p:spTgt spid="48"/>
                                        </p:tgtEl>
                                      </p:cBhvr>
                                    </p:animEffect>
                                  </p:childTnLst>
                                </p:cTn>
                              </p:par>
                            </p:childTnLst>
                          </p:cTn>
                        </p:par>
                        <p:par>
                          <p:cTn id="29" fill="hold">
                            <p:stCondLst>
                              <p:cond delay="5500"/>
                            </p:stCondLst>
                            <p:childTnLst>
                              <p:par>
                                <p:cTn id="30" presetID="14" presetClass="entr" presetSubtype="1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randombar(horizontal)">
                                      <p:cBhvr>
                                        <p:cTn id="32" dur="500"/>
                                        <p:tgtEl>
                                          <p:spTgt spid="56"/>
                                        </p:tgtEl>
                                      </p:cBhvr>
                                    </p:animEffect>
                                  </p:childTnLst>
                                </p:cTn>
                              </p:par>
                            </p:childTnLst>
                          </p:cTn>
                        </p:par>
                        <p:par>
                          <p:cTn id="33" fill="hold">
                            <p:stCondLst>
                              <p:cond delay="6000"/>
                            </p:stCondLst>
                            <p:childTnLst>
                              <p:par>
                                <p:cTn id="34" presetID="22" presetClass="entr" presetSubtype="1" fill="hold" grpId="0" nodeType="after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1500"/>
                                        <p:tgtEl>
                                          <p:spTgt spid="73"/>
                                        </p:tgtEl>
                                      </p:cBhvr>
                                    </p:animEffect>
                                  </p:childTnLst>
                                </p:cTn>
                              </p:par>
                            </p:childTnLst>
                          </p:cTn>
                        </p:par>
                        <p:par>
                          <p:cTn id="37" fill="hold">
                            <p:stCondLst>
                              <p:cond delay="7500"/>
                            </p:stCondLst>
                            <p:childTnLst>
                              <p:par>
                                <p:cTn id="38" presetID="22" presetClass="entr" presetSubtype="8" fill="hold" nodeType="after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wipe(left)">
                                      <p:cBhvr>
                                        <p:cTn id="40" dur="1000"/>
                                        <p:tgtEl>
                                          <p:spTgt spid="59"/>
                                        </p:tgtEl>
                                      </p:cBhvr>
                                    </p:animEffect>
                                  </p:childTnLst>
                                </p:cTn>
                              </p:par>
                            </p:childTnLst>
                          </p:cTn>
                        </p:par>
                        <p:par>
                          <p:cTn id="41" fill="hold">
                            <p:stCondLst>
                              <p:cond delay="8500"/>
                            </p:stCondLst>
                            <p:childTnLst>
                              <p:par>
                                <p:cTn id="42" presetID="14" presetClass="entr" presetSubtype="10" fill="hold" grpId="0" nodeType="after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randombar(horizontal)">
                                      <p:cBhvr>
                                        <p:cTn id="44" dur="500"/>
                                        <p:tgtEl>
                                          <p:spTgt spid="61"/>
                                        </p:tgtEl>
                                      </p:cBhvr>
                                    </p:animEffect>
                                  </p:childTnLst>
                                </p:cTn>
                              </p:par>
                            </p:childTnLst>
                          </p:cTn>
                        </p:par>
                        <p:par>
                          <p:cTn id="45" fill="hold">
                            <p:stCondLst>
                              <p:cond delay="9000"/>
                            </p:stCondLst>
                            <p:childTnLst>
                              <p:par>
                                <p:cTn id="46" presetID="22" presetClass="entr" presetSubtype="2" fill="hold" nodeType="afterEffect">
                                  <p:stCondLst>
                                    <p:cond delay="750"/>
                                  </p:stCondLst>
                                  <p:childTnLst>
                                    <p:set>
                                      <p:cBhvr>
                                        <p:cTn id="47" dur="1" fill="hold">
                                          <p:stCondLst>
                                            <p:cond delay="0"/>
                                          </p:stCondLst>
                                        </p:cTn>
                                        <p:tgtEl>
                                          <p:spTgt spid="62"/>
                                        </p:tgtEl>
                                        <p:attrNameLst>
                                          <p:attrName>style.visibility</p:attrName>
                                        </p:attrNameLst>
                                      </p:cBhvr>
                                      <p:to>
                                        <p:strVal val="visible"/>
                                      </p:to>
                                    </p:set>
                                    <p:animEffect transition="in" filter="wipe(right)">
                                      <p:cBhvr>
                                        <p:cTn id="48" dur="1000"/>
                                        <p:tgtEl>
                                          <p:spTgt spid="62"/>
                                        </p:tgtEl>
                                      </p:cBhvr>
                                    </p:animEffect>
                                  </p:childTnLst>
                                </p:cTn>
                              </p:par>
                            </p:childTnLst>
                          </p:cTn>
                        </p:par>
                        <p:par>
                          <p:cTn id="49" fill="hold">
                            <p:stCondLst>
                              <p:cond delay="10750"/>
                            </p:stCondLst>
                            <p:childTnLst>
                              <p:par>
                                <p:cTn id="50" presetID="14" presetClass="entr" presetSubtype="10"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randombar(horizontal)">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25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par>
                          <p:cTn id="63" fill="hold">
                            <p:stCondLst>
                              <p:cond delay="500"/>
                            </p:stCondLst>
                            <p:childTnLst>
                              <p:par>
                                <p:cTn id="64" presetID="22" presetClass="entr" presetSubtype="1" fill="hold" nodeType="afterEffect">
                                  <p:stCondLst>
                                    <p:cond delay="750"/>
                                  </p:stCondLst>
                                  <p:childTnLst>
                                    <p:set>
                                      <p:cBhvr>
                                        <p:cTn id="65" dur="1" fill="hold">
                                          <p:stCondLst>
                                            <p:cond delay="0"/>
                                          </p:stCondLst>
                                        </p:cTn>
                                        <p:tgtEl>
                                          <p:spTgt spid="5"/>
                                        </p:tgtEl>
                                        <p:attrNameLst>
                                          <p:attrName>style.visibility</p:attrName>
                                        </p:attrNameLst>
                                      </p:cBhvr>
                                      <p:to>
                                        <p:strVal val="visible"/>
                                      </p:to>
                                    </p:set>
                                    <p:animEffect transition="in" filter="wipe(up)">
                                      <p:cBhvr>
                                        <p:cTn id="66" dur="500"/>
                                        <p:tgtEl>
                                          <p:spTgt spid="5"/>
                                        </p:tgtEl>
                                      </p:cBhvr>
                                    </p:animEffect>
                                  </p:childTnLst>
                                </p:cTn>
                              </p:par>
                            </p:childTnLst>
                          </p:cTn>
                        </p:par>
                        <p:par>
                          <p:cTn id="67" fill="hold">
                            <p:stCondLst>
                              <p:cond delay="1750"/>
                            </p:stCondLst>
                            <p:childTnLst>
                              <p:par>
                                <p:cTn id="68" presetID="14" presetClass="entr" presetSubtype="10" fill="hold" nodeType="afterEffect">
                                  <p:stCondLst>
                                    <p:cond delay="250"/>
                                  </p:stCondLst>
                                  <p:childTnLst>
                                    <p:set>
                                      <p:cBhvr>
                                        <p:cTn id="69" dur="1" fill="hold">
                                          <p:stCondLst>
                                            <p:cond delay="0"/>
                                          </p:stCondLst>
                                        </p:cTn>
                                        <p:tgtEl>
                                          <p:spTgt spid="65"/>
                                        </p:tgtEl>
                                        <p:attrNameLst>
                                          <p:attrName>style.visibility</p:attrName>
                                        </p:attrNameLst>
                                      </p:cBhvr>
                                      <p:to>
                                        <p:strVal val="visible"/>
                                      </p:to>
                                    </p:set>
                                    <p:animEffect transition="in" filter="randombar(horizontal)">
                                      <p:cBhvr>
                                        <p:cTn id="70" dur="500"/>
                                        <p:tgtEl>
                                          <p:spTgt spid="65"/>
                                        </p:tgtEl>
                                      </p:cBhvr>
                                    </p:animEffect>
                                  </p:childTnLst>
                                </p:cTn>
                              </p:par>
                            </p:childTnLst>
                          </p:cTn>
                        </p:par>
                        <p:par>
                          <p:cTn id="71" fill="hold">
                            <p:stCondLst>
                              <p:cond delay="2500"/>
                            </p:stCondLst>
                            <p:childTnLst>
                              <p:par>
                                <p:cTn id="72" presetID="22" presetClass="entr" presetSubtype="4" fill="hold" nodeType="afterEffect">
                                  <p:stCondLst>
                                    <p:cond delay="500"/>
                                  </p:stCondLst>
                                  <p:childTnLst>
                                    <p:set>
                                      <p:cBhvr>
                                        <p:cTn id="73" dur="1" fill="hold">
                                          <p:stCondLst>
                                            <p:cond delay="0"/>
                                          </p:stCondLst>
                                        </p:cTn>
                                        <p:tgtEl>
                                          <p:spTgt spid="6"/>
                                        </p:tgtEl>
                                        <p:attrNameLst>
                                          <p:attrName>style.visibility</p:attrName>
                                        </p:attrNameLst>
                                      </p:cBhvr>
                                      <p:to>
                                        <p:strVal val="visible"/>
                                      </p:to>
                                    </p:set>
                                    <p:animEffect transition="in" filter="wipe(down)">
                                      <p:cBhvr>
                                        <p:cTn id="74" dur="500"/>
                                        <p:tgtEl>
                                          <p:spTgt spid="6"/>
                                        </p:tgtEl>
                                      </p:cBhvr>
                                    </p:animEffect>
                                  </p:childTnLst>
                                </p:cTn>
                              </p:par>
                            </p:childTnLst>
                          </p:cTn>
                        </p:par>
                        <p:par>
                          <p:cTn id="75" fill="hold">
                            <p:stCondLst>
                              <p:cond delay="3500"/>
                            </p:stCondLst>
                            <p:childTnLst>
                              <p:par>
                                <p:cTn id="76" presetID="14" presetClass="entr" presetSubtype="10" fill="hold" nodeType="afterEffect">
                                  <p:stCondLst>
                                    <p:cond delay="250"/>
                                  </p:stCondLst>
                                  <p:childTnLst>
                                    <p:set>
                                      <p:cBhvr>
                                        <p:cTn id="77" dur="1" fill="hold">
                                          <p:stCondLst>
                                            <p:cond delay="0"/>
                                          </p:stCondLst>
                                        </p:cTn>
                                        <p:tgtEl>
                                          <p:spTgt spid="67"/>
                                        </p:tgtEl>
                                        <p:attrNameLst>
                                          <p:attrName>style.visibility</p:attrName>
                                        </p:attrNameLst>
                                      </p:cBhvr>
                                      <p:to>
                                        <p:strVal val="visible"/>
                                      </p:to>
                                    </p:set>
                                    <p:animEffect transition="in" filter="randombar(horizontal)">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wipe(left)">
                                      <p:cBhvr>
                                        <p:cTn id="83" dur="500"/>
                                        <p:tgtEl>
                                          <p:spTgt spid="51"/>
                                        </p:tgtEl>
                                      </p:cBhvr>
                                    </p:animEffect>
                                  </p:childTnLst>
                                </p:cTn>
                              </p:par>
                            </p:childTnLst>
                          </p:cTn>
                        </p:par>
                        <p:par>
                          <p:cTn id="84" fill="hold">
                            <p:stCondLst>
                              <p:cond delay="500"/>
                            </p:stCondLst>
                            <p:childTnLst>
                              <p:par>
                                <p:cTn id="85" presetID="22" presetClass="entr" presetSubtype="8" fill="hold" nodeType="afterEffect">
                                  <p:stCondLst>
                                    <p:cond delay="1000"/>
                                  </p:stCondLst>
                                  <p:childTnLst>
                                    <p:set>
                                      <p:cBhvr>
                                        <p:cTn id="86" dur="1" fill="hold">
                                          <p:stCondLst>
                                            <p:cond delay="0"/>
                                          </p:stCondLst>
                                        </p:cTn>
                                        <p:tgtEl>
                                          <p:spTgt spid="123"/>
                                        </p:tgtEl>
                                        <p:attrNameLst>
                                          <p:attrName>style.visibility</p:attrName>
                                        </p:attrNameLst>
                                      </p:cBhvr>
                                      <p:to>
                                        <p:strVal val="visible"/>
                                      </p:to>
                                    </p:set>
                                    <p:animEffect transition="in" filter="wipe(left)">
                                      <p:cBhvr>
                                        <p:cTn id="87" dur="1000"/>
                                        <p:tgtEl>
                                          <p:spTgt spid="123"/>
                                        </p:tgtEl>
                                      </p:cBhvr>
                                    </p:animEffect>
                                  </p:childTnLst>
                                </p:cTn>
                              </p:par>
                            </p:childTnLst>
                          </p:cTn>
                        </p:par>
                        <p:par>
                          <p:cTn id="88" fill="hold">
                            <p:stCondLst>
                              <p:cond delay="2500"/>
                            </p:stCondLst>
                            <p:childTnLst>
                              <p:par>
                                <p:cTn id="89" presetID="22" presetClass="entr" presetSubtype="8" fill="hold" grpId="0" nodeType="afterEffect">
                                  <p:stCondLst>
                                    <p:cond delay="0"/>
                                  </p:stCondLst>
                                  <p:childTnLst>
                                    <p:set>
                                      <p:cBhvr>
                                        <p:cTn id="90" dur="1" fill="hold">
                                          <p:stCondLst>
                                            <p:cond delay="0"/>
                                          </p:stCondLst>
                                        </p:cTn>
                                        <p:tgtEl>
                                          <p:spTgt spid="107"/>
                                        </p:tgtEl>
                                        <p:attrNameLst>
                                          <p:attrName>style.visibility</p:attrName>
                                        </p:attrNameLst>
                                      </p:cBhvr>
                                      <p:to>
                                        <p:strVal val="visible"/>
                                      </p:to>
                                    </p:set>
                                    <p:animEffect transition="in" filter="wipe(left)">
                                      <p:cBhvr>
                                        <p:cTn id="91" dur="750"/>
                                        <p:tgtEl>
                                          <p:spTgt spid="107"/>
                                        </p:tgtEl>
                                      </p:cBhvr>
                                    </p:animEffect>
                                  </p:childTnLst>
                                </p:cTn>
                              </p:par>
                            </p:childTnLst>
                          </p:cTn>
                        </p:par>
                        <p:par>
                          <p:cTn id="92" fill="hold">
                            <p:stCondLst>
                              <p:cond delay="3250"/>
                            </p:stCondLst>
                            <p:childTnLst>
                              <p:par>
                                <p:cTn id="93" presetID="22" presetClass="entr" presetSubtype="8" fill="hold" nodeType="afterEffect">
                                  <p:stCondLst>
                                    <p:cond delay="250"/>
                                  </p:stCondLst>
                                  <p:childTnLst>
                                    <p:set>
                                      <p:cBhvr>
                                        <p:cTn id="94" dur="1" fill="hold">
                                          <p:stCondLst>
                                            <p:cond delay="0"/>
                                          </p:stCondLst>
                                        </p:cTn>
                                        <p:tgtEl>
                                          <p:spTgt spid="130"/>
                                        </p:tgtEl>
                                        <p:attrNameLst>
                                          <p:attrName>style.visibility</p:attrName>
                                        </p:attrNameLst>
                                      </p:cBhvr>
                                      <p:to>
                                        <p:strVal val="visible"/>
                                      </p:to>
                                    </p:set>
                                    <p:animEffect transition="in" filter="wipe(left)">
                                      <p:cBhvr>
                                        <p:cTn id="95" dur="1000"/>
                                        <p:tgtEl>
                                          <p:spTgt spid="130"/>
                                        </p:tgtEl>
                                      </p:cBhvr>
                                    </p:animEffect>
                                  </p:childTnLst>
                                </p:cTn>
                              </p:par>
                            </p:childTnLst>
                          </p:cTn>
                        </p:par>
                        <p:par>
                          <p:cTn id="96" fill="hold">
                            <p:stCondLst>
                              <p:cond delay="4500"/>
                            </p:stCondLst>
                            <p:childTnLst>
                              <p:par>
                                <p:cTn id="97" presetID="14" presetClass="entr" presetSubtype="10" fill="hold" grpId="0" nodeType="afterEffect">
                                  <p:stCondLst>
                                    <p:cond delay="250"/>
                                  </p:stCondLst>
                                  <p:childTnLst>
                                    <p:set>
                                      <p:cBhvr>
                                        <p:cTn id="98" dur="1" fill="hold">
                                          <p:stCondLst>
                                            <p:cond delay="0"/>
                                          </p:stCondLst>
                                        </p:cTn>
                                        <p:tgtEl>
                                          <p:spTgt spid="180"/>
                                        </p:tgtEl>
                                        <p:attrNameLst>
                                          <p:attrName>style.visibility</p:attrName>
                                        </p:attrNameLst>
                                      </p:cBhvr>
                                      <p:to>
                                        <p:strVal val="visible"/>
                                      </p:to>
                                    </p:set>
                                    <p:animEffect transition="in" filter="randombar(horizontal)">
                                      <p:cBhvr>
                                        <p:cTn id="99" dur="500"/>
                                        <p:tgtEl>
                                          <p:spTgt spid="18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06"/>
                                        </p:tgtEl>
                                        <p:attrNameLst>
                                          <p:attrName>style.visibility</p:attrName>
                                        </p:attrNameLst>
                                      </p:cBhvr>
                                      <p:to>
                                        <p:strVal val="visible"/>
                                      </p:to>
                                    </p:set>
                                    <p:animEffect transition="in" filter="wipe(left)">
                                      <p:cBhvr>
                                        <p:cTn id="104" dur="500"/>
                                        <p:tgtEl>
                                          <p:spTgt spid="106"/>
                                        </p:tgtEl>
                                      </p:cBhvr>
                                    </p:animEffect>
                                  </p:childTnLst>
                                </p:cTn>
                              </p:par>
                            </p:childTnLst>
                          </p:cTn>
                        </p:par>
                        <p:par>
                          <p:cTn id="105" fill="hold">
                            <p:stCondLst>
                              <p:cond delay="500"/>
                            </p:stCondLst>
                            <p:childTnLst>
                              <p:par>
                                <p:cTn id="106" presetID="22" presetClass="entr" presetSubtype="8" fill="hold" nodeType="afterEffect">
                                  <p:stCondLst>
                                    <p:cond delay="1000"/>
                                  </p:stCondLst>
                                  <p:childTnLst>
                                    <p:set>
                                      <p:cBhvr>
                                        <p:cTn id="107" dur="1" fill="hold">
                                          <p:stCondLst>
                                            <p:cond delay="0"/>
                                          </p:stCondLst>
                                        </p:cTn>
                                        <p:tgtEl>
                                          <p:spTgt spid="153"/>
                                        </p:tgtEl>
                                        <p:attrNameLst>
                                          <p:attrName>style.visibility</p:attrName>
                                        </p:attrNameLst>
                                      </p:cBhvr>
                                      <p:to>
                                        <p:strVal val="visible"/>
                                      </p:to>
                                    </p:set>
                                    <p:animEffect transition="in" filter="wipe(left)">
                                      <p:cBhvr>
                                        <p:cTn id="108" dur="1000"/>
                                        <p:tgtEl>
                                          <p:spTgt spid="153"/>
                                        </p:tgtEl>
                                      </p:cBhvr>
                                    </p:animEffect>
                                  </p:childTnLst>
                                </p:cTn>
                              </p:par>
                            </p:childTnLst>
                          </p:cTn>
                        </p:par>
                        <p:par>
                          <p:cTn id="109" fill="hold">
                            <p:stCondLst>
                              <p:cond delay="2500"/>
                            </p:stCondLst>
                            <p:childTnLst>
                              <p:par>
                                <p:cTn id="110" presetID="22" presetClass="entr" presetSubtype="8" fill="hold" grpId="0" nodeType="afterEffect">
                                  <p:stCondLst>
                                    <p:cond delay="0"/>
                                  </p:stCondLst>
                                  <p:childTnLst>
                                    <p:set>
                                      <p:cBhvr>
                                        <p:cTn id="111" dur="1" fill="hold">
                                          <p:stCondLst>
                                            <p:cond delay="0"/>
                                          </p:stCondLst>
                                        </p:cTn>
                                        <p:tgtEl>
                                          <p:spTgt spid="108"/>
                                        </p:tgtEl>
                                        <p:attrNameLst>
                                          <p:attrName>style.visibility</p:attrName>
                                        </p:attrNameLst>
                                      </p:cBhvr>
                                      <p:to>
                                        <p:strVal val="visible"/>
                                      </p:to>
                                    </p:set>
                                    <p:animEffect transition="in" filter="wipe(left)">
                                      <p:cBhvr>
                                        <p:cTn id="112" dur="750"/>
                                        <p:tgtEl>
                                          <p:spTgt spid="108"/>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176"/>
                                        </p:tgtEl>
                                        <p:attrNameLst>
                                          <p:attrName>style.visibility</p:attrName>
                                        </p:attrNameLst>
                                      </p:cBhvr>
                                      <p:to>
                                        <p:strVal val="visible"/>
                                      </p:to>
                                    </p:set>
                                    <p:animEffect transition="in" filter="wipe(left)">
                                      <p:cBhvr>
                                        <p:cTn id="116" dur="1000"/>
                                        <p:tgtEl>
                                          <p:spTgt spid="176"/>
                                        </p:tgtEl>
                                      </p:cBhvr>
                                    </p:animEffect>
                                  </p:childTnLst>
                                </p:cTn>
                              </p:par>
                            </p:childTnLst>
                          </p:cTn>
                        </p:par>
                        <p:par>
                          <p:cTn id="117" fill="hold">
                            <p:stCondLst>
                              <p:cond delay="4500"/>
                            </p:stCondLst>
                            <p:childTnLst>
                              <p:par>
                                <p:cTn id="118" presetID="14" presetClass="entr" presetSubtype="10" fill="hold" grpId="0" nodeType="afterEffect">
                                  <p:stCondLst>
                                    <p:cond delay="0"/>
                                  </p:stCondLst>
                                  <p:childTnLst>
                                    <p:set>
                                      <p:cBhvr>
                                        <p:cTn id="119" dur="1" fill="hold">
                                          <p:stCondLst>
                                            <p:cond delay="0"/>
                                          </p:stCondLst>
                                        </p:cTn>
                                        <p:tgtEl>
                                          <p:spTgt spid="181"/>
                                        </p:tgtEl>
                                        <p:attrNameLst>
                                          <p:attrName>style.visibility</p:attrName>
                                        </p:attrNameLst>
                                      </p:cBhvr>
                                      <p:to>
                                        <p:strVal val="visible"/>
                                      </p:to>
                                    </p:set>
                                    <p:animEffect transition="in" filter="randombar(horizontal)">
                                      <p:cBhvr>
                                        <p:cTn id="120"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61" grpId="0"/>
      <p:bldP spid="64" grpId="0"/>
      <p:bldP spid="73" grpId="0"/>
      <p:bldP spid="51" grpId="0" animBg="1"/>
      <p:bldP spid="106" grpId="0" animBg="1"/>
      <p:bldP spid="107" grpId="0" animBg="1"/>
      <p:bldP spid="108" grpId="0" animBg="1"/>
      <p:bldP spid="180" grpId="0"/>
      <p:bldP spid="18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70" name="Group 5">
            <a:extLst>
              <a:ext uri="{FF2B5EF4-FFF2-40B4-BE49-F238E27FC236}">
                <a16:creationId xmlns:a16="http://schemas.microsoft.com/office/drawing/2014/main" id="{2D4338E5-3A7A-43BE-B22C-160419BFDAB0}"/>
              </a:ext>
            </a:extLst>
          </p:cNvPr>
          <p:cNvGrpSpPr/>
          <p:nvPr/>
        </p:nvGrpSpPr>
        <p:grpSpPr>
          <a:xfrm>
            <a:off x="283560" y="4328973"/>
            <a:ext cx="17211960" cy="1699464"/>
            <a:chOff x="-25133" y="-3293"/>
            <a:chExt cx="19177447" cy="1538011"/>
          </a:xfrm>
        </p:grpSpPr>
        <p:sp>
          <p:nvSpPr>
            <p:cNvPr id="71" name="TextBox 6">
              <a:extLst>
                <a:ext uri="{FF2B5EF4-FFF2-40B4-BE49-F238E27FC236}">
                  <a16:creationId xmlns:a16="http://schemas.microsoft.com/office/drawing/2014/main" id="{67497EAD-F08B-4A55-B8D4-47AA7EE24198}"/>
                </a:ext>
              </a:extLst>
            </p:cNvPr>
            <p:cNvSpPr txBox="1"/>
            <p:nvPr/>
          </p:nvSpPr>
          <p:spPr>
            <a:xfrm>
              <a:off x="586488" y="459391"/>
              <a:ext cx="18565826"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Once the user leaves the vehicle, either explicitly or implicitly if their biometric features are not sampled within a given time interval, the information in their local UMP that was modified or added is sent to the cloud repository, where it will be merged with the user’s global mobility profile.</a:t>
              </a:r>
            </a:p>
          </p:txBody>
        </p:sp>
        <p:sp>
          <p:nvSpPr>
            <p:cNvPr id="72" name="TextBox 7">
              <a:extLst>
                <a:ext uri="{FF2B5EF4-FFF2-40B4-BE49-F238E27FC236}">
                  <a16:creationId xmlns:a16="http://schemas.microsoft.com/office/drawing/2014/main" id="{A5F76655-9146-430F-9C27-D9779512B611}"/>
                </a:ext>
              </a:extLst>
            </p:cNvPr>
            <p:cNvSpPr txBox="1"/>
            <p:nvPr/>
          </p:nvSpPr>
          <p:spPr>
            <a:xfrm>
              <a:off x="-25133" y="-3293"/>
              <a:ext cx="11702700" cy="429411"/>
            </a:xfrm>
            <a:prstGeom prst="rect">
              <a:avLst/>
            </a:prstGeom>
          </p:spPr>
          <p:txBody>
            <a:bodyPr wrap="square" lIns="0" tIns="0" rIns="0" bIns="0" rtlCol="0" anchor="t">
              <a:spAutoFit/>
            </a:bodyPr>
            <a:lstStyle/>
            <a:p>
              <a:pPr marL="514350" indent="-514350">
                <a:lnSpc>
                  <a:spcPts val="3727"/>
                </a:lnSpc>
                <a:buFont typeface="+mj-lt"/>
                <a:buAutoNum type="arabicParenR" startAt="9"/>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SYNCHING THE USER MOBILITY PROFILE</a:t>
              </a:r>
            </a:p>
          </p:txBody>
        </p:sp>
      </p:grpSp>
      <p:grpSp>
        <p:nvGrpSpPr>
          <p:cNvPr id="2" name="Gruppo 1">
            <a:extLst>
              <a:ext uri="{FF2B5EF4-FFF2-40B4-BE49-F238E27FC236}">
                <a16:creationId xmlns:a16="http://schemas.microsoft.com/office/drawing/2014/main" id="{4F33579A-1F78-40A0-A4EE-B64CBCF4C744}"/>
              </a:ext>
            </a:extLst>
          </p:cNvPr>
          <p:cNvGrpSpPr/>
          <p:nvPr/>
        </p:nvGrpSpPr>
        <p:grpSpPr>
          <a:xfrm>
            <a:off x="1377632" y="7214770"/>
            <a:ext cx="5896928" cy="2585813"/>
            <a:chOff x="1377632" y="7214770"/>
            <a:chExt cx="5896928" cy="2585813"/>
          </a:xfrm>
        </p:grpSpPr>
        <p:grpSp>
          <p:nvGrpSpPr>
            <p:cNvPr id="117" name="Gruppo 116">
              <a:extLst>
                <a:ext uri="{FF2B5EF4-FFF2-40B4-BE49-F238E27FC236}">
                  <a16:creationId xmlns:a16="http://schemas.microsoft.com/office/drawing/2014/main" id="{9A21DAC4-B8D5-438C-B457-CC613817E573}"/>
                </a:ext>
              </a:extLst>
            </p:cNvPr>
            <p:cNvGrpSpPr/>
            <p:nvPr/>
          </p:nvGrpSpPr>
          <p:grpSpPr>
            <a:xfrm>
              <a:off x="1377632" y="7214770"/>
              <a:ext cx="5896928" cy="2585813"/>
              <a:chOff x="10914707" y="7592050"/>
              <a:chExt cx="5667351" cy="2415962"/>
            </a:xfrm>
          </p:grpSpPr>
          <p:pic>
            <p:nvPicPr>
              <p:cNvPr id="118" name="Immagine 117">
                <a:extLst>
                  <a:ext uri="{FF2B5EF4-FFF2-40B4-BE49-F238E27FC236}">
                    <a16:creationId xmlns:a16="http://schemas.microsoft.com/office/drawing/2014/main" id="{A6343B8B-5163-4BAB-AB08-57E62AE6D61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0914707" y="7592050"/>
                <a:ext cx="5667351" cy="2415962"/>
              </a:xfrm>
              <a:prstGeom prst="rect">
                <a:avLst/>
              </a:prstGeom>
            </p:spPr>
          </p:pic>
          <p:pic>
            <p:nvPicPr>
              <p:cNvPr id="119" name="Immagine 118" descr="Immagine che contiene testo, elettronico&#10;&#10;Descrizione generata automaticamente">
                <a:extLst>
                  <a:ext uri="{FF2B5EF4-FFF2-40B4-BE49-F238E27FC236}">
                    <a16:creationId xmlns:a16="http://schemas.microsoft.com/office/drawing/2014/main" id="{41CE3E95-58FB-4A34-9DE1-56BA2C686A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4202091" y="7842860"/>
                <a:ext cx="475934" cy="475934"/>
              </a:xfrm>
              <a:prstGeom prst="rect">
                <a:avLst/>
              </a:prstGeom>
            </p:spPr>
          </p:pic>
          <p:pic>
            <p:nvPicPr>
              <p:cNvPr id="120" name="Immagine 119" descr="Immagine che contiene testo, elettronico&#10;&#10;Descrizione generata automaticamente">
                <a:extLst>
                  <a:ext uri="{FF2B5EF4-FFF2-40B4-BE49-F238E27FC236}">
                    <a16:creationId xmlns:a16="http://schemas.microsoft.com/office/drawing/2014/main" id="{C67F9A69-9F79-42C5-935A-0544CFD7718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723271">
                <a:off x="14202091" y="9246247"/>
                <a:ext cx="475934" cy="475934"/>
              </a:xfrm>
              <a:prstGeom prst="rect">
                <a:avLst/>
              </a:prstGeom>
            </p:spPr>
          </p:pic>
          <p:pic>
            <p:nvPicPr>
              <p:cNvPr id="121" name="Immagine 120">
                <a:extLst>
                  <a:ext uri="{FF2B5EF4-FFF2-40B4-BE49-F238E27FC236}">
                    <a16:creationId xmlns:a16="http://schemas.microsoft.com/office/drawing/2014/main" id="{5350B727-61F6-4676-9DFF-9B5AE9D74675}"/>
                  </a:ext>
                </a:extLst>
              </p:cNvPr>
              <p:cNvPicPr>
                <a:picLocks noChangeAspect="1"/>
              </p:cNvPicPr>
              <p:nvPr/>
            </p:nvPicPr>
            <p:blipFill>
              <a:blip r:embed="rId8"/>
              <a:stretch>
                <a:fillRect/>
              </a:stretch>
            </p:blipFill>
            <p:spPr>
              <a:xfrm>
                <a:off x="13250251" y="8624731"/>
                <a:ext cx="217639" cy="429550"/>
              </a:xfrm>
              <a:prstGeom prst="rect">
                <a:avLst/>
              </a:prstGeom>
            </p:spPr>
          </p:pic>
        </p:grpSp>
        <p:sp>
          <p:nvSpPr>
            <p:cNvPr id="88" name="Rettangolo con angoli arrotondati 87">
              <a:extLst>
                <a:ext uri="{FF2B5EF4-FFF2-40B4-BE49-F238E27FC236}">
                  <a16:creationId xmlns:a16="http://schemas.microsoft.com/office/drawing/2014/main" id="{92FCBD30-90CE-4AA8-B59E-F1920FB536C9}"/>
                </a:ext>
              </a:extLst>
            </p:cNvPr>
            <p:cNvSpPr/>
            <p:nvPr/>
          </p:nvSpPr>
          <p:spPr>
            <a:xfrm>
              <a:off x="5997563" y="7945223"/>
              <a:ext cx="1123749" cy="1155928"/>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89" name="Disco magnetico 88">
              <a:extLst>
                <a:ext uri="{FF2B5EF4-FFF2-40B4-BE49-F238E27FC236}">
                  <a16:creationId xmlns:a16="http://schemas.microsoft.com/office/drawing/2014/main" id="{767ECD81-A8CE-4FF8-AABF-0B5AD6FFFD5B}"/>
                </a:ext>
              </a:extLst>
            </p:cNvPr>
            <p:cNvSpPr/>
            <p:nvPr/>
          </p:nvSpPr>
          <p:spPr>
            <a:xfrm>
              <a:off x="6066269" y="8005140"/>
              <a:ext cx="986339" cy="103609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124" name="TextBox 6">
              <a:extLst>
                <a:ext uri="{FF2B5EF4-FFF2-40B4-BE49-F238E27FC236}">
                  <a16:creationId xmlns:a16="http://schemas.microsoft.com/office/drawing/2014/main" id="{A1804894-3209-4787-A308-CC41B7400434}"/>
                </a:ext>
              </a:extLst>
            </p:cNvPr>
            <p:cNvSpPr txBox="1"/>
            <p:nvPr/>
          </p:nvSpPr>
          <p:spPr>
            <a:xfrm>
              <a:off x="6118677" y="759321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pic>
          <p:nvPicPr>
            <p:cNvPr id="98" name="Immagine 97">
              <a:extLst>
                <a:ext uri="{FF2B5EF4-FFF2-40B4-BE49-F238E27FC236}">
                  <a16:creationId xmlns:a16="http://schemas.microsoft.com/office/drawing/2014/main" id="{F3A3C0B0-148E-433B-9A4F-EBF67DB07E4B}"/>
                </a:ext>
              </a:extLst>
            </p:cNvPr>
            <p:cNvPicPr>
              <a:picLocks noChangeAspect="1"/>
            </p:cNvPicPr>
            <p:nvPr/>
          </p:nvPicPr>
          <p:blipFill>
            <a:blip r:embed="rId9"/>
            <a:stretch>
              <a:fillRect/>
            </a:stretch>
          </p:blipFill>
          <p:spPr>
            <a:xfrm>
              <a:off x="6316499" y="8381894"/>
              <a:ext cx="469506" cy="626479"/>
            </a:xfrm>
            <a:prstGeom prst="rect">
              <a:avLst/>
            </a:prstGeom>
          </p:spPr>
        </p:pic>
      </p:grpSp>
      <p:grpSp>
        <p:nvGrpSpPr>
          <p:cNvPr id="11" name="Gruppo 10">
            <a:extLst>
              <a:ext uri="{FF2B5EF4-FFF2-40B4-BE49-F238E27FC236}">
                <a16:creationId xmlns:a16="http://schemas.microsoft.com/office/drawing/2014/main" id="{110D52F5-10AD-4A66-ACC6-2C4DAB04DA4D}"/>
              </a:ext>
            </a:extLst>
          </p:cNvPr>
          <p:cNvGrpSpPr/>
          <p:nvPr/>
        </p:nvGrpSpPr>
        <p:grpSpPr>
          <a:xfrm>
            <a:off x="11004453" y="7167151"/>
            <a:ext cx="5712649" cy="2760090"/>
            <a:chOff x="10882533" y="7052851"/>
            <a:chExt cx="5712649" cy="2760090"/>
          </a:xfrm>
        </p:grpSpPr>
        <p:sp>
          <p:nvSpPr>
            <p:cNvPr id="138" name="Nuvola 137">
              <a:extLst>
                <a:ext uri="{FF2B5EF4-FFF2-40B4-BE49-F238E27FC236}">
                  <a16:creationId xmlns:a16="http://schemas.microsoft.com/office/drawing/2014/main" id="{BA95E22C-F38A-49A6-A958-9FD45A3CF0F0}"/>
                </a:ext>
              </a:extLst>
            </p:cNvPr>
            <p:cNvSpPr/>
            <p:nvPr/>
          </p:nvSpPr>
          <p:spPr>
            <a:xfrm>
              <a:off x="10882533" y="7052851"/>
              <a:ext cx="5712649" cy="276009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39" name="TextBox 6">
              <a:extLst>
                <a:ext uri="{FF2B5EF4-FFF2-40B4-BE49-F238E27FC236}">
                  <a16:creationId xmlns:a16="http://schemas.microsoft.com/office/drawing/2014/main" id="{7399C2DB-2C4D-4EDA-BE74-08A700AE2836}"/>
                </a:ext>
              </a:extLst>
            </p:cNvPr>
            <p:cNvSpPr txBox="1"/>
            <p:nvPr/>
          </p:nvSpPr>
          <p:spPr>
            <a:xfrm>
              <a:off x="11648599" y="7497286"/>
              <a:ext cx="4384581"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800" spc="18" dirty="0">
                  <a:solidFill>
                    <a:srgbClr val="FFFEE6"/>
                  </a:solidFill>
                  <a:latin typeface="Montserrat Light"/>
                </a:rPr>
                <a:t>Cloud Repository</a:t>
              </a:r>
            </a:p>
          </p:txBody>
        </p:sp>
        <p:sp>
          <p:nvSpPr>
            <p:cNvPr id="140" name="Disco magnetico 139">
              <a:extLst>
                <a:ext uri="{FF2B5EF4-FFF2-40B4-BE49-F238E27FC236}">
                  <a16:creationId xmlns:a16="http://schemas.microsoft.com/office/drawing/2014/main" id="{EF36E2EE-CCAD-4BC8-9B92-F1341F3853C0}"/>
                </a:ext>
              </a:extLst>
            </p:cNvPr>
            <p:cNvSpPr/>
            <p:nvPr/>
          </p:nvSpPr>
          <p:spPr>
            <a:xfrm>
              <a:off x="12106360" y="8039022"/>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46" name="Immagine 145">
              <a:extLst>
                <a:ext uri="{FF2B5EF4-FFF2-40B4-BE49-F238E27FC236}">
                  <a16:creationId xmlns:a16="http://schemas.microsoft.com/office/drawing/2014/main" id="{FB6FF62E-68A2-4B31-8009-2A608BF8A2D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87863" y="8504783"/>
              <a:ext cx="469506" cy="626480"/>
            </a:xfrm>
            <a:prstGeom prst="rect">
              <a:avLst/>
            </a:prstGeom>
          </p:spPr>
        </p:pic>
        <p:pic>
          <p:nvPicPr>
            <p:cNvPr id="148" name="Immagine 147">
              <a:extLst>
                <a:ext uri="{FF2B5EF4-FFF2-40B4-BE49-F238E27FC236}">
                  <a16:creationId xmlns:a16="http://schemas.microsoft.com/office/drawing/2014/main" id="{222DCB49-82F7-4F1F-B5BA-7DB96978E1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38872" y="8563421"/>
              <a:ext cx="469506" cy="626480"/>
            </a:xfrm>
            <a:prstGeom prst="rect">
              <a:avLst/>
            </a:prstGeom>
          </p:spPr>
        </p:pic>
        <p:pic>
          <p:nvPicPr>
            <p:cNvPr id="149" name="Immagine 148">
              <a:extLst>
                <a:ext uri="{FF2B5EF4-FFF2-40B4-BE49-F238E27FC236}">
                  <a16:creationId xmlns:a16="http://schemas.microsoft.com/office/drawing/2014/main" id="{FE3113B9-1F85-4AD2-99AE-21C06F2F75E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289881" y="8572181"/>
              <a:ext cx="469506" cy="626480"/>
            </a:xfrm>
            <a:prstGeom prst="rect">
              <a:avLst/>
            </a:prstGeom>
          </p:spPr>
        </p:pic>
        <p:pic>
          <p:nvPicPr>
            <p:cNvPr id="151" name="Immagine 150">
              <a:extLst>
                <a:ext uri="{FF2B5EF4-FFF2-40B4-BE49-F238E27FC236}">
                  <a16:creationId xmlns:a16="http://schemas.microsoft.com/office/drawing/2014/main" id="{3EA2A9EE-6DC1-4A40-A886-259ED0BD73E3}"/>
                </a:ext>
              </a:extLst>
            </p:cNvPr>
            <p:cNvPicPr>
              <a:picLocks noChangeAspect="1"/>
            </p:cNvPicPr>
            <p:nvPr/>
          </p:nvPicPr>
          <p:blipFill>
            <a:blip r:embed="rId11"/>
            <a:stretch>
              <a:fillRect/>
            </a:stretch>
          </p:blipFill>
          <p:spPr>
            <a:xfrm>
              <a:off x="13840890" y="8563423"/>
              <a:ext cx="469505" cy="626478"/>
            </a:xfrm>
            <a:prstGeom prst="rect">
              <a:avLst/>
            </a:prstGeom>
          </p:spPr>
        </p:pic>
        <p:pic>
          <p:nvPicPr>
            <p:cNvPr id="152" name="Immagine 151">
              <a:extLst>
                <a:ext uri="{FF2B5EF4-FFF2-40B4-BE49-F238E27FC236}">
                  <a16:creationId xmlns:a16="http://schemas.microsoft.com/office/drawing/2014/main" id="{0F1DA35A-49F9-4B41-A00D-282C0D91560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391898" y="8557978"/>
              <a:ext cx="469506" cy="626480"/>
            </a:xfrm>
            <a:prstGeom prst="rect">
              <a:avLst/>
            </a:prstGeom>
          </p:spPr>
        </p:pic>
        <p:pic>
          <p:nvPicPr>
            <p:cNvPr id="154" name="Immagine 153">
              <a:extLst>
                <a:ext uri="{FF2B5EF4-FFF2-40B4-BE49-F238E27FC236}">
                  <a16:creationId xmlns:a16="http://schemas.microsoft.com/office/drawing/2014/main" id="{3739B7B6-D1CF-4F11-B881-7970C4AE3A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942907" y="8461167"/>
              <a:ext cx="469506" cy="626480"/>
            </a:xfrm>
            <a:prstGeom prst="rect">
              <a:avLst/>
            </a:prstGeom>
          </p:spPr>
        </p:pic>
      </p:grpSp>
      <p:cxnSp>
        <p:nvCxnSpPr>
          <p:cNvPr id="155" name="Connettore 2 154">
            <a:extLst>
              <a:ext uri="{FF2B5EF4-FFF2-40B4-BE49-F238E27FC236}">
                <a16:creationId xmlns:a16="http://schemas.microsoft.com/office/drawing/2014/main" id="{ABCA369F-003E-43C2-9E81-FC7D3F4B641A}"/>
              </a:ext>
            </a:extLst>
          </p:cNvPr>
          <p:cNvCxnSpPr>
            <a:cxnSpLocks/>
            <a:stCxn id="88" idx="3"/>
            <a:endCxn id="138" idx="2"/>
          </p:cNvCxnSpPr>
          <p:nvPr/>
        </p:nvCxnSpPr>
        <p:spPr>
          <a:xfrm>
            <a:off x="7121312" y="8523187"/>
            <a:ext cx="3900861" cy="24009"/>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0" name="Gruppo 89">
            <a:extLst>
              <a:ext uri="{FF2B5EF4-FFF2-40B4-BE49-F238E27FC236}">
                <a16:creationId xmlns:a16="http://schemas.microsoft.com/office/drawing/2014/main" id="{66E16671-BDFA-4950-9F9E-2E481A4EF1B4}"/>
              </a:ext>
            </a:extLst>
          </p:cNvPr>
          <p:cNvGrpSpPr/>
          <p:nvPr/>
        </p:nvGrpSpPr>
        <p:grpSpPr>
          <a:xfrm>
            <a:off x="3153159" y="7221455"/>
            <a:ext cx="653756" cy="1098597"/>
            <a:chOff x="15365543" y="1654608"/>
            <a:chExt cx="653756" cy="1098597"/>
          </a:xfrm>
        </p:grpSpPr>
        <p:sp>
          <p:nvSpPr>
            <p:cNvPr id="91" name="TextBox 6">
              <a:extLst>
                <a:ext uri="{FF2B5EF4-FFF2-40B4-BE49-F238E27FC236}">
                  <a16:creationId xmlns:a16="http://schemas.microsoft.com/office/drawing/2014/main" id="{01546359-2309-4AD2-B73C-51A218FEDE79}"/>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92" name="Immagine 91">
              <a:extLst>
                <a:ext uri="{FF2B5EF4-FFF2-40B4-BE49-F238E27FC236}">
                  <a16:creationId xmlns:a16="http://schemas.microsoft.com/office/drawing/2014/main" id="{7952B881-3240-4EC1-833A-5A2841D2A2FF}"/>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136" name="Immagine 135">
            <a:extLst>
              <a:ext uri="{FF2B5EF4-FFF2-40B4-BE49-F238E27FC236}">
                <a16:creationId xmlns:a16="http://schemas.microsoft.com/office/drawing/2014/main" id="{BF081EB1-87BC-49CA-AAFE-B282BFA2CF28}"/>
              </a:ext>
            </a:extLst>
          </p:cNvPr>
          <p:cNvPicPr>
            <a:picLocks noChangeAspect="1"/>
          </p:cNvPicPr>
          <p:nvPr/>
        </p:nvPicPr>
        <p:blipFill>
          <a:blip r:embed="rId9"/>
          <a:stretch>
            <a:fillRect/>
          </a:stretch>
        </p:blipFill>
        <p:spPr>
          <a:xfrm>
            <a:off x="6318404" y="8378957"/>
            <a:ext cx="469506" cy="626479"/>
          </a:xfrm>
          <a:prstGeom prst="rect">
            <a:avLst/>
          </a:prstGeom>
        </p:spPr>
      </p:pic>
    </p:spTree>
    <p:extLst>
      <p:ext uri="{BB962C8B-B14F-4D97-AF65-F5344CB8AC3E}">
        <p14:creationId xmlns:p14="http://schemas.microsoft.com/office/powerpoint/2010/main" val="121610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175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22" presetClass="entr" presetSubtype="1" fill="hold" nodeType="afterEffect">
                                  <p:stCondLst>
                                    <p:cond delay="500"/>
                                  </p:stCondLst>
                                  <p:childTnLst>
                                    <p:set>
                                      <p:cBhvr>
                                        <p:cTn id="15" dur="1" fill="hold">
                                          <p:stCondLst>
                                            <p:cond delay="0"/>
                                          </p:stCondLst>
                                        </p:cTn>
                                        <p:tgtEl>
                                          <p:spTgt spid="90"/>
                                        </p:tgtEl>
                                        <p:attrNameLst>
                                          <p:attrName>style.visibility</p:attrName>
                                        </p:attrNameLst>
                                      </p:cBhvr>
                                      <p:to>
                                        <p:strVal val="visible"/>
                                      </p:to>
                                    </p:set>
                                    <p:animEffect transition="in" filter="wipe(up)">
                                      <p:cBhvr>
                                        <p:cTn id="16" dur="5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4.16667E-6 -3.95062E-6 L -0.00087 -0.10895 " pathEditMode="relative" rAng="0" ptsTypes="AA">
                                      <p:cBhvr>
                                        <p:cTn id="20" dur="1500" fill="hold"/>
                                        <p:tgtEl>
                                          <p:spTgt spid="90"/>
                                        </p:tgtEl>
                                        <p:attrNameLst>
                                          <p:attrName>ppt_x</p:attrName>
                                          <p:attrName>ppt_y</p:attrName>
                                        </p:attrNameLst>
                                      </p:cBhvr>
                                      <p:rCtr x="-35" y="-5417"/>
                                    </p:animMotion>
                                  </p:childTnLst>
                                </p:cTn>
                              </p:par>
                            </p:childTnLst>
                          </p:cTn>
                        </p:par>
                        <p:par>
                          <p:cTn id="21" fill="hold">
                            <p:stCondLst>
                              <p:cond delay="1500"/>
                            </p:stCondLst>
                            <p:childTnLst>
                              <p:par>
                                <p:cTn id="22" presetID="10" presetClass="exit" presetSubtype="0" fill="hold" nodeType="afterEffect">
                                  <p:stCondLst>
                                    <p:cond delay="0"/>
                                  </p:stCondLst>
                                  <p:childTnLst>
                                    <p:animEffect transition="out" filter="fade">
                                      <p:cBhvr>
                                        <p:cTn id="23" dur="500"/>
                                        <p:tgtEl>
                                          <p:spTgt spid="90"/>
                                        </p:tgtEl>
                                      </p:cBhvr>
                                    </p:animEffect>
                                    <p:set>
                                      <p:cBhvr>
                                        <p:cTn id="24" dur="1" fill="hold">
                                          <p:stCondLst>
                                            <p:cond delay="499"/>
                                          </p:stCondLst>
                                        </p:cTn>
                                        <p:tgtEl>
                                          <p:spTgt spid="90"/>
                                        </p:tgtEl>
                                        <p:attrNameLst>
                                          <p:attrName>style.visibility</p:attrName>
                                        </p:attrNameLst>
                                      </p:cBhvr>
                                      <p:to>
                                        <p:strVal val="hidden"/>
                                      </p:to>
                                    </p:set>
                                  </p:childTnLst>
                                </p:cTn>
                              </p:par>
                            </p:childTnLst>
                          </p:cTn>
                        </p:par>
                        <p:par>
                          <p:cTn id="25" fill="hold">
                            <p:stCondLst>
                              <p:cond delay="2000"/>
                            </p:stCondLst>
                            <p:childTnLst>
                              <p:par>
                                <p:cTn id="26" presetID="10" presetClass="entr" presetSubtype="0" fill="hold" nodeType="afterEffect">
                                  <p:stCondLst>
                                    <p:cond delay="75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3250"/>
                            </p:stCondLst>
                            <p:childTnLst>
                              <p:par>
                                <p:cTn id="30" presetID="22" presetClass="entr" presetSubtype="8" fill="hold" nodeType="afterEffect">
                                  <p:stCondLst>
                                    <p:cond delay="500"/>
                                  </p:stCondLst>
                                  <p:childTnLst>
                                    <p:set>
                                      <p:cBhvr>
                                        <p:cTn id="31" dur="1" fill="hold">
                                          <p:stCondLst>
                                            <p:cond delay="0"/>
                                          </p:stCondLst>
                                        </p:cTn>
                                        <p:tgtEl>
                                          <p:spTgt spid="155"/>
                                        </p:tgtEl>
                                        <p:attrNameLst>
                                          <p:attrName>style.visibility</p:attrName>
                                        </p:attrNameLst>
                                      </p:cBhvr>
                                      <p:to>
                                        <p:strVal val="visible"/>
                                      </p:to>
                                    </p:set>
                                    <p:animEffect transition="in" filter="wipe(left)">
                                      <p:cBhvr>
                                        <p:cTn id="32" dur="1500"/>
                                        <p:tgtEl>
                                          <p:spTgt spid="155"/>
                                        </p:tgtEl>
                                      </p:cBhvr>
                                    </p:animEffect>
                                  </p:childTnLst>
                                </p:cTn>
                              </p:par>
                            </p:childTnLst>
                          </p:cTn>
                        </p:par>
                        <p:par>
                          <p:cTn id="33" fill="hold">
                            <p:stCondLst>
                              <p:cond delay="5250"/>
                            </p:stCondLst>
                            <p:childTnLst>
                              <p:par>
                                <p:cTn id="34" presetID="10" presetClass="entr" presetSubtype="0" fill="hold" nodeType="afterEffect">
                                  <p:stCondLst>
                                    <p:cond delay="50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10"/>
                                        <p:tgtEl>
                                          <p:spTgt spid="136"/>
                                        </p:tgtEl>
                                      </p:cBhvr>
                                    </p:animEffect>
                                  </p:childTnLst>
                                </p:cTn>
                              </p:par>
                            </p:childTnLst>
                          </p:cTn>
                        </p:par>
                        <p:par>
                          <p:cTn id="37" fill="hold">
                            <p:stCondLst>
                              <p:cond delay="5760"/>
                            </p:stCondLst>
                            <p:childTnLst>
                              <p:par>
                                <p:cTn id="38" presetID="0" presetClass="path" presetSubtype="0" accel="50000" decel="50000" fill="hold" nodeType="afterEffect">
                                  <p:stCondLst>
                                    <p:cond delay="0"/>
                                  </p:stCondLst>
                                  <p:childTnLst>
                                    <p:animMotion origin="layout" path="M 0.00018 -0.00232 L 0.28256 -0.00093 L 0.30408 -0.0534 L 0.41806 0.02855 " pathEditMode="relative" rAng="0" ptsTypes="AAAA">
                                      <p:cBhvr>
                                        <p:cTn id="39" dur="4000" fill="hold"/>
                                        <p:tgtEl>
                                          <p:spTgt spid="136"/>
                                        </p:tgtEl>
                                        <p:attrNameLst>
                                          <p:attrName>ppt_x</p:attrName>
                                          <p:attrName>ppt_y</p:attrName>
                                        </p:attrNameLst>
                                      </p:cBhvr>
                                      <p:rCtr x="20894" y="-1019"/>
                                    </p:animMotion>
                                  </p:childTnLst>
                                </p:cTn>
                              </p:par>
                            </p:childTnLst>
                          </p:cTn>
                        </p:par>
                        <p:par>
                          <p:cTn id="40" fill="hold">
                            <p:stCondLst>
                              <p:cond delay="9760"/>
                            </p:stCondLst>
                            <p:childTnLst>
                              <p:par>
                                <p:cTn id="41" presetID="10" presetClass="exit" presetSubtype="0" fill="hold" nodeType="afterEffect">
                                  <p:stCondLst>
                                    <p:cond delay="0"/>
                                  </p:stCondLst>
                                  <p:childTnLst>
                                    <p:animEffect transition="out" filter="fade">
                                      <p:cBhvr>
                                        <p:cTn id="42" dur="500"/>
                                        <p:tgtEl>
                                          <p:spTgt spid="136"/>
                                        </p:tgtEl>
                                      </p:cBhvr>
                                    </p:animEffect>
                                    <p:set>
                                      <p:cBhvr>
                                        <p:cTn id="43" dur="1" fill="hold">
                                          <p:stCondLst>
                                            <p:cond delay="499"/>
                                          </p:stCondLst>
                                        </p:cTn>
                                        <p:tgtEl>
                                          <p:spTgt spid="1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aturation sat="0"/>
                    </a14:imgEffect>
                    <a14:imgEffect>
                      <a14:brightnessContrast bright="-7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8" name="AutoShape 9">
            <a:extLst>
              <a:ext uri="{FF2B5EF4-FFF2-40B4-BE49-F238E27FC236}">
                <a16:creationId xmlns:a16="http://schemas.microsoft.com/office/drawing/2014/main" id="{71CB459F-96A9-4B89-BC8C-F8AF8827C63F}"/>
              </a:ext>
            </a:extLst>
          </p:cNvPr>
          <p:cNvSpPr/>
          <p:nvPr/>
        </p:nvSpPr>
        <p:spPr>
          <a:xfrm>
            <a:off x="6632294" y="426890"/>
            <a:ext cx="11655706" cy="2308070"/>
          </a:xfrm>
          <a:prstGeom prst="rect">
            <a:avLst/>
          </a:prstGeom>
          <a:solidFill>
            <a:srgbClr val="F8CF2C">
              <a:alpha val="29803"/>
            </a:srgbClr>
          </a:solidFill>
        </p:spPr>
        <p:txBody>
          <a:bodyPr/>
          <a:lstStyle/>
          <a:p>
            <a:endParaRPr lang="it-IT" i="1"/>
          </a:p>
        </p:txBody>
      </p:sp>
      <p:sp>
        <p:nvSpPr>
          <p:cNvPr id="49" name="TextBox 7">
            <a:extLst>
              <a:ext uri="{FF2B5EF4-FFF2-40B4-BE49-F238E27FC236}">
                <a16:creationId xmlns:a16="http://schemas.microsoft.com/office/drawing/2014/main" id="{EA7CA4AC-0472-42C2-9FAF-023939D5B338}"/>
              </a:ext>
            </a:extLst>
          </p:cNvPr>
          <p:cNvSpPr txBox="1"/>
          <p:nvPr/>
        </p:nvSpPr>
        <p:spPr>
          <a:xfrm>
            <a:off x="6637889" y="426889"/>
            <a:ext cx="11450951" cy="2308324"/>
          </a:xfrm>
          <a:prstGeom prst="rect">
            <a:avLst/>
          </a:prstGeom>
        </p:spPr>
        <p:txBody>
          <a:bodyPr wrap="square" lIns="0" tIns="0" rIns="0" bIns="0" rtlCol="0" anchor="t">
            <a:spAutoFit/>
          </a:bodyPr>
          <a:lstStyle/>
          <a:p>
            <a:pPr marL="0" marR="0" lvl="0" indent="0" algn="r" defTabSz="914400" rtl="0" eaLnBrk="1" fontAlgn="auto" latinLnBrk="0" hangingPunct="1">
              <a:lnSpc>
                <a:spcPts val="9000"/>
              </a:lnSpc>
              <a:spcBef>
                <a:spcPts val="0"/>
              </a:spcBef>
              <a:spcAft>
                <a:spcPts val="0"/>
              </a:spcAft>
              <a:buClrTx/>
              <a:buSzTx/>
              <a:buFontTx/>
              <a:buNone/>
              <a:tabLst/>
              <a:defRPr/>
            </a:pPr>
            <a:r>
              <a:rPr kumimoji="0" lang="en-US" sz="7600" b="0" i="0" u="none" strike="noStrike" kern="1200" cap="none" spc="-240" normalizeH="0" noProof="0" dirty="0">
                <a:ln>
                  <a:noFill/>
                </a:ln>
                <a:solidFill>
                  <a:srgbClr val="FFFEE6"/>
                </a:solidFill>
                <a:effectLst/>
                <a:uLnTx/>
                <a:uFillTx/>
                <a:latin typeface="Montserrat Classic Bold"/>
              </a:rPr>
              <a:t>BIOMETRIC</a:t>
            </a:r>
            <a:br>
              <a:rPr kumimoji="0" lang="en-US" sz="7600" b="0" i="0" u="none" strike="noStrike" kern="1200" cap="none" spc="-240" normalizeH="0" noProof="0" dirty="0">
                <a:ln>
                  <a:noFill/>
                </a:ln>
                <a:solidFill>
                  <a:srgbClr val="FFFEE6"/>
                </a:solidFill>
                <a:effectLst/>
                <a:uLnTx/>
                <a:uFillTx/>
                <a:latin typeface="Montserrat Classic Bold"/>
              </a:rPr>
            </a:br>
            <a:r>
              <a:rPr kumimoji="0" lang="en-US" sz="7600" b="0" i="0" u="none" strike="noStrike" kern="1200" cap="none" spc="-240" normalizeH="0" noProof="0" dirty="0">
                <a:ln>
                  <a:noFill/>
                </a:ln>
                <a:solidFill>
                  <a:srgbClr val="FFFEE6"/>
                </a:solidFill>
                <a:effectLst/>
                <a:uLnTx/>
                <a:uFillTx/>
                <a:latin typeface="Montserrat Classic Bold"/>
              </a:rPr>
              <a:t>RECOGNITION</a:t>
            </a:r>
            <a:r>
              <a:rPr lang="en-US" sz="7600" spc="-240" dirty="0">
                <a:solidFill>
                  <a:srgbClr val="FFFEE6"/>
                </a:solidFill>
                <a:latin typeface="Montserrat Classic Bold"/>
              </a:rPr>
              <a:t> SYSTEMS</a:t>
            </a:r>
            <a:endParaRPr kumimoji="0" lang="en-US" sz="7600" b="0" i="0" u="none" strike="noStrike" kern="1200" cap="none" spc="-240" normalizeH="0" noProof="0" dirty="0">
              <a:ln>
                <a:noFill/>
              </a:ln>
              <a:solidFill>
                <a:srgbClr val="FFFEE6"/>
              </a:solidFill>
              <a:effectLst/>
              <a:uLnTx/>
              <a:uFillTx/>
              <a:latin typeface="Montserrat Classic Bold"/>
            </a:endParaRPr>
          </a:p>
        </p:txBody>
      </p:sp>
      <p:sp>
        <p:nvSpPr>
          <p:cNvPr id="24" name="TextBox 6">
            <a:extLst>
              <a:ext uri="{FF2B5EF4-FFF2-40B4-BE49-F238E27FC236}">
                <a16:creationId xmlns:a16="http://schemas.microsoft.com/office/drawing/2014/main" id="{BD052330-47F2-4F1F-AF0A-723953CC9F57}"/>
              </a:ext>
            </a:extLst>
          </p:cNvPr>
          <p:cNvSpPr txBox="1"/>
          <p:nvPr/>
        </p:nvSpPr>
        <p:spPr>
          <a:xfrm>
            <a:off x="400055" y="7133016"/>
            <a:ext cx="5155794" cy="2573205"/>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Reduced user cognitive effort in the authentication process</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No risk of forgetting passwords or losing authentication tokens</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More secure than the average user-selected password</a:t>
            </a:r>
            <a:r>
              <a:rPr lang="en-US" sz="2400" spc="18" baseline="30000" dirty="0">
                <a:solidFill>
                  <a:srgbClr val="FFFEE6"/>
                </a:solidFill>
                <a:latin typeface="Montserrat Light"/>
              </a:rPr>
              <a:t>3</a:t>
            </a:r>
          </a:p>
        </p:txBody>
      </p:sp>
      <p:sp>
        <p:nvSpPr>
          <p:cNvPr id="25" name="TextBox 7">
            <a:extLst>
              <a:ext uri="{FF2B5EF4-FFF2-40B4-BE49-F238E27FC236}">
                <a16:creationId xmlns:a16="http://schemas.microsoft.com/office/drawing/2014/main" id="{4EFC13D5-50B6-436F-9B0F-8F8A36100F74}"/>
              </a:ext>
            </a:extLst>
          </p:cNvPr>
          <p:cNvSpPr txBox="1"/>
          <p:nvPr/>
        </p:nvSpPr>
        <p:spPr>
          <a:xfrm>
            <a:off x="400055" y="6459859"/>
            <a:ext cx="3801555"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6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
        <p:nvSpPr>
          <p:cNvPr id="54" name="TextBox 6">
            <a:extLst>
              <a:ext uri="{FF2B5EF4-FFF2-40B4-BE49-F238E27FC236}">
                <a16:creationId xmlns:a16="http://schemas.microsoft.com/office/drawing/2014/main" id="{729411CB-C1EA-4599-B92B-80397D589082}"/>
              </a:ext>
            </a:extLst>
          </p:cNvPr>
          <p:cNvSpPr txBox="1"/>
          <p:nvPr/>
        </p:nvSpPr>
        <p:spPr>
          <a:xfrm>
            <a:off x="8556133" y="7133017"/>
            <a:ext cx="9328286" cy="2727093"/>
          </a:xfrm>
          <a:prstGeom prst="rect">
            <a:avLst/>
          </a:prstGeom>
        </p:spPr>
        <p:txBody>
          <a:bodyPr wrap="square" lIns="0" tIns="0" rIns="0" bIns="0" rtlCol="0" anchor="t">
            <a:spAutoFit/>
          </a:bodyPr>
          <a:lstStyle/>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User features variance susceptibility (eyeglasses, aging, etc.)</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Requires more computational capabilities than traditional authentication systems, especially for real-time processing</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Reliability strictly dependent on the sensors’ accuracy</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Privacy issues due to the use of the user physical features</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Lack of a well-defined regulatory framework</a:t>
            </a:r>
            <a:r>
              <a:rPr lang="en-US" sz="2400" spc="18" baseline="30000" dirty="0">
                <a:solidFill>
                  <a:srgbClr val="FFFEE6"/>
                </a:solidFill>
                <a:latin typeface="Montserrat Light"/>
              </a:rPr>
              <a:t>4</a:t>
            </a:r>
          </a:p>
        </p:txBody>
      </p:sp>
      <p:sp>
        <p:nvSpPr>
          <p:cNvPr id="55" name="TextBox 7">
            <a:extLst>
              <a:ext uri="{FF2B5EF4-FFF2-40B4-BE49-F238E27FC236}">
                <a16:creationId xmlns:a16="http://schemas.microsoft.com/office/drawing/2014/main" id="{98734B95-846A-4068-B6ED-58B8C8068629}"/>
              </a:ext>
            </a:extLst>
          </p:cNvPr>
          <p:cNvSpPr txBox="1"/>
          <p:nvPr/>
        </p:nvSpPr>
        <p:spPr>
          <a:xfrm>
            <a:off x="8556135" y="6459859"/>
            <a:ext cx="4581131"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600" b="0" i="0" u="none" strike="noStrike" kern="1200" cap="none" spc="174" normalizeH="0" baseline="0" noProof="0" dirty="0">
                <a:ln>
                  <a:noFill/>
                </a:ln>
                <a:solidFill>
                  <a:srgbClr val="F8CF2C"/>
                </a:solidFill>
                <a:effectLst/>
                <a:uLnTx/>
                <a:uFillTx/>
                <a:latin typeface="Montserrat Classic Bold"/>
                <a:ea typeface="+mn-ea"/>
                <a:cs typeface="+mn-cs"/>
              </a:rPr>
              <a:t>DISADVANTAGES:</a:t>
            </a:r>
          </a:p>
        </p:txBody>
      </p:sp>
      <p:grpSp>
        <p:nvGrpSpPr>
          <p:cNvPr id="20" name="Group 5">
            <a:extLst>
              <a:ext uri="{FF2B5EF4-FFF2-40B4-BE49-F238E27FC236}">
                <a16:creationId xmlns:a16="http://schemas.microsoft.com/office/drawing/2014/main" id="{647737F9-E4F3-4F4C-95A9-338C9E5DE47C}"/>
              </a:ext>
            </a:extLst>
          </p:cNvPr>
          <p:cNvGrpSpPr/>
          <p:nvPr/>
        </p:nvGrpSpPr>
        <p:grpSpPr>
          <a:xfrm>
            <a:off x="8556133" y="3470192"/>
            <a:ext cx="9328286" cy="2271736"/>
            <a:chOff x="-5124" y="27200"/>
            <a:chExt cx="11023965" cy="2055916"/>
          </a:xfrm>
        </p:grpSpPr>
        <p:sp>
          <p:nvSpPr>
            <p:cNvPr id="21" name="TextBox 6">
              <a:extLst>
                <a:ext uri="{FF2B5EF4-FFF2-40B4-BE49-F238E27FC236}">
                  <a16:creationId xmlns:a16="http://schemas.microsoft.com/office/drawing/2014/main" id="{4F6B5729-6AD3-404C-868A-876E16833B96}"/>
                </a:ext>
              </a:extLst>
            </p:cNvPr>
            <p:cNvSpPr txBox="1"/>
            <p:nvPr/>
          </p:nvSpPr>
          <p:spPr>
            <a:xfrm>
              <a:off x="-5124" y="636406"/>
              <a:ext cx="11023965" cy="1446710"/>
            </a:xfrm>
            <a:prstGeom prst="rect">
              <a:avLst/>
            </a:prstGeom>
          </p:spPr>
          <p:txBody>
            <a:bodyPr wrap="square" lIns="0" tIns="0" rIns="0" bIns="0" rtlCol="0" anchor="t">
              <a:spAutoFit/>
            </a:bodyPr>
            <a:lstStyle/>
            <a:p>
              <a:pPr algn="just">
                <a:lnSpc>
                  <a:spcPts val="3200"/>
                </a:lnSpc>
                <a:spcAft>
                  <a:spcPts val="600"/>
                </a:spcAft>
              </a:pPr>
              <a:r>
                <a:rPr lang="en-US" sz="2400" spc="18" dirty="0">
                  <a:solidFill>
                    <a:srgbClr val="FFFEE6"/>
                  </a:solidFill>
                  <a:latin typeface="Montserrat Light"/>
                </a:rPr>
                <a:t>Market researches forecast an increment in the smartphone user base adopting biometric recognition systems as their primary authentication method from the current 41% to 66% in 2024</a:t>
              </a:r>
              <a:r>
                <a:rPr lang="en-US" sz="2400" spc="18" baseline="30000" dirty="0">
                  <a:solidFill>
                    <a:srgbClr val="FFFEE6"/>
                  </a:solidFill>
                  <a:latin typeface="Montserrat Light"/>
                </a:rPr>
                <a:t>2</a:t>
              </a:r>
            </a:p>
          </p:txBody>
        </p:sp>
        <p:sp>
          <p:nvSpPr>
            <p:cNvPr id="22" name="TextBox 7">
              <a:extLst>
                <a:ext uri="{FF2B5EF4-FFF2-40B4-BE49-F238E27FC236}">
                  <a16:creationId xmlns:a16="http://schemas.microsoft.com/office/drawing/2014/main" id="{A8A39C00-9B4A-4CA7-8873-8D3814CD563E}"/>
                </a:ext>
              </a:extLst>
            </p:cNvPr>
            <p:cNvSpPr txBox="1"/>
            <p:nvPr/>
          </p:nvSpPr>
          <p:spPr>
            <a:xfrm>
              <a:off x="-1" y="27200"/>
              <a:ext cx="11018842" cy="487440"/>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600" spc="174" dirty="0">
                  <a:solidFill>
                    <a:srgbClr val="F8CF2C"/>
                  </a:solidFill>
                  <a:latin typeface="Montserrat Classic Bold"/>
                </a:rPr>
                <a:t>INCREASING USER POPULARITY</a:t>
              </a:r>
              <a:endParaRPr kumimoji="0" lang="en-US" sz="36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26" name="Group 5">
            <a:extLst>
              <a:ext uri="{FF2B5EF4-FFF2-40B4-BE49-F238E27FC236}">
                <a16:creationId xmlns:a16="http://schemas.microsoft.com/office/drawing/2014/main" id="{7C1DB834-E2D7-40D6-9266-43E7039C5F1E}"/>
              </a:ext>
            </a:extLst>
          </p:cNvPr>
          <p:cNvGrpSpPr/>
          <p:nvPr/>
        </p:nvGrpSpPr>
        <p:grpSpPr>
          <a:xfrm>
            <a:off x="400054" y="3470192"/>
            <a:ext cx="7679076" cy="2271736"/>
            <a:chOff x="-5124" y="27200"/>
            <a:chExt cx="11154156" cy="2055916"/>
          </a:xfrm>
        </p:grpSpPr>
        <p:sp>
          <p:nvSpPr>
            <p:cNvPr id="27" name="TextBox 6">
              <a:extLst>
                <a:ext uri="{FF2B5EF4-FFF2-40B4-BE49-F238E27FC236}">
                  <a16:creationId xmlns:a16="http://schemas.microsoft.com/office/drawing/2014/main" id="{A2CF0035-A947-450E-8B5B-D81F55A56AE2}"/>
                </a:ext>
              </a:extLst>
            </p:cNvPr>
            <p:cNvSpPr txBox="1"/>
            <p:nvPr/>
          </p:nvSpPr>
          <p:spPr>
            <a:xfrm>
              <a:off x="-5124" y="636406"/>
              <a:ext cx="11023965" cy="1446710"/>
            </a:xfrm>
            <a:prstGeom prst="rect">
              <a:avLst/>
            </a:prstGeom>
          </p:spPr>
          <p:txBody>
            <a:bodyPr wrap="square" lIns="0" tIns="0" rIns="0" bIns="0" rtlCol="0" anchor="t">
              <a:spAutoFit/>
            </a:bodyPr>
            <a:lstStyle/>
            <a:p>
              <a:pPr algn="just">
                <a:lnSpc>
                  <a:spcPts val="3200"/>
                </a:lnSpc>
                <a:spcAft>
                  <a:spcPts val="600"/>
                </a:spcAft>
              </a:pPr>
              <a:r>
                <a:rPr lang="en-US" sz="2400" spc="18" dirty="0">
                  <a:solidFill>
                    <a:srgbClr val="FFFEE6"/>
                  </a:solidFill>
                  <a:latin typeface="Montserrat Light"/>
                </a:rPr>
                <a:t>State-of-the-art solutions are based upon deep neural networks, and consist in classifying one or more of the user physical features, such as face, iris, ear shape, speech, fingerprint, weight, etc.</a:t>
              </a:r>
              <a:r>
                <a:rPr lang="en-US" sz="2400" spc="18" baseline="30000" dirty="0">
                  <a:solidFill>
                    <a:srgbClr val="FFFEE6"/>
                  </a:solidFill>
                  <a:latin typeface="Montserrat Light"/>
                </a:rPr>
                <a:t>1</a:t>
              </a:r>
            </a:p>
          </p:txBody>
        </p:sp>
        <p:sp>
          <p:nvSpPr>
            <p:cNvPr id="28" name="TextBox 7">
              <a:extLst>
                <a:ext uri="{FF2B5EF4-FFF2-40B4-BE49-F238E27FC236}">
                  <a16:creationId xmlns:a16="http://schemas.microsoft.com/office/drawing/2014/main" id="{7B9188BF-DA45-460D-BA4E-A52E0A8D7690}"/>
                </a:ext>
              </a:extLst>
            </p:cNvPr>
            <p:cNvSpPr txBox="1"/>
            <p:nvPr/>
          </p:nvSpPr>
          <p:spPr>
            <a:xfrm>
              <a:off x="-1" y="27200"/>
              <a:ext cx="11149033" cy="487440"/>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600" spc="174" dirty="0">
                  <a:solidFill>
                    <a:srgbClr val="F8CF2C"/>
                  </a:solidFill>
                  <a:latin typeface="Montserrat Classic Bold"/>
                </a:rPr>
                <a:t>SEAMLESS AUTHENTICATION</a:t>
              </a:r>
              <a:endParaRPr kumimoji="0" lang="en-US" sz="36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sp>
        <p:nvSpPr>
          <p:cNvPr id="29" name="TextBox 6">
            <a:extLst>
              <a:ext uri="{FF2B5EF4-FFF2-40B4-BE49-F238E27FC236}">
                <a16:creationId xmlns:a16="http://schemas.microsoft.com/office/drawing/2014/main" id="{D22565CD-C6D2-4AA2-8032-D8A0FE2FE92B}"/>
              </a:ext>
            </a:extLst>
          </p:cNvPr>
          <p:cNvSpPr txBox="1"/>
          <p:nvPr/>
        </p:nvSpPr>
        <p:spPr>
          <a:xfrm>
            <a:off x="131910" y="489942"/>
            <a:ext cx="6306817" cy="74514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[1] Shervin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Minaee</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Amirali</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Abdolrashidi</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Hang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Su</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Mohammed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Bennamoun</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David Zhang, </a:t>
            </a:r>
            <a:r>
              <a:rPr kumimoji="0" lang="en-US" sz="1600" b="0" i="0" u="none" strike="noStrike" kern="1200" cap="none" spc="-120" normalizeH="0" baseline="0" noProof="0" dirty="0">
                <a:ln>
                  <a:noFill/>
                </a:ln>
                <a:solidFill>
                  <a:srgbClr val="FFFEE6"/>
                </a:solidFill>
                <a:effectLst/>
                <a:uLnTx/>
                <a:uFillTx/>
                <a:latin typeface="Montserrat Light"/>
                <a:hlinkClick r:id="rId4">
                  <a:extLst>
                    <a:ext uri="{A12FA001-AC4F-418D-AE19-62706E023703}">
                      <ahyp:hlinkClr xmlns:ahyp="http://schemas.microsoft.com/office/drawing/2018/hyperlinkcolor" val="tx"/>
                    </a:ext>
                  </a:extLst>
                </a:hlinkClick>
              </a:rPr>
              <a:t>Biometric Recognition Using Deep Learning: A Survey</a:t>
            </a:r>
            <a:r>
              <a:rPr lang="en-US" sz="1600" spc="-120" dirty="0">
                <a:solidFill>
                  <a:srgbClr val="FFFEE6"/>
                </a:solidFill>
                <a:latin typeface="Montserrat Light"/>
              </a:rPr>
              <a:t>, Cornell University (2020)</a:t>
            </a:r>
            <a:endParaRPr kumimoji="0" lang="en-US" sz="1600" b="0" i="0" u="none" strike="noStrike" kern="1200" cap="none" spc="-120" normalizeH="0" baseline="0" noProof="0" dirty="0">
              <a:ln>
                <a:noFill/>
              </a:ln>
              <a:solidFill>
                <a:srgbClr val="FFFEE6"/>
              </a:solidFill>
              <a:effectLst/>
              <a:uLnTx/>
              <a:uFillTx/>
              <a:latin typeface="Montserrat Light"/>
            </a:endParaRPr>
          </a:p>
        </p:txBody>
      </p:sp>
      <p:sp>
        <p:nvSpPr>
          <p:cNvPr id="30" name="TextBox 6">
            <a:extLst>
              <a:ext uri="{FF2B5EF4-FFF2-40B4-BE49-F238E27FC236}">
                <a16:creationId xmlns:a16="http://schemas.microsoft.com/office/drawing/2014/main" id="{400A0474-F669-48BC-9C7C-71FC49C5A276}"/>
              </a:ext>
            </a:extLst>
          </p:cNvPr>
          <p:cNvSpPr txBox="1"/>
          <p:nvPr/>
        </p:nvSpPr>
        <p:spPr>
          <a:xfrm>
            <a:off x="126316" y="1331269"/>
            <a:ext cx="6306816" cy="48866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[2] Tim Sloane, David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Nelyubin</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hlinkClick r:id="rId5">
                  <a:extLst>
                    <a:ext uri="{A12FA001-AC4F-418D-AE19-62706E023703}">
                      <ahyp:hlinkClr xmlns:ahyp="http://schemas.microsoft.com/office/drawing/2018/hyperlinkcolor" val="tx"/>
                    </a:ext>
                  </a:extLst>
                </a:hlinkClick>
              </a:rPr>
              <a:t>Biometrics: Driven by Standardized Authentication, Adopted by Consumers</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Mercator Advisory Group (2020)</a:t>
            </a:r>
          </a:p>
        </p:txBody>
      </p:sp>
      <p:sp>
        <p:nvSpPr>
          <p:cNvPr id="31" name="TextBox 6">
            <a:extLst>
              <a:ext uri="{FF2B5EF4-FFF2-40B4-BE49-F238E27FC236}">
                <a16:creationId xmlns:a16="http://schemas.microsoft.com/office/drawing/2014/main" id="{EF386E7E-7A49-4920-A96C-0D711BDBEB20}"/>
              </a:ext>
            </a:extLst>
          </p:cNvPr>
          <p:cNvSpPr txBox="1"/>
          <p:nvPr/>
        </p:nvSpPr>
        <p:spPr>
          <a:xfrm>
            <a:off x="131910" y="1920210"/>
            <a:ext cx="6301222" cy="48866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[3] Kamran Siddique, Zahid Akhtar,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Yangwoo</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Kim</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hlinkClick r:id="rId6">
                  <a:extLst>
                    <a:ext uri="{A12FA001-AC4F-418D-AE19-62706E023703}">
                      <ahyp:hlinkClr xmlns:ahyp="http://schemas.microsoft.com/office/drawing/2018/hyperlinkcolor" val="tx"/>
                    </a:ext>
                  </a:extLst>
                </a:hlinkClick>
              </a:rPr>
              <a:t>, Biometrics vs passwords: a modern version of the tortoise and the hare</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(2017)</a:t>
            </a:r>
          </a:p>
        </p:txBody>
      </p:sp>
      <p:sp>
        <p:nvSpPr>
          <p:cNvPr id="32" name="TextBox 6">
            <a:extLst>
              <a:ext uri="{FF2B5EF4-FFF2-40B4-BE49-F238E27FC236}">
                <a16:creationId xmlns:a16="http://schemas.microsoft.com/office/drawing/2014/main" id="{0EF3835C-DDBF-49C9-9C99-B863ADCA8B44}"/>
              </a:ext>
            </a:extLst>
          </p:cNvPr>
          <p:cNvSpPr txBox="1"/>
          <p:nvPr/>
        </p:nvSpPr>
        <p:spPr>
          <a:xfrm>
            <a:off x="126316" y="2531843"/>
            <a:ext cx="6474842" cy="230832"/>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noProof="0" dirty="0">
                <a:ln>
                  <a:noFill/>
                </a:ln>
                <a:solidFill>
                  <a:srgbClr val="FFFEE6"/>
                </a:solidFill>
                <a:effectLst/>
                <a:uLnTx/>
                <a:uFillTx/>
                <a:latin typeface="Montserrat Light"/>
                <a:ea typeface="+mn-ea"/>
                <a:cs typeface="+mn-cs"/>
              </a:rPr>
              <a:t>[4] </a:t>
            </a:r>
            <a:r>
              <a:rPr kumimoji="0" lang="en-US" sz="1600" b="0" i="0" u="none" strike="noStrike" kern="1200" cap="none" spc="-120" normalizeH="0" noProof="0" dirty="0" err="1">
                <a:ln>
                  <a:noFill/>
                </a:ln>
                <a:solidFill>
                  <a:srgbClr val="FFFEE6"/>
                </a:solidFill>
                <a:effectLst/>
                <a:uLnTx/>
                <a:uFillTx/>
                <a:latin typeface="Montserrat Light"/>
                <a:ea typeface="+mn-ea"/>
                <a:cs typeface="+mn-cs"/>
              </a:rPr>
              <a:t>Antoaneta</a:t>
            </a:r>
            <a:r>
              <a:rPr kumimoji="0" lang="en-US" sz="1600" b="0" i="0" u="none" strike="noStrike" kern="1200" cap="none" spc="-120" normalizeH="0" noProof="0" dirty="0">
                <a:ln>
                  <a:noFill/>
                </a:ln>
                <a:solidFill>
                  <a:srgbClr val="FFFEE6"/>
                </a:solidFill>
                <a:effectLst/>
                <a:uLnTx/>
                <a:uFillTx/>
                <a:latin typeface="Montserrat Light"/>
                <a:ea typeface="+mn-ea"/>
                <a:cs typeface="+mn-cs"/>
              </a:rPr>
              <a:t> </a:t>
            </a:r>
            <a:r>
              <a:rPr kumimoji="0" lang="en-US" sz="1600" b="0" i="0" u="none" strike="noStrike" kern="1200" cap="none" spc="-120" normalizeH="0" noProof="0" dirty="0" err="1">
                <a:ln>
                  <a:noFill/>
                </a:ln>
                <a:solidFill>
                  <a:srgbClr val="FFFEE6"/>
                </a:solidFill>
                <a:effectLst/>
                <a:uLnTx/>
                <a:uFillTx/>
                <a:latin typeface="Montserrat Light"/>
                <a:ea typeface="+mn-ea"/>
                <a:cs typeface="+mn-cs"/>
              </a:rPr>
              <a:t>Roussi</a:t>
            </a:r>
            <a:r>
              <a:rPr kumimoji="0" lang="en-US" sz="1600" b="0" i="0" u="none" strike="noStrike" kern="1200" cap="none" spc="-120" normalizeH="0" noProof="0" dirty="0">
                <a:ln>
                  <a:noFill/>
                </a:ln>
                <a:solidFill>
                  <a:srgbClr val="FFFEE6"/>
                </a:solidFill>
                <a:effectLst/>
                <a:uLnTx/>
                <a:uFillTx/>
                <a:latin typeface="Montserrat Light"/>
                <a:ea typeface="+mn-ea"/>
                <a:cs typeface="+mn-cs"/>
              </a:rPr>
              <a:t>, </a:t>
            </a:r>
            <a:r>
              <a:rPr kumimoji="0" lang="en-US" sz="1600" b="0" i="0" u="none" strike="noStrike" kern="1200" cap="none" spc="-120" normalizeH="0" noProof="0" dirty="0">
                <a:ln>
                  <a:noFill/>
                </a:ln>
                <a:solidFill>
                  <a:srgbClr val="FFFEE6"/>
                </a:solidFill>
                <a:effectLst/>
                <a:uLnTx/>
                <a:uFillTx/>
                <a:latin typeface="Montserrat Light"/>
                <a:ea typeface="+mn-ea"/>
                <a:cs typeface="+mn-cs"/>
                <a:hlinkClick r:id="rId7">
                  <a:extLst>
                    <a:ext uri="{A12FA001-AC4F-418D-AE19-62706E023703}">
                      <ahyp:hlinkClr xmlns:ahyp="http://schemas.microsoft.com/office/drawing/2018/hyperlinkcolor" val="tx"/>
                    </a:ext>
                  </a:extLst>
                </a:hlinkClick>
              </a:rPr>
              <a:t>Resisting the Rise of Facial Recognition</a:t>
            </a:r>
            <a:r>
              <a:rPr kumimoji="0" lang="en-US" sz="1600" b="0" i="0" u="none" strike="noStrike" kern="1200" cap="none" spc="-120" normalizeH="0" noProof="0" dirty="0">
                <a:ln>
                  <a:noFill/>
                </a:ln>
                <a:solidFill>
                  <a:srgbClr val="FFFEE6"/>
                </a:solidFill>
                <a:effectLst/>
                <a:uLnTx/>
                <a:uFillTx/>
                <a:latin typeface="Montserrat Light"/>
                <a:ea typeface="+mn-ea"/>
                <a:cs typeface="+mn-cs"/>
              </a:rPr>
              <a:t>, Nature (2020)</a:t>
            </a:r>
          </a:p>
        </p:txBody>
      </p:sp>
    </p:spTree>
    <p:extLst>
      <p:ext uri="{BB962C8B-B14F-4D97-AF65-F5344CB8AC3E}">
        <p14:creationId xmlns:p14="http://schemas.microsoft.com/office/powerpoint/2010/main" val="275086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250"/>
                                        <p:tgtEl>
                                          <p:spTgt spid="48"/>
                                        </p:tgtEl>
                                      </p:cBhvr>
                                    </p:animEffect>
                                  </p:childTnLst>
                                </p:cTn>
                              </p:par>
                            </p:childTnLst>
                          </p:cTn>
                        </p:par>
                        <p:par>
                          <p:cTn id="8" fill="hold">
                            <p:stCondLst>
                              <p:cond delay="1350"/>
                            </p:stCondLst>
                            <p:childTnLst>
                              <p:par>
                                <p:cTn id="9" presetID="22" presetClass="entr" presetSubtype="2"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right)">
                                      <p:cBhvr>
                                        <p:cTn id="11" dur="125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10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randombar(horizontal)">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25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75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41" dur="500"/>
                                        <p:tgtEl>
                                          <p:spTgt spid="2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46" dur="500"/>
                                        <p:tgtEl>
                                          <p:spTgt spid="24">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24">
                                            <p:txEl>
                                              <p:pRg st="2" end="2"/>
                                            </p:txEl>
                                          </p:spTgt>
                                        </p:tgtEl>
                                        <p:attrNameLst>
                                          <p:attrName>style.visibility</p:attrName>
                                        </p:attrNameLst>
                                      </p:cBhvr>
                                      <p:to>
                                        <p:strVal val="visible"/>
                                      </p:to>
                                    </p:set>
                                    <p:animEffect transition="in" filter="randombar(horizontal)">
                                      <p:cBhvr>
                                        <p:cTn id="51" dur="500"/>
                                        <p:tgtEl>
                                          <p:spTgt spid="24">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randombar(horizontal)">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left)">
                                      <p:cBhvr>
                                        <p:cTn id="61" dur="75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66" dur="500"/>
                                        <p:tgtEl>
                                          <p:spTgt spid="54">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71" dur="500"/>
                                        <p:tgtEl>
                                          <p:spTgt spid="5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54">
                                            <p:txEl>
                                              <p:pRg st="2" end="2"/>
                                            </p:txEl>
                                          </p:spTgt>
                                        </p:tgtEl>
                                        <p:attrNameLst>
                                          <p:attrName>style.visibility</p:attrName>
                                        </p:attrNameLst>
                                      </p:cBhvr>
                                      <p:to>
                                        <p:strVal val="visible"/>
                                      </p:to>
                                    </p:set>
                                    <p:animEffect transition="in" filter="randombar(horizontal)">
                                      <p:cBhvr>
                                        <p:cTn id="76" dur="500"/>
                                        <p:tgtEl>
                                          <p:spTgt spid="5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grpId="0" nodeType="clickEffect">
                                  <p:stCondLst>
                                    <p:cond delay="0"/>
                                  </p:stCondLst>
                                  <p:childTnLst>
                                    <p:set>
                                      <p:cBhvr>
                                        <p:cTn id="80" dur="1" fill="hold">
                                          <p:stCondLst>
                                            <p:cond delay="0"/>
                                          </p:stCondLst>
                                        </p:cTn>
                                        <p:tgtEl>
                                          <p:spTgt spid="54">
                                            <p:txEl>
                                              <p:pRg st="3" end="3"/>
                                            </p:txEl>
                                          </p:spTgt>
                                        </p:tgtEl>
                                        <p:attrNameLst>
                                          <p:attrName>style.visibility</p:attrName>
                                        </p:attrNameLst>
                                      </p:cBhvr>
                                      <p:to>
                                        <p:strVal val="visible"/>
                                      </p:to>
                                    </p:set>
                                    <p:animEffect transition="in" filter="randombar(horizontal)">
                                      <p:cBhvr>
                                        <p:cTn id="81" dur="500"/>
                                        <p:tgtEl>
                                          <p:spTgt spid="54">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54">
                                            <p:txEl>
                                              <p:pRg st="4" end="4"/>
                                            </p:txEl>
                                          </p:spTgt>
                                        </p:tgtEl>
                                        <p:attrNameLst>
                                          <p:attrName>style.visibility</p:attrName>
                                        </p:attrNameLst>
                                      </p:cBhvr>
                                      <p:to>
                                        <p:strVal val="visible"/>
                                      </p:to>
                                    </p:set>
                                    <p:animEffect transition="in" filter="randombar(horizontal)">
                                      <p:cBhvr>
                                        <p:cTn id="86" dur="500"/>
                                        <p:tgtEl>
                                          <p:spTgt spid="54">
                                            <p:txEl>
                                              <p:pRg st="4" end="4"/>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randombar(horizontal)">
                                      <p:cBhvr>
                                        <p:cTn id="9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24" grpId="0" uiExpand="1" build="p"/>
      <p:bldP spid="25" grpId="0"/>
      <p:bldP spid="54" grpId="0" uiExpand="1" build="p"/>
      <p:bldP spid="55" grpId="0"/>
      <p:bldP spid="29" grpId="0"/>
      <p:bldP spid="30" grpId="0"/>
      <p:bldP spid="31"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5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691993"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8027396"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PROJECT SPECIFICATION</a:t>
            </a:r>
          </a:p>
        </p:txBody>
      </p:sp>
    </p:spTree>
    <p:extLst>
      <p:ext uri="{BB962C8B-B14F-4D97-AF65-F5344CB8AC3E}">
        <p14:creationId xmlns:p14="http://schemas.microsoft.com/office/powerpoint/2010/main" val="220923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100"/>
                                        <p:tgtEl>
                                          <p:spTgt spid="16"/>
                                        </p:tgtEl>
                                      </p:cBhvr>
                                    </p:animEffect>
                                  </p:childTnLst>
                                </p:cTn>
                              </p:par>
                            </p:childTnLst>
                          </p:cTn>
                        </p:par>
                        <p:par>
                          <p:cTn id="8" fill="hold">
                            <p:stCondLst>
                              <p:cond delay="12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100"/>
                                        <p:tgtEl>
                                          <p:spTgt spid="17"/>
                                        </p:tgtEl>
                                      </p:cBhvr>
                                    </p:animEffect>
                                  </p:childTnLst>
                                </p:cTn>
                              </p:par>
                            </p:childTnLst>
                          </p:cTn>
                        </p:par>
                        <p:par>
                          <p:cTn id="12" fill="hold">
                            <p:stCondLst>
                              <p:cond delay="2300"/>
                            </p:stCondLst>
                            <p:childTnLst>
                              <p:par>
                                <p:cTn id="13" presetID="22" presetClass="entr" presetSubtype="8" fill="hold" grpId="0" nodeType="afterEffect">
                                  <p:stCondLst>
                                    <p:cond delay="50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85403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03966" y="3707248"/>
            <a:ext cx="17267473" cy="631782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data structure, to be named </a:t>
            </a:r>
            <a:r>
              <a:rPr lang="en-US" sz="2400" i="1" spc="18" dirty="0">
                <a:solidFill>
                  <a:srgbClr val="FFFEE6"/>
                </a:solidFill>
                <a:latin typeface="Montserrat Light"/>
              </a:rPr>
              <a:t>“User Mobility Profile (UMP)” </a:t>
            </a:r>
            <a:r>
              <a:rPr lang="en-US" sz="2400" spc="18" dirty="0">
                <a:solidFill>
                  <a:srgbClr val="FFFEE6"/>
                </a:solidFill>
                <a:latin typeface="Montserrat Light"/>
              </a:rPr>
              <a:t>, must be organized into the following modules: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Personal Profile (UPP)</a:t>
            </a:r>
            <a:r>
              <a:rPr lang="en-US" sz="2400" spc="18" dirty="0">
                <a:solidFill>
                  <a:srgbClr val="FFFEE6"/>
                </a:solidFill>
                <a:latin typeface="Montserrat Light"/>
              </a:rPr>
              <a:t>" module, holding the set of user personal information such as the name, surname, age, address, gender, payment methods, as well as a set of their biometric features including but not limited to their iris, face and speech patterns.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Travel Profile (UTP)”  </a:t>
            </a:r>
            <a:r>
              <a:rPr lang="en-US" sz="2400" spc="18" dirty="0">
                <a:solidFill>
                  <a:srgbClr val="FFFEE6"/>
                </a:solidFill>
                <a:latin typeface="Montserrat Light"/>
              </a:rPr>
              <a:t>module, containing all user travelling and ambience preferences, which shall be organized on the one hand into a platform-independent set, including information such as their seat configuration, preferred travelling style, ambient temperature, lighting level, location travelling history and points of interests, and on the other in a set of platform-dependent collections, containing information specific to a certain platform, which may consist in a vehicle, operating system and/or furniture models.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Services Profile (</a:t>
            </a:r>
            <a:r>
              <a:rPr lang="en-US" sz="2400" i="1" spc="18" dirty="0" err="1">
                <a:solidFill>
                  <a:srgbClr val="FFFEE6"/>
                </a:solidFill>
                <a:latin typeface="Montserrat Light"/>
              </a:rPr>
              <a:t>USeP</a:t>
            </a:r>
            <a:r>
              <a:rPr lang="en-US" sz="2400" i="1" spc="18" dirty="0">
                <a:solidFill>
                  <a:srgbClr val="FFFEE6"/>
                </a:solidFill>
                <a:latin typeface="Montserrat Light"/>
              </a:rPr>
              <a:t>)”</a:t>
            </a:r>
            <a:r>
              <a:rPr lang="en-US" sz="2400" spc="18" dirty="0">
                <a:solidFill>
                  <a:srgbClr val="FFFEE6"/>
                </a:solidFill>
                <a:latin typeface="Montserrat Light"/>
              </a:rPr>
              <a:t> module, containing the list of applications and services the user is subscribed to, again to be organized into platform-independent and platform-dependent sets, where each application must include a download link for its retrieval.</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Social Profile (</a:t>
            </a:r>
            <a:r>
              <a:rPr lang="en-US" sz="2400" i="1" spc="18" dirty="0" err="1">
                <a:solidFill>
                  <a:srgbClr val="FFFEE6"/>
                </a:solidFill>
                <a:latin typeface="Montserrat Light"/>
              </a:rPr>
              <a:t>USoP</a:t>
            </a:r>
            <a:r>
              <a:rPr lang="en-US" sz="2400" i="1" spc="18" dirty="0">
                <a:solidFill>
                  <a:srgbClr val="FFFEE6"/>
                </a:solidFill>
                <a:latin typeface="Montserrat Light"/>
              </a:rPr>
              <a:t>)” </a:t>
            </a:r>
            <a:r>
              <a:rPr lang="en-US" sz="2400" spc="18" dirty="0">
                <a:solidFill>
                  <a:srgbClr val="FFFEE6"/>
                </a:solidFill>
                <a:latin typeface="Montserrat Light"/>
              </a:rPr>
              <a:t>module, holding a collection of the user general interests and preferences as well as a selection of their social media contents.</a:t>
            </a:r>
          </a:p>
        </p:txBody>
      </p:sp>
      <p:sp>
        <p:nvSpPr>
          <p:cNvPr id="9" name="TextBox 7">
            <a:extLst>
              <a:ext uri="{FF2B5EF4-FFF2-40B4-BE49-F238E27FC236}">
                <a16:creationId xmlns:a16="http://schemas.microsoft.com/office/drawing/2014/main" id="{4712F74B-C91C-4344-ABE1-95DE9F8EDDD2}"/>
              </a:ext>
            </a:extLst>
          </p:cNvPr>
          <p:cNvSpPr txBox="1"/>
          <p:nvPr/>
        </p:nvSpPr>
        <p:spPr>
          <a:xfrm>
            <a:off x="152819" y="2675917"/>
            <a:ext cx="17718620"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THE SYSTEM SHALL DEFINE A MODULAR DATA STRUCTURE FOR HOLDING THE SET OF INFORMATION ASSOCIATED TO PASSENGERS OF AUTONOMOUS VEHICLES</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4951089" y="391575"/>
            <a:ext cx="158939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1/4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158798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par>
                          <p:cTn id="12" fill="hold">
                            <p:stCondLst>
                              <p:cond delay="2600"/>
                            </p:stCondLst>
                            <p:childTnLst>
                              <p:par>
                                <p:cTn id="13" presetID="14" presetClass="entr" presetSubtype="10"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Effect transition="in" filter="randombar(horizontal)">
                                      <p:cBhvr>
                                        <p:cTn id="35" dur="500"/>
                                        <p:tgtEl>
                                          <p:spTgt spid="8">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randombar(horizontal)">
                                      <p:cBhvr>
                                        <p:cTn id="40" dur="500"/>
                                        <p:tgtEl>
                                          <p:spTgt spid="8">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Effect transition="in" filter="randombar(horizontal)">
                                      <p:cBhvr>
                                        <p:cTn id="45"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uild="p"/>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03966" y="8003176"/>
            <a:ext cx="17267473" cy="159857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Global UMP must hold the entire collection of user information and preferences, and shall be stored within a dedicated cloud service, while the Local UMP must hold the subset of information contained in its respective Global UMP that is applicable within a specific car environment, where it is stored in a local module named </a:t>
            </a:r>
            <a:r>
              <a:rPr lang="en-US" sz="2400" i="1" spc="18" dirty="0">
                <a:solidFill>
                  <a:srgbClr val="FFFEE6"/>
                </a:solidFill>
                <a:latin typeface="Montserrat Light"/>
              </a:rPr>
              <a:t>User Mobility Profile Manager (UMPM)</a:t>
            </a:r>
            <a:r>
              <a:rPr lang="en-US" sz="2400" spc="18" dirty="0">
                <a:solidFill>
                  <a:srgbClr val="FFFEE6"/>
                </a:solidFill>
                <a:latin typeface="Montserrat Light"/>
              </a:rPr>
              <a:t>.</a:t>
            </a:r>
          </a:p>
        </p:txBody>
      </p:sp>
      <p:sp>
        <p:nvSpPr>
          <p:cNvPr id="9" name="TextBox 7">
            <a:extLst>
              <a:ext uri="{FF2B5EF4-FFF2-40B4-BE49-F238E27FC236}">
                <a16:creationId xmlns:a16="http://schemas.microsoft.com/office/drawing/2014/main" id="{4712F74B-C91C-4344-ABE1-95DE9F8EDDD2}"/>
              </a:ext>
            </a:extLst>
          </p:cNvPr>
          <p:cNvSpPr txBox="1"/>
          <p:nvPr/>
        </p:nvSpPr>
        <p:spPr>
          <a:xfrm>
            <a:off x="152819" y="6971845"/>
            <a:ext cx="17718620"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DEPENDING ON THE CONTEXT IN WHICH IT IS EMPLOYED THE USER MOBILITY PROFILE SHALL BE DIFFERENTIATED INTO A “GLOBAL UMP” AND A “LOCAL UMP”</a:t>
            </a:r>
          </a:p>
        </p:txBody>
      </p:sp>
      <p:sp>
        <p:nvSpPr>
          <p:cNvPr id="12" name="TextBox 6">
            <a:extLst>
              <a:ext uri="{FF2B5EF4-FFF2-40B4-BE49-F238E27FC236}">
                <a16:creationId xmlns:a16="http://schemas.microsoft.com/office/drawing/2014/main" id="{87E9602C-CB38-4A03-A1F3-A541E1240DA8}"/>
              </a:ext>
            </a:extLst>
          </p:cNvPr>
          <p:cNvSpPr txBox="1"/>
          <p:nvPr/>
        </p:nvSpPr>
        <p:spPr>
          <a:xfrm>
            <a:off x="603966" y="4765360"/>
            <a:ext cx="17267473" cy="1495987"/>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functionalities that shall be provided by such API must include: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matching probability of the comparison between an input and the corresponding user biometric feature.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possibility of creating, reading, updating and deleting information according to a hierarchy of permissions.</a:t>
            </a:r>
          </a:p>
        </p:txBody>
      </p:sp>
      <p:sp>
        <p:nvSpPr>
          <p:cNvPr id="13" name="TextBox 7">
            <a:extLst>
              <a:ext uri="{FF2B5EF4-FFF2-40B4-BE49-F238E27FC236}">
                <a16:creationId xmlns:a16="http://schemas.microsoft.com/office/drawing/2014/main" id="{AA26CE14-D03E-4FA4-AFE5-A1DE8CB3B09C}"/>
              </a:ext>
            </a:extLst>
          </p:cNvPr>
          <p:cNvSpPr txBox="1"/>
          <p:nvPr/>
        </p:nvSpPr>
        <p:spPr>
          <a:xfrm>
            <a:off x="152819" y="3256509"/>
            <a:ext cx="17718620" cy="1423467"/>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AN APPLICATION PROGRAMMING INTERFACE (API) FOR ACCESSING AND MANAGING THE INFORMATION CONTAINED IN THE USER MOBILITY PROFILE MUST BE DEFINED</a:t>
            </a:r>
          </a:p>
        </p:txBody>
      </p:sp>
      <p:sp>
        <p:nvSpPr>
          <p:cNvPr id="14" name="Google Shape;126;p4">
            <a:extLst>
              <a:ext uri="{FF2B5EF4-FFF2-40B4-BE49-F238E27FC236}">
                <a16:creationId xmlns:a16="http://schemas.microsoft.com/office/drawing/2014/main" id="{5F67CBCF-5043-4605-8E08-E1078E8A3810}"/>
              </a:ext>
            </a:extLst>
          </p:cNvPr>
          <p:cNvSpPr txBox="1"/>
          <p:nvPr/>
        </p:nvSpPr>
        <p:spPr>
          <a:xfrm>
            <a:off x="1478979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2/4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98214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build="p"/>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8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368766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IS</a:t>
            </a:r>
          </a:p>
        </p:txBody>
      </p:sp>
      <p:grpSp>
        <p:nvGrpSpPr>
          <p:cNvPr id="4" name="Gruppo 3">
            <a:extLst>
              <a:ext uri="{FF2B5EF4-FFF2-40B4-BE49-F238E27FC236}">
                <a16:creationId xmlns:a16="http://schemas.microsoft.com/office/drawing/2014/main" id="{984C5722-9A0B-4618-ADCB-F5A5F86D9D4B}"/>
              </a:ext>
            </a:extLst>
          </p:cNvPr>
          <p:cNvGrpSpPr/>
          <p:nvPr/>
        </p:nvGrpSpPr>
        <p:grpSpPr>
          <a:xfrm>
            <a:off x="1823085" y="6791817"/>
            <a:ext cx="12818890" cy="1022203"/>
            <a:chOff x="1143000" y="6664187"/>
            <a:chExt cx="12818890" cy="1022203"/>
          </a:xfrm>
        </p:grpSpPr>
        <p:sp>
          <p:nvSpPr>
            <p:cNvPr id="12" name="TextBox 7">
              <a:extLst>
                <a:ext uri="{FF2B5EF4-FFF2-40B4-BE49-F238E27FC236}">
                  <a16:creationId xmlns:a16="http://schemas.microsoft.com/office/drawing/2014/main" id="{545D65B9-A910-40C0-BC3A-A747AF3C9E14}"/>
                </a:ext>
              </a:extLst>
            </p:cNvPr>
            <p:cNvSpPr txBox="1"/>
            <p:nvPr/>
          </p:nvSpPr>
          <p:spPr>
            <a:xfrm>
              <a:off x="2634096" y="6664187"/>
              <a:ext cx="11327794"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THE COLLECTION OF INFORMATION ASSOCIATED WITH A PASSENGER IN AN AUTONOMOUS VEHICLE</a:t>
              </a:r>
            </a:p>
          </p:txBody>
        </p:sp>
        <p:sp>
          <p:nvSpPr>
            <p:cNvPr id="22" name="Freccia a destra 21">
              <a:extLst>
                <a:ext uri="{FF2B5EF4-FFF2-40B4-BE49-F238E27FC236}">
                  <a16:creationId xmlns:a16="http://schemas.microsoft.com/office/drawing/2014/main" id="{680E49CD-7F15-419D-A6A6-ED5E8CEC6BE4}"/>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2" name="Gruppo 1">
            <a:extLst>
              <a:ext uri="{FF2B5EF4-FFF2-40B4-BE49-F238E27FC236}">
                <a16:creationId xmlns:a16="http://schemas.microsoft.com/office/drawing/2014/main" id="{13EAF50A-6EAB-4E76-AB21-9E080F2078D8}"/>
              </a:ext>
            </a:extLst>
          </p:cNvPr>
          <p:cNvGrpSpPr/>
          <p:nvPr/>
        </p:nvGrpSpPr>
        <p:grpSpPr>
          <a:xfrm>
            <a:off x="1823085" y="4525831"/>
            <a:ext cx="12124409" cy="1615827"/>
            <a:chOff x="1143000" y="4630915"/>
            <a:chExt cx="12124409" cy="1615827"/>
          </a:xfrm>
        </p:grpSpPr>
        <p:sp>
          <p:nvSpPr>
            <p:cNvPr id="10" name="TextBox 7">
              <a:extLst>
                <a:ext uri="{FF2B5EF4-FFF2-40B4-BE49-F238E27FC236}">
                  <a16:creationId xmlns:a16="http://schemas.microsoft.com/office/drawing/2014/main" id="{BA2E407F-B950-4EA0-BCE3-FC4377B1691F}"/>
                </a:ext>
              </a:extLst>
            </p:cNvPr>
            <p:cNvSpPr txBox="1"/>
            <p:nvPr/>
          </p:nvSpPr>
          <p:spPr>
            <a:xfrm>
              <a:off x="2634096" y="4630915"/>
              <a:ext cx="10633313" cy="161582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A DISTRIBUTED PLATFORM- AND OPERATING SYSTEM-INDEPENDENT PROFILING SYSTEM FOR PASSENGERS OF AUTONOMOUS VEHICLES</a:t>
              </a:r>
            </a:p>
          </p:txBody>
        </p:sp>
        <p:sp>
          <p:nvSpPr>
            <p:cNvPr id="11" name="Freccia a destra 10">
              <a:extLst>
                <a:ext uri="{FF2B5EF4-FFF2-40B4-BE49-F238E27FC236}">
                  <a16:creationId xmlns:a16="http://schemas.microsoft.com/office/drawing/2014/main" id="{1F3D1D3F-AFD2-462A-B334-286D55F0270F}"/>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5" name="Gruppo 4">
            <a:extLst>
              <a:ext uri="{FF2B5EF4-FFF2-40B4-BE49-F238E27FC236}">
                <a16:creationId xmlns:a16="http://schemas.microsoft.com/office/drawing/2014/main" id="{11A2243A-53E9-4C00-A762-AD982586B3CB}"/>
              </a:ext>
            </a:extLst>
          </p:cNvPr>
          <p:cNvGrpSpPr/>
          <p:nvPr/>
        </p:nvGrpSpPr>
        <p:grpSpPr>
          <a:xfrm>
            <a:off x="1823085" y="8464179"/>
            <a:ext cx="14641830" cy="1022203"/>
            <a:chOff x="1143000" y="8239875"/>
            <a:chExt cx="14641830" cy="1022203"/>
          </a:xfrm>
        </p:grpSpPr>
        <p:sp>
          <p:nvSpPr>
            <p:cNvPr id="19" name="TextBox 7">
              <a:extLst>
                <a:ext uri="{FF2B5EF4-FFF2-40B4-BE49-F238E27FC236}">
                  <a16:creationId xmlns:a16="http://schemas.microsoft.com/office/drawing/2014/main" id="{82F15B5B-8D7D-47F5-8FCA-680A6958114C}"/>
                </a:ext>
              </a:extLst>
            </p:cNvPr>
            <p:cNvSpPr txBox="1"/>
            <p:nvPr/>
          </p:nvSpPr>
          <p:spPr>
            <a:xfrm>
              <a:off x="2634096" y="8239875"/>
              <a:ext cx="13150734"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uLnTx/>
                  <a:uFillTx/>
                  <a:latin typeface="Montserrat Classic Bold"/>
                  <a:ea typeface="+mn-ea"/>
                  <a:cs typeface="+mn-cs"/>
                </a:rPr>
                <a:t>EACH PASSENGER IN AN AUTONOMOUS VEHICLE CAN BE REFERENCED VIA ITS OWN USER MOBILITY PROFILE (UMP)</a:t>
              </a:r>
            </a:p>
          </p:txBody>
        </p:sp>
        <p:sp>
          <p:nvSpPr>
            <p:cNvPr id="13" name="Freccia a destra 12">
              <a:extLst>
                <a:ext uri="{FF2B5EF4-FFF2-40B4-BE49-F238E27FC236}">
                  <a16:creationId xmlns:a16="http://schemas.microsoft.com/office/drawing/2014/main" id="{C72C27B9-3861-4D9B-9527-85CBC8575A79}"/>
                </a:ext>
              </a:extLst>
            </p:cNvPr>
            <p:cNvSpPr/>
            <p:nvPr/>
          </p:nvSpPr>
          <p:spPr>
            <a:xfrm>
              <a:off x="1143000" y="8375717"/>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Tree>
    <p:extLst>
      <p:ext uri="{BB962C8B-B14F-4D97-AF65-F5344CB8AC3E}">
        <p14:creationId xmlns:p14="http://schemas.microsoft.com/office/powerpoint/2010/main" val="310011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25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25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583646" y="3501713"/>
            <a:ext cx="17450353" cy="6625596"/>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module, to be named “User Mobility Profile Manager (UMPM)”, must include the following features: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database for storing the user mobility profiles of the current car passengers.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association between the biometric inputs being passed from the car operating system to the corresponding source user, and thus their set of information and preferences.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If a biometric input could not be associated with any of the local UMPs, the creation of a temporary profile associated with such biometric feature and the forwarding towards the dedicated cloud service of a “UMP Request Message”, containing such biometric input and a set of information identifying the current car platform.</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merging of the local UMPs being received from the cloud service with their associated temporary profiles, along with requesting from the operating system the retrieval and installation of the app specified in the newly retrieved User Services Profile (USP).</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Allowing third-party applications  to create, read, update and delete information from the stored UMPs according to a hierarchy of permissions.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upload towards the cloud service of the UMP information that was added or modified since its retrieval once a passenger leaves the car.</a:t>
            </a:r>
          </a:p>
        </p:txBody>
      </p:sp>
      <p:sp>
        <p:nvSpPr>
          <p:cNvPr id="9" name="TextBox 7">
            <a:extLst>
              <a:ext uri="{FF2B5EF4-FFF2-40B4-BE49-F238E27FC236}">
                <a16:creationId xmlns:a16="http://schemas.microsoft.com/office/drawing/2014/main" id="{4712F74B-C91C-4344-ABE1-95DE9F8EDDD2}"/>
              </a:ext>
            </a:extLst>
          </p:cNvPr>
          <p:cNvSpPr txBox="1"/>
          <p:nvPr/>
        </p:nvSpPr>
        <p:spPr>
          <a:xfrm>
            <a:off x="132499" y="2467351"/>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MODULE FOR MANAGING THE SET OF USER MOBILITY PROFILES OF THE CURRENT PASSENGERS OF AN </a:t>
            </a:r>
            <a:r>
              <a:rPr kumimoji="0" lang="en-US" sz="3200" b="0" i="0" u="none" strike="noStrike" kern="1200" cap="none" spc="30" normalizeH="0" noProof="0">
                <a:ln>
                  <a:noFill/>
                </a:ln>
                <a:solidFill>
                  <a:srgbClr val="F8CF2C"/>
                </a:solidFill>
                <a:effectLst/>
                <a:uLnTx/>
                <a:uFillTx/>
                <a:latin typeface="Montserrat Classic Bold"/>
                <a:ea typeface="+mn-ea"/>
                <a:cs typeface="+mn-cs"/>
              </a:rPr>
              <a:t>AUTONOMOUS VEHICLE </a:t>
            </a:r>
            <a:r>
              <a:rPr kumimoji="0" lang="en-US" sz="3200" b="0" i="0" u="none" strike="noStrike" kern="1200" cap="none" spc="30" normalizeH="0" noProof="0" dirty="0">
                <a:ln>
                  <a:noFill/>
                </a:ln>
                <a:solidFill>
                  <a:srgbClr val="F8CF2C"/>
                </a:solidFill>
                <a:effectLst/>
                <a:uLnTx/>
                <a:uFillTx/>
                <a:latin typeface="Montserrat Classic Bold"/>
                <a:ea typeface="+mn-ea"/>
                <a:cs typeface="+mn-cs"/>
              </a:rPr>
              <a:t>SHALL BE DEFINED</a:t>
            </a:r>
          </a:p>
        </p:txBody>
      </p:sp>
      <p:sp>
        <p:nvSpPr>
          <p:cNvPr id="19" name="Google Shape;126;p4">
            <a:extLst>
              <a:ext uri="{FF2B5EF4-FFF2-40B4-BE49-F238E27FC236}">
                <a16:creationId xmlns:a16="http://schemas.microsoft.com/office/drawing/2014/main" id="{5FE2FD17-63B3-4A78-8826-175E26C94CA2}"/>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3/4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329146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randombar(horizontal)">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6" y="3627304"/>
            <a:ext cx="17450353" cy="370171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dedicated cloud service shall present the following features and functionalities: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database for storing the users’ global mobility profiles.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For every "UMP Request Message" received from a User Mobility Profile Manager (UMPM) deployed within a vehicle, the biometric feature included in the message must be matched against the entire set of global UMPs to find its corresponding user, after which their local UMP must be created using the car platform information included in the message and returned to the requesting UMPM.</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Once an updated local UMP is received from a UMPM, the cloud service must merge updated information with the corresponding user’s global mobility profile.</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9" y="2592942"/>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CLOUD INFRASTRUCTURE HOSTING A SERVICE SUPPORTING THE DISTRIBUTION AND SYNCHRONIZATION OF THE USER MOBILITY PROFILES MUST BE DEPLOYED</a:t>
            </a:r>
          </a:p>
        </p:txBody>
      </p:sp>
      <p:sp>
        <p:nvSpPr>
          <p:cNvPr id="12" name="TextBox 6">
            <a:extLst>
              <a:ext uri="{FF2B5EF4-FFF2-40B4-BE49-F238E27FC236}">
                <a16:creationId xmlns:a16="http://schemas.microsoft.com/office/drawing/2014/main" id="{C84567B6-539D-457F-9467-DA6EC6772B6C}"/>
              </a:ext>
            </a:extLst>
          </p:cNvPr>
          <p:cNvSpPr txBox="1"/>
          <p:nvPr/>
        </p:nvSpPr>
        <p:spPr>
          <a:xfrm>
            <a:off x="664926" y="8621502"/>
            <a:ext cx="17450353" cy="1495987"/>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web service must include a user interface offering the following functionalities: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Initialize, browse, update and delete the information contained in their user mobility profile.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Define a hierarchy of permissions for third-party services in accessing and modifying information in their UMP.</a:t>
            </a:r>
          </a:p>
        </p:txBody>
      </p:sp>
      <p:sp>
        <p:nvSpPr>
          <p:cNvPr id="13" name="TextBox 7">
            <a:extLst>
              <a:ext uri="{FF2B5EF4-FFF2-40B4-BE49-F238E27FC236}">
                <a16:creationId xmlns:a16="http://schemas.microsoft.com/office/drawing/2014/main" id="{A5C8EED2-56E8-414D-AD85-EEF37DCFA484}"/>
              </a:ext>
            </a:extLst>
          </p:cNvPr>
          <p:cNvSpPr txBox="1"/>
          <p:nvPr/>
        </p:nvSpPr>
        <p:spPr>
          <a:xfrm>
            <a:off x="213779" y="7587140"/>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WEB SERVICE ALLOWING USERS TO INITIALIZE AND MANAGE THEIR USER MOBILITY PROFILES MUST BE DEPLOYED</a:t>
            </a:r>
          </a:p>
        </p:txBody>
      </p:sp>
      <p:sp>
        <p:nvSpPr>
          <p:cNvPr id="14" name="Google Shape;126;p4">
            <a:extLst>
              <a:ext uri="{FF2B5EF4-FFF2-40B4-BE49-F238E27FC236}">
                <a16:creationId xmlns:a16="http://schemas.microsoft.com/office/drawing/2014/main" id="{9FBA615E-F936-423A-B7BC-C5BC2BCFD367}"/>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4/4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250514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2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37" dur="500"/>
                                        <p:tgtEl>
                                          <p:spTgt spid="1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42" dur="500"/>
                                        <p:tgtEl>
                                          <p:spTgt spid="1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4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P spid="12" grpId="0" build="p"/>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8000" b="-8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550416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540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NON-FUNCTIONAL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4" y="3678663"/>
            <a:ext cx="17267473" cy="2983574"/>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Since the passengers’ interactions with the services offered by the car ecosystems are strictly tied to the functionalities provided on the one hand by the local UMPM module and on the other by the supporting cloud service, the latency of their operations must be minimized to prevent a degradation of the Quality of Service (QoS) experienced by the end-users, with the overall distributed service attuning to the definition of soft real-time system.</a:t>
            </a:r>
          </a:p>
          <a:p>
            <a:pPr algn="just">
              <a:lnSpc>
                <a:spcPts val="3200"/>
              </a:lnSpc>
              <a:spcAft>
                <a:spcPts val="1200"/>
              </a:spcAft>
            </a:pPr>
            <a:r>
              <a:rPr lang="en-US" sz="2400" spc="18" dirty="0">
                <a:solidFill>
                  <a:srgbClr val="FFFEE6"/>
                </a:solidFill>
                <a:latin typeface="Montserrat Light"/>
              </a:rPr>
              <a:t>In particular, the matching between the input biometric features with the ones contained in the users’ UMPs should be performed through hardware-accelerated machine-learning algorithms.</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7" y="3115238"/>
            <a:ext cx="3050284" cy="47448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TIMELINESS</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6089009" y="391575"/>
            <a:ext cx="158939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1/2</a:t>
            </a:r>
            <a:endParaRPr sz="14000" b="0" i="0" u="none" strike="noStrike" cap="none" spc="-240" dirty="0">
              <a:solidFill>
                <a:srgbClr val="FFFEE6"/>
              </a:solidFill>
              <a:latin typeface="League Gothic" pitchFamily="2" charset="77"/>
              <a:sym typeface="Arial"/>
            </a:endParaRPr>
          </a:p>
        </p:txBody>
      </p:sp>
      <p:sp>
        <p:nvSpPr>
          <p:cNvPr id="18" name="TextBox 6">
            <a:extLst>
              <a:ext uri="{FF2B5EF4-FFF2-40B4-BE49-F238E27FC236}">
                <a16:creationId xmlns:a16="http://schemas.microsoft.com/office/drawing/2014/main" id="{D308F439-32CB-45F0-BEA1-6A50BFE8E548}"/>
              </a:ext>
            </a:extLst>
          </p:cNvPr>
          <p:cNvSpPr txBox="1"/>
          <p:nvPr/>
        </p:nvSpPr>
        <p:spPr>
          <a:xfrm>
            <a:off x="664923" y="8003176"/>
            <a:ext cx="17267473" cy="159857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Since the system manages sensitive user information, both internally in the car environment and within the cloud service, the best security practices must be in place to enforce the privacy and protection of the user data, with particular attention to the information held within the User Personal Profiles (UPP) and in the communications over the internet between the UMPMs and the cloud service.</a:t>
            </a:r>
          </a:p>
        </p:txBody>
      </p:sp>
      <p:sp>
        <p:nvSpPr>
          <p:cNvPr id="19" name="TextBox 7">
            <a:extLst>
              <a:ext uri="{FF2B5EF4-FFF2-40B4-BE49-F238E27FC236}">
                <a16:creationId xmlns:a16="http://schemas.microsoft.com/office/drawing/2014/main" id="{4E05E7C8-91B2-4BCC-B98E-66A25EBC37EF}"/>
              </a:ext>
            </a:extLst>
          </p:cNvPr>
          <p:cNvSpPr txBox="1"/>
          <p:nvPr/>
        </p:nvSpPr>
        <p:spPr>
          <a:xfrm>
            <a:off x="213777" y="7442650"/>
            <a:ext cx="258729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SECURITY</a:t>
            </a:r>
          </a:p>
        </p:txBody>
      </p:sp>
    </p:spTree>
    <p:extLst>
      <p:ext uri="{BB962C8B-B14F-4D97-AF65-F5344CB8AC3E}">
        <p14:creationId xmlns:p14="http://schemas.microsoft.com/office/powerpoint/2010/main" val="417992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par>
                          <p:cTn id="12" fill="hold">
                            <p:stCondLst>
                              <p:cond delay="3600"/>
                            </p:stCondLst>
                            <p:childTnLst>
                              <p:par>
                                <p:cTn id="13" presetID="14" presetClass="entr" presetSubtype="10"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randombar(horizontal)">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uild="p"/>
      <p:bldP spid="9" grpId="0"/>
      <p:bldP spid="10"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8000" b="-8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550416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540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NON-FUNCTIONAL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6" y="5115002"/>
            <a:ext cx="17267473" cy="118821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cloud infrastructure servicing the UMPMs request must be capable of horizontally scaling, in terms of both throughput and latency, according to the projected user adoption, which must be estimated in the later stages of the development process.</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9" y="4551576"/>
            <a:ext cx="325862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SCALABILITY</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5945499" y="391575"/>
            <a:ext cx="1884030"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2/2</a:t>
            </a:r>
            <a:endParaRPr sz="14000" b="0" i="0" u="none" strike="noStrike" cap="none" spc="-240" dirty="0">
              <a:solidFill>
                <a:srgbClr val="FFFEE6"/>
              </a:solidFill>
              <a:latin typeface="League Gothic" pitchFamily="2" charset="77"/>
              <a:sym typeface="Arial"/>
            </a:endParaRPr>
          </a:p>
        </p:txBody>
      </p:sp>
      <p:sp>
        <p:nvSpPr>
          <p:cNvPr id="18" name="TextBox 6">
            <a:extLst>
              <a:ext uri="{FF2B5EF4-FFF2-40B4-BE49-F238E27FC236}">
                <a16:creationId xmlns:a16="http://schemas.microsoft.com/office/drawing/2014/main" id="{D308F439-32CB-45F0-BEA1-6A50BFE8E548}"/>
              </a:ext>
            </a:extLst>
          </p:cNvPr>
          <p:cNvSpPr txBox="1"/>
          <p:nvPr/>
        </p:nvSpPr>
        <p:spPr>
          <a:xfrm>
            <a:off x="664926" y="7167989"/>
            <a:ext cx="17267473" cy="2880981"/>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system must be developed attuning to the requirements expressed by </a:t>
            </a:r>
            <a:r>
              <a:rPr lang="en-US" sz="2400" i="1" spc="18" dirty="0">
                <a:solidFill>
                  <a:srgbClr val="FFFEE6"/>
                </a:solidFill>
                <a:latin typeface="Montserrat Light"/>
              </a:rPr>
              <a:t>BASE</a:t>
            </a:r>
            <a:r>
              <a:rPr lang="en-US" sz="2400" spc="18" dirty="0">
                <a:solidFill>
                  <a:srgbClr val="FFFEE6"/>
                </a:solidFill>
                <a:latin typeface="Montserrat Light"/>
              </a:rPr>
              <a:t> paradigm, as outlined below:</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Basically Available — The system must present a high degree of availability, with particular reference to the services offered by the cloud infrastructure (&gt;99%), which can be obtained by exploiting data redundancy and horizontal scalability as previously discussed.</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Soft State — The data handled by the system is subject to continual updates to more recent versions.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Eventual Consistency — The data handled by the system will eventually converge to its latest version. </a:t>
            </a:r>
          </a:p>
        </p:txBody>
      </p:sp>
      <p:sp>
        <p:nvSpPr>
          <p:cNvPr id="19" name="TextBox 7">
            <a:extLst>
              <a:ext uri="{FF2B5EF4-FFF2-40B4-BE49-F238E27FC236}">
                <a16:creationId xmlns:a16="http://schemas.microsoft.com/office/drawing/2014/main" id="{4E05E7C8-91B2-4BCC-B98E-66A25EBC37EF}"/>
              </a:ext>
            </a:extLst>
          </p:cNvPr>
          <p:cNvSpPr txBox="1"/>
          <p:nvPr/>
        </p:nvSpPr>
        <p:spPr>
          <a:xfrm>
            <a:off x="213779" y="6604564"/>
            <a:ext cx="5249472"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1" u="none" strike="noStrike" kern="1200" cap="none" spc="30" normalizeH="0" noProof="0" dirty="0">
                <a:ln>
                  <a:noFill/>
                </a:ln>
                <a:solidFill>
                  <a:srgbClr val="F8CF2C"/>
                </a:solidFill>
                <a:effectLst/>
                <a:uLnTx/>
                <a:uFillTx/>
                <a:latin typeface="Montserrat Classic Bold"/>
                <a:ea typeface="+mn-ea"/>
                <a:cs typeface="+mn-cs"/>
              </a:rPr>
              <a:t>BASE</a:t>
            </a:r>
            <a:r>
              <a:rPr kumimoji="0" lang="en-US" sz="3200" b="0" i="0" u="none" strike="noStrike" kern="1200" cap="none" spc="30" normalizeH="0" noProof="0" dirty="0">
                <a:ln>
                  <a:noFill/>
                </a:ln>
                <a:solidFill>
                  <a:srgbClr val="F8CF2C"/>
                </a:solidFill>
                <a:effectLst/>
                <a:uLnTx/>
                <a:uFillTx/>
                <a:latin typeface="Montserrat Classic Bold"/>
                <a:ea typeface="+mn-ea"/>
                <a:cs typeface="+mn-cs"/>
              </a:rPr>
              <a:t>  REQUIREMENTS</a:t>
            </a:r>
          </a:p>
        </p:txBody>
      </p:sp>
      <p:sp>
        <p:nvSpPr>
          <p:cNvPr id="12" name="TextBox 6">
            <a:extLst>
              <a:ext uri="{FF2B5EF4-FFF2-40B4-BE49-F238E27FC236}">
                <a16:creationId xmlns:a16="http://schemas.microsoft.com/office/drawing/2014/main" id="{9B1294FA-F4C9-4884-B19C-BB15FF4F507D}"/>
              </a:ext>
            </a:extLst>
          </p:cNvPr>
          <p:cNvSpPr txBox="1"/>
          <p:nvPr/>
        </p:nvSpPr>
        <p:spPr>
          <a:xfrm>
            <a:off x="664925" y="3062002"/>
            <a:ext cx="17267473" cy="118821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User Mobility Profile data structure and the User Mobility Profile Manager (UMPM) module must be designed to be both operating system and hardware independent, with implementations requiring minimal effort to be ported to different car platforms and architectures.</a:t>
            </a:r>
          </a:p>
        </p:txBody>
      </p:sp>
      <p:sp>
        <p:nvSpPr>
          <p:cNvPr id="13" name="TextBox 7">
            <a:extLst>
              <a:ext uri="{FF2B5EF4-FFF2-40B4-BE49-F238E27FC236}">
                <a16:creationId xmlns:a16="http://schemas.microsoft.com/office/drawing/2014/main" id="{BF6210B7-3FC9-412D-AB5B-92B3FC977CDD}"/>
              </a:ext>
            </a:extLst>
          </p:cNvPr>
          <p:cNvSpPr txBox="1"/>
          <p:nvPr/>
        </p:nvSpPr>
        <p:spPr>
          <a:xfrm>
            <a:off x="213779" y="2499399"/>
            <a:ext cx="325862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PORTABILITY</a:t>
            </a:r>
          </a:p>
        </p:txBody>
      </p:sp>
    </p:spTree>
    <p:extLst>
      <p:ext uri="{BB962C8B-B14F-4D97-AF65-F5344CB8AC3E}">
        <p14:creationId xmlns:p14="http://schemas.microsoft.com/office/powerpoint/2010/main" val="103445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75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37" dur="500"/>
                                        <p:tgtEl>
                                          <p:spTgt spid="1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42" dur="500"/>
                                        <p:tgtEl>
                                          <p:spTgt spid="18">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47" dur="500"/>
                                        <p:tgtEl>
                                          <p:spTgt spid="18">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8">
                                            <p:txEl>
                                              <p:pRg st="3" end="3"/>
                                            </p:txEl>
                                          </p:spTgt>
                                        </p:tgtEl>
                                        <p:attrNameLst>
                                          <p:attrName>style.visibility</p:attrName>
                                        </p:attrNameLst>
                                      </p:cBhvr>
                                      <p:to>
                                        <p:strVal val="visible"/>
                                      </p:to>
                                    </p:set>
                                    <p:animEffect transition="in" filter="randombar(horizontal)">
                                      <p:cBhvr>
                                        <p:cTn id="5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8" grpId="0" build="p"/>
      <p:bldP spid="19"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65000"/>
                    </a14:imgEffect>
                    <a14:imgEffect>
                      <a14:brightnessContrast bright="-60000"/>
                    </a14:imgEffect>
                  </a14:imgLayer>
                </a14:imgProps>
              </a:ext>
            </a:extLst>
          </a:blip>
          <a:srcRect t="2581" b="2581"/>
          <a:stretch>
            <a:fillRect t="-12000" b="-12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2190750" y="476521"/>
            <a:ext cx="1609725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400300" y="673815"/>
            <a:ext cx="15669260" cy="1860766"/>
          </a:xfrm>
          <a:prstGeom prst="rect">
            <a:avLst/>
          </a:prstGeom>
        </p:spPr>
        <p:txBody>
          <a:bodyPr wrap="square" lIns="0" tIns="0" rIns="0" bIns="0" rtlCol="0" anchor="t">
            <a:spAutoFit/>
          </a:bodyPr>
          <a:lstStyle/>
          <a:p>
            <a:pPr marL="0" marR="0" lvl="0" indent="0" algn="r" defTabSz="914400" rtl="0" eaLnBrk="1" fontAlgn="auto" latinLnBrk="0" hangingPunct="1">
              <a:lnSpc>
                <a:spcPts val="14400"/>
              </a:lnSpc>
              <a:spcBef>
                <a:spcPts val="0"/>
              </a:spcBef>
              <a:spcAft>
                <a:spcPts val="0"/>
              </a:spcAft>
              <a:buClrTx/>
              <a:buSzTx/>
              <a:buFontTx/>
              <a:buNone/>
              <a:tabLst/>
              <a:defRPr/>
            </a:pPr>
            <a:r>
              <a:rPr lang="en-US" sz="14000" spc="-240" dirty="0">
                <a:solidFill>
                  <a:srgbClr val="FFFEE6"/>
                </a:solidFill>
                <a:latin typeface="League Gothic"/>
              </a:rPr>
              <a:t>MEETING THE BASE</a:t>
            </a:r>
            <a:r>
              <a:rPr kumimoji="0" lang="en-US" sz="14000" b="0" u="none" strike="noStrike" kern="1200" cap="none" spc="-240" normalizeH="0" noProof="0" dirty="0">
                <a:ln>
                  <a:noFill/>
                </a:ln>
                <a:solidFill>
                  <a:srgbClr val="FFFEE6"/>
                </a:solidFill>
                <a:effectLst/>
                <a:uLnTx/>
                <a:uFillTx/>
                <a:latin typeface="League Gothic"/>
              </a:rPr>
              <a:t> </a:t>
            </a:r>
            <a:r>
              <a:rPr kumimoji="0" lang="en-US" sz="14000" b="0" i="0" u="none" strike="noStrike" kern="1200" cap="none" spc="-240" normalizeH="0" noProof="0" dirty="0">
                <a:ln>
                  <a:noFill/>
                </a:ln>
                <a:solidFill>
                  <a:srgbClr val="FFFEE6"/>
                </a:solidFill>
                <a:effectLst/>
                <a:uLnTx/>
                <a:uFillTx/>
                <a:latin typeface="League Gothic"/>
                <a:ea typeface="+mn-ea"/>
                <a:cs typeface="+mn-cs"/>
              </a:rPr>
              <a:t>REQUIREMENTS</a:t>
            </a:r>
          </a:p>
        </p:txBody>
      </p:sp>
      <p:grpSp>
        <p:nvGrpSpPr>
          <p:cNvPr id="14" name="Group 5">
            <a:extLst>
              <a:ext uri="{FF2B5EF4-FFF2-40B4-BE49-F238E27FC236}">
                <a16:creationId xmlns:a16="http://schemas.microsoft.com/office/drawing/2014/main" id="{FAA67061-B657-4214-BE63-473E737FFEEC}"/>
              </a:ext>
            </a:extLst>
          </p:cNvPr>
          <p:cNvGrpSpPr/>
          <p:nvPr/>
        </p:nvGrpSpPr>
        <p:grpSpPr>
          <a:xfrm>
            <a:off x="682510" y="2973987"/>
            <a:ext cx="7892526" cy="2114648"/>
            <a:chOff x="-25133" y="-3293"/>
            <a:chExt cx="8793796" cy="1913752"/>
          </a:xfrm>
        </p:grpSpPr>
        <p:sp>
          <p:nvSpPr>
            <p:cNvPr id="20" name="TextBox 6">
              <a:extLst>
                <a:ext uri="{FF2B5EF4-FFF2-40B4-BE49-F238E27FC236}">
                  <a16:creationId xmlns:a16="http://schemas.microsoft.com/office/drawing/2014/main" id="{469A3C61-19DE-44A3-AC5E-75648125E996}"/>
                </a:ext>
              </a:extLst>
            </p:cNvPr>
            <p:cNvSpPr txBox="1"/>
            <p:nvPr/>
          </p:nvSpPr>
          <p:spPr>
            <a:xfrm>
              <a:off x="-25133" y="463748"/>
              <a:ext cx="8705231"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To improve availability, when users leave a car their UMPs, and depending on the car policies their applications and configurations, are temporarily cached locally for a possible later reuse.</a:t>
              </a:r>
            </a:p>
          </p:txBody>
        </p:sp>
        <p:sp>
          <p:nvSpPr>
            <p:cNvPr id="21" name="TextBox 7">
              <a:extLst>
                <a:ext uri="{FF2B5EF4-FFF2-40B4-BE49-F238E27FC236}">
                  <a16:creationId xmlns:a16="http://schemas.microsoft.com/office/drawing/2014/main" id="{6388ACB5-257C-4223-BF2F-AB8EE0BF10D7}"/>
                </a:ext>
              </a:extLst>
            </p:cNvPr>
            <p:cNvSpPr txBox="1"/>
            <p:nvPr/>
          </p:nvSpPr>
          <p:spPr>
            <a:xfrm>
              <a:off x="-25133" y="-3293"/>
              <a:ext cx="8793796"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CACHING THE USER INFORMATION</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40" name="Group 5">
            <a:extLst>
              <a:ext uri="{FF2B5EF4-FFF2-40B4-BE49-F238E27FC236}">
                <a16:creationId xmlns:a16="http://schemas.microsoft.com/office/drawing/2014/main" id="{680E83DF-4EC3-4C76-ABEF-E81A9324DB34}"/>
              </a:ext>
            </a:extLst>
          </p:cNvPr>
          <p:cNvGrpSpPr/>
          <p:nvPr/>
        </p:nvGrpSpPr>
        <p:grpSpPr>
          <a:xfrm>
            <a:off x="9712966" y="2973987"/>
            <a:ext cx="8014445" cy="2114647"/>
            <a:chOff x="-25133" y="-3293"/>
            <a:chExt cx="8929638" cy="1913751"/>
          </a:xfrm>
        </p:grpSpPr>
        <p:sp>
          <p:nvSpPr>
            <p:cNvPr id="41" name="TextBox 6">
              <a:extLst>
                <a:ext uri="{FF2B5EF4-FFF2-40B4-BE49-F238E27FC236}">
                  <a16:creationId xmlns:a16="http://schemas.microsoft.com/office/drawing/2014/main" id="{DA028F61-8DD8-439F-88F8-F177C5F7E338}"/>
                </a:ext>
              </a:extLst>
            </p:cNvPr>
            <p:cNvSpPr txBox="1"/>
            <p:nvPr/>
          </p:nvSpPr>
          <p:spPr>
            <a:xfrm>
              <a:off x="-25133" y="463748"/>
              <a:ext cx="8793798"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When a user enters a car, if his or her UMPs is found in cache it is made immediately available for use, and a request checking for an updated version is forwarded towards the cloud service.</a:t>
              </a:r>
            </a:p>
          </p:txBody>
        </p:sp>
        <p:sp>
          <p:nvSpPr>
            <p:cNvPr id="42" name="TextBox 7">
              <a:extLst>
                <a:ext uri="{FF2B5EF4-FFF2-40B4-BE49-F238E27FC236}">
                  <a16:creationId xmlns:a16="http://schemas.microsoft.com/office/drawing/2014/main" id="{22198E3A-0FEA-46F9-81D4-B865170FF5A1}"/>
                </a:ext>
              </a:extLst>
            </p:cNvPr>
            <p:cNvSpPr txBox="1"/>
            <p:nvPr/>
          </p:nvSpPr>
          <p:spPr>
            <a:xfrm>
              <a:off x="-25133" y="-3293"/>
              <a:ext cx="8929638"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CHECK FOR AN UPDATED VERSION</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2" name="Gruppo 1">
            <a:extLst>
              <a:ext uri="{FF2B5EF4-FFF2-40B4-BE49-F238E27FC236}">
                <a16:creationId xmlns:a16="http://schemas.microsoft.com/office/drawing/2014/main" id="{4D6E0F01-6CF9-4356-A51F-9776606C7D78}"/>
              </a:ext>
            </a:extLst>
          </p:cNvPr>
          <p:cNvGrpSpPr/>
          <p:nvPr/>
        </p:nvGrpSpPr>
        <p:grpSpPr>
          <a:xfrm>
            <a:off x="1039185" y="7001544"/>
            <a:ext cx="5502491" cy="2495043"/>
            <a:chOff x="1039185" y="7001544"/>
            <a:chExt cx="5502491" cy="2495043"/>
          </a:xfrm>
        </p:grpSpPr>
        <p:pic>
          <p:nvPicPr>
            <p:cNvPr id="133" name="Immagine 132">
              <a:extLst>
                <a:ext uri="{FF2B5EF4-FFF2-40B4-BE49-F238E27FC236}">
                  <a16:creationId xmlns:a16="http://schemas.microsoft.com/office/drawing/2014/main" id="{3D96B22D-8D24-4290-9F31-A2DE994233F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039185" y="7001544"/>
              <a:ext cx="5502491" cy="2495043"/>
            </a:xfrm>
            <a:prstGeom prst="rect">
              <a:avLst/>
            </a:prstGeom>
          </p:spPr>
        </p:pic>
        <p:pic>
          <p:nvPicPr>
            <p:cNvPr id="134" name="Immagine 133" descr="Immagine che contiene testo, elettronico&#10;&#10;Descrizione generata automaticamente">
              <a:extLst>
                <a:ext uri="{FF2B5EF4-FFF2-40B4-BE49-F238E27FC236}">
                  <a16:creationId xmlns:a16="http://schemas.microsoft.com/office/drawing/2014/main" id="{B4E9A8DE-E6D7-48D9-89FC-FCA34EE0AA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4230941" y="7260564"/>
              <a:ext cx="462089" cy="491513"/>
            </a:xfrm>
            <a:prstGeom prst="rect">
              <a:avLst/>
            </a:prstGeom>
          </p:spPr>
        </p:pic>
        <p:pic>
          <p:nvPicPr>
            <p:cNvPr id="135" name="Immagine 134" descr="Immagine che contiene testo, elettronico&#10;&#10;Descrizione generata automaticamente">
              <a:extLst>
                <a:ext uri="{FF2B5EF4-FFF2-40B4-BE49-F238E27FC236}">
                  <a16:creationId xmlns:a16="http://schemas.microsoft.com/office/drawing/2014/main" id="{CE610380-D8A6-4443-A706-393EA49658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4216229" y="8724599"/>
              <a:ext cx="491513" cy="462089"/>
            </a:xfrm>
            <a:prstGeom prst="rect">
              <a:avLst/>
            </a:prstGeom>
          </p:spPr>
        </p:pic>
        <p:pic>
          <p:nvPicPr>
            <p:cNvPr id="136" name="Immagine 135">
              <a:extLst>
                <a:ext uri="{FF2B5EF4-FFF2-40B4-BE49-F238E27FC236}">
                  <a16:creationId xmlns:a16="http://schemas.microsoft.com/office/drawing/2014/main" id="{FE59E201-4A28-4E89-A151-AFB0CA443698}"/>
                </a:ext>
              </a:extLst>
            </p:cNvPr>
            <p:cNvPicPr>
              <a:picLocks noChangeAspect="1"/>
            </p:cNvPicPr>
            <p:nvPr/>
          </p:nvPicPr>
          <p:blipFill>
            <a:blip r:embed="rId9"/>
            <a:stretch>
              <a:fillRect/>
            </a:stretch>
          </p:blipFill>
          <p:spPr>
            <a:xfrm>
              <a:off x="3306789" y="8068027"/>
              <a:ext cx="211308" cy="443610"/>
            </a:xfrm>
            <a:prstGeom prst="rect">
              <a:avLst/>
            </a:prstGeom>
          </p:spPr>
        </p:pic>
        <p:sp>
          <p:nvSpPr>
            <p:cNvPr id="64" name="Rettangolo con angoli arrotondati 63">
              <a:extLst>
                <a:ext uri="{FF2B5EF4-FFF2-40B4-BE49-F238E27FC236}">
                  <a16:creationId xmlns:a16="http://schemas.microsoft.com/office/drawing/2014/main" id="{DFE82E20-96C2-430D-93C1-8E60D7A25EFB}"/>
                </a:ext>
              </a:extLst>
            </p:cNvPr>
            <p:cNvSpPr/>
            <p:nvPr/>
          </p:nvSpPr>
          <p:spPr>
            <a:xfrm>
              <a:off x="5357172" y="7671102"/>
              <a:ext cx="1123749" cy="1155928"/>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65" name="Disco magnetico 64">
              <a:extLst>
                <a:ext uri="{FF2B5EF4-FFF2-40B4-BE49-F238E27FC236}">
                  <a16:creationId xmlns:a16="http://schemas.microsoft.com/office/drawing/2014/main" id="{136659BA-188E-463B-A75B-5A3CFFAE66CE}"/>
                </a:ext>
              </a:extLst>
            </p:cNvPr>
            <p:cNvSpPr/>
            <p:nvPr/>
          </p:nvSpPr>
          <p:spPr>
            <a:xfrm>
              <a:off x="5425878" y="7731019"/>
              <a:ext cx="986339" cy="103609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66" name="TextBox 6">
              <a:extLst>
                <a:ext uri="{FF2B5EF4-FFF2-40B4-BE49-F238E27FC236}">
                  <a16:creationId xmlns:a16="http://schemas.microsoft.com/office/drawing/2014/main" id="{D96A71AE-A1B6-4D1C-9992-A8078BBD37F9}"/>
                </a:ext>
              </a:extLst>
            </p:cNvPr>
            <p:cNvSpPr txBox="1"/>
            <p:nvPr/>
          </p:nvSpPr>
          <p:spPr>
            <a:xfrm>
              <a:off x="5478286" y="8854777"/>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pic>
        <p:nvPicPr>
          <p:cNvPr id="67" name="Immagine 66">
            <a:extLst>
              <a:ext uri="{FF2B5EF4-FFF2-40B4-BE49-F238E27FC236}">
                <a16:creationId xmlns:a16="http://schemas.microsoft.com/office/drawing/2014/main" id="{EE09A56A-EA45-4B8D-9065-7537C51DB40D}"/>
              </a:ext>
            </a:extLst>
          </p:cNvPr>
          <p:cNvPicPr>
            <a:picLocks noChangeAspect="1"/>
          </p:cNvPicPr>
          <p:nvPr/>
        </p:nvPicPr>
        <p:blipFill>
          <a:blip r:embed="rId10"/>
          <a:stretch>
            <a:fillRect/>
          </a:stretch>
        </p:blipFill>
        <p:spPr>
          <a:xfrm>
            <a:off x="5676108" y="8107773"/>
            <a:ext cx="469506" cy="626479"/>
          </a:xfrm>
          <a:prstGeom prst="rect">
            <a:avLst/>
          </a:prstGeom>
        </p:spPr>
      </p:pic>
      <p:sp>
        <p:nvSpPr>
          <p:cNvPr id="69" name="Nuvola 68">
            <a:extLst>
              <a:ext uri="{FF2B5EF4-FFF2-40B4-BE49-F238E27FC236}">
                <a16:creationId xmlns:a16="http://schemas.microsoft.com/office/drawing/2014/main" id="{873E84E7-2559-430D-AD29-02D63264242D}"/>
              </a:ext>
            </a:extLst>
          </p:cNvPr>
          <p:cNvSpPr/>
          <p:nvPr/>
        </p:nvSpPr>
        <p:spPr>
          <a:xfrm>
            <a:off x="12199415" y="6840110"/>
            <a:ext cx="3926407" cy="276009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70" name="TextBox 6">
            <a:extLst>
              <a:ext uri="{FF2B5EF4-FFF2-40B4-BE49-F238E27FC236}">
                <a16:creationId xmlns:a16="http://schemas.microsoft.com/office/drawing/2014/main" id="{A3289A67-6890-40DF-8D25-221ED00A5052}"/>
              </a:ext>
            </a:extLst>
          </p:cNvPr>
          <p:cNvSpPr txBox="1"/>
          <p:nvPr/>
        </p:nvSpPr>
        <p:spPr>
          <a:xfrm>
            <a:off x="12662405" y="7670540"/>
            <a:ext cx="3001103"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4400" spc="18" dirty="0">
                <a:solidFill>
                  <a:srgbClr val="FFFEE6"/>
                </a:solidFill>
                <a:latin typeface="Montserrat Light"/>
              </a:rPr>
              <a:t>Cloud </a:t>
            </a:r>
          </a:p>
          <a:p>
            <a:pPr algn="ctr">
              <a:lnSpc>
                <a:spcPts val="3600"/>
              </a:lnSpc>
              <a:spcAft>
                <a:spcPts val="1200"/>
              </a:spcAft>
            </a:pPr>
            <a:r>
              <a:rPr lang="en-US" sz="4400" spc="18" dirty="0">
                <a:solidFill>
                  <a:srgbClr val="FFFEE6"/>
                </a:solidFill>
                <a:latin typeface="Montserrat Light"/>
              </a:rPr>
              <a:t>Repository</a:t>
            </a:r>
          </a:p>
        </p:txBody>
      </p:sp>
      <p:cxnSp>
        <p:nvCxnSpPr>
          <p:cNvPr id="78" name="Connettore 2 77">
            <a:extLst>
              <a:ext uri="{FF2B5EF4-FFF2-40B4-BE49-F238E27FC236}">
                <a16:creationId xmlns:a16="http://schemas.microsoft.com/office/drawing/2014/main" id="{43FAD790-6570-4DF1-9055-19081014E2C7}"/>
              </a:ext>
            </a:extLst>
          </p:cNvPr>
          <p:cNvCxnSpPr>
            <a:cxnSpLocks/>
          </p:cNvCxnSpPr>
          <p:nvPr/>
        </p:nvCxnSpPr>
        <p:spPr>
          <a:xfrm flipV="1">
            <a:off x="6480921" y="8083767"/>
            <a:ext cx="5719171" cy="1"/>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D6A25D96-5B72-44BD-B19A-82AC787CD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67426" y="8118765"/>
            <a:ext cx="453027" cy="604492"/>
          </a:xfrm>
          <a:prstGeom prst="rect">
            <a:avLst/>
          </a:prstGeom>
        </p:spPr>
      </p:pic>
      <p:sp>
        <p:nvSpPr>
          <p:cNvPr id="99" name="TextBox 6">
            <a:extLst>
              <a:ext uri="{FF2B5EF4-FFF2-40B4-BE49-F238E27FC236}">
                <a16:creationId xmlns:a16="http://schemas.microsoft.com/office/drawing/2014/main" id="{476E7716-FF7D-4004-B9D0-4B4013E16F16}"/>
              </a:ext>
            </a:extLst>
          </p:cNvPr>
          <p:cNvSpPr txBox="1"/>
          <p:nvPr/>
        </p:nvSpPr>
        <p:spPr>
          <a:xfrm>
            <a:off x="7236512" y="7571773"/>
            <a:ext cx="3926407" cy="412569"/>
          </a:xfrm>
          <a:prstGeom prst="rect">
            <a:avLst/>
          </a:prstGeom>
        </p:spPr>
        <p:txBody>
          <a:bodyPr wrap="square" lIns="0" tIns="0" rIns="0" bIns="0" rtlCol="0" anchor="t">
            <a:spAutoFit/>
          </a:bodyPr>
          <a:lstStyle/>
          <a:p>
            <a:pPr algn="just">
              <a:lnSpc>
                <a:spcPts val="3200"/>
              </a:lnSpc>
            </a:pPr>
            <a:r>
              <a:rPr lang="en-US" sz="2800" spc="-120" dirty="0">
                <a:solidFill>
                  <a:srgbClr val="FFFEE6"/>
                </a:solidFill>
                <a:latin typeface="Montserrat Light"/>
              </a:rPr>
              <a:t>Is this the latest version?</a:t>
            </a:r>
          </a:p>
        </p:txBody>
      </p:sp>
      <p:cxnSp>
        <p:nvCxnSpPr>
          <p:cNvPr id="112" name="Connettore 2 111">
            <a:extLst>
              <a:ext uri="{FF2B5EF4-FFF2-40B4-BE49-F238E27FC236}">
                <a16:creationId xmlns:a16="http://schemas.microsoft.com/office/drawing/2014/main" id="{1C80B9BA-49B5-4625-A998-05D1D70B2D93}"/>
              </a:ext>
            </a:extLst>
          </p:cNvPr>
          <p:cNvCxnSpPr>
            <a:cxnSpLocks/>
          </p:cNvCxnSpPr>
          <p:nvPr/>
        </p:nvCxnSpPr>
        <p:spPr>
          <a:xfrm flipH="1">
            <a:off x="6492415" y="8496433"/>
            <a:ext cx="5850552"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6">
            <a:extLst>
              <a:ext uri="{FF2B5EF4-FFF2-40B4-BE49-F238E27FC236}">
                <a16:creationId xmlns:a16="http://schemas.microsoft.com/office/drawing/2014/main" id="{7EC3C373-3057-41EC-A5E7-37DB904B03D9}"/>
              </a:ext>
            </a:extLst>
          </p:cNvPr>
          <p:cNvSpPr txBox="1"/>
          <p:nvPr/>
        </p:nvSpPr>
        <p:spPr>
          <a:xfrm>
            <a:off x="8910492" y="8552404"/>
            <a:ext cx="578450" cy="410369"/>
          </a:xfrm>
          <a:prstGeom prst="rect">
            <a:avLst/>
          </a:prstGeom>
        </p:spPr>
        <p:txBody>
          <a:bodyPr wrap="square" lIns="0" tIns="0" rIns="0" bIns="0" rtlCol="0" anchor="t">
            <a:spAutoFit/>
          </a:bodyPr>
          <a:lstStyle/>
          <a:p>
            <a:pPr algn="just">
              <a:lnSpc>
                <a:spcPts val="3200"/>
              </a:lnSpc>
            </a:pPr>
            <a:r>
              <a:rPr lang="en-US" sz="2800" spc="-120" dirty="0">
                <a:solidFill>
                  <a:srgbClr val="FFFEE6"/>
                </a:solidFill>
                <a:latin typeface="Montserrat Light"/>
              </a:rPr>
              <a:t>Yes</a:t>
            </a:r>
          </a:p>
        </p:txBody>
      </p:sp>
      <p:sp>
        <p:nvSpPr>
          <p:cNvPr id="117" name="TextBox 6">
            <a:extLst>
              <a:ext uri="{FF2B5EF4-FFF2-40B4-BE49-F238E27FC236}">
                <a16:creationId xmlns:a16="http://schemas.microsoft.com/office/drawing/2014/main" id="{A919AE96-CD46-4693-9C9A-064886FDCC24}"/>
              </a:ext>
            </a:extLst>
          </p:cNvPr>
          <p:cNvSpPr txBox="1"/>
          <p:nvPr/>
        </p:nvSpPr>
        <p:spPr>
          <a:xfrm>
            <a:off x="8962071" y="8552404"/>
            <a:ext cx="475291" cy="410369"/>
          </a:xfrm>
          <a:prstGeom prst="rect">
            <a:avLst/>
          </a:prstGeom>
        </p:spPr>
        <p:txBody>
          <a:bodyPr wrap="square" lIns="0" tIns="0" rIns="0" bIns="0" rtlCol="0" anchor="t">
            <a:spAutoFit/>
          </a:bodyPr>
          <a:lstStyle/>
          <a:p>
            <a:pPr algn="ctr">
              <a:lnSpc>
                <a:spcPts val="3200"/>
              </a:lnSpc>
            </a:pPr>
            <a:r>
              <a:rPr lang="en-US" sz="2800" spc="-120" dirty="0">
                <a:solidFill>
                  <a:srgbClr val="FFFEE6"/>
                </a:solidFill>
                <a:latin typeface="Montserrat Light"/>
              </a:rPr>
              <a:t>No</a:t>
            </a:r>
          </a:p>
        </p:txBody>
      </p:sp>
      <p:pic>
        <p:nvPicPr>
          <p:cNvPr id="118" name="Immagine 117">
            <a:extLst>
              <a:ext uri="{FF2B5EF4-FFF2-40B4-BE49-F238E27FC236}">
                <a16:creationId xmlns:a16="http://schemas.microsoft.com/office/drawing/2014/main" id="{22014644-98E9-4CC8-B373-143D50A957C4}"/>
              </a:ext>
            </a:extLst>
          </p:cNvPr>
          <p:cNvPicPr>
            <a:picLocks noChangeAspect="1"/>
          </p:cNvPicPr>
          <p:nvPr/>
        </p:nvPicPr>
        <p:blipFill>
          <a:blip r:embed="rId10"/>
          <a:stretch>
            <a:fillRect/>
          </a:stretch>
        </p:blipFill>
        <p:spPr>
          <a:xfrm>
            <a:off x="11893444" y="8183193"/>
            <a:ext cx="469506" cy="626479"/>
          </a:xfrm>
          <a:prstGeom prst="rect">
            <a:avLst/>
          </a:prstGeom>
        </p:spPr>
      </p:pic>
      <p:cxnSp>
        <p:nvCxnSpPr>
          <p:cNvPr id="121" name="Connettore 2 120">
            <a:extLst>
              <a:ext uri="{FF2B5EF4-FFF2-40B4-BE49-F238E27FC236}">
                <a16:creationId xmlns:a16="http://schemas.microsoft.com/office/drawing/2014/main" id="{735EA636-3E3B-4B05-B202-E53609840EF3}"/>
              </a:ext>
            </a:extLst>
          </p:cNvPr>
          <p:cNvCxnSpPr>
            <a:cxnSpLocks/>
          </p:cNvCxnSpPr>
          <p:nvPr/>
        </p:nvCxnSpPr>
        <p:spPr>
          <a:xfrm>
            <a:off x="5919048" y="6641301"/>
            <a:ext cx="0" cy="1358883"/>
          </a:xfrm>
          <a:prstGeom prst="straightConnector1">
            <a:avLst/>
          </a:prstGeom>
          <a:ln w="76200"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122" name="TextBox 7">
            <a:extLst>
              <a:ext uri="{FF2B5EF4-FFF2-40B4-BE49-F238E27FC236}">
                <a16:creationId xmlns:a16="http://schemas.microsoft.com/office/drawing/2014/main" id="{A749C868-3C1F-4BE3-BA19-5D59D65A2B66}"/>
              </a:ext>
            </a:extLst>
          </p:cNvPr>
          <p:cNvSpPr txBox="1"/>
          <p:nvPr/>
        </p:nvSpPr>
        <p:spPr>
          <a:xfrm>
            <a:off x="4991864" y="6296558"/>
            <a:ext cx="1854367" cy="30389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000" b="0" u="none" strike="noStrike" kern="1200" cap="none" normalizeH="0" noProof="0" dirty="0">
                <a:ln>
                  <a:noFill/>
                </a:ln>
                <a:solidFill>
                  <a:srgbClr val="FFFEE6"/>
                </a:solidFill>
                <a:effectLst/>
                <a:uLnTx/>
                <a:uFillTx/>
                <a:latin typeface="Montserrat Classic Bold"/>
                <a:ea typeface="+mn-ea"/>
                <a:cs typeface="+mn-cs"/>
              </a:rPr>
              <a:t>CACHED UMP</a:t>
            </a:r>
          </a:p>
        </p:txBody>
      </p:sp>
      <p:grpSp>
        <p:nvGrpSpPr>
          <p:cNvPr id="79" name="Gruppo 78">
            <a:extLst>
              <a:ext uri="{FF2B5EF4-FFF2-40B4-BE49-F238E27FC236}">
                <a16:creationId xmlns:a16="http://schemas.microsoft.com/office/drawing/2014/main" id="{02EA3EA6-76FA-4ADE-8392-04C8396EC50B}"/>
              </a:ext>
            </a:extLst>
          </p:cNvPr>
          <p:cNvGrpSpPr/>
          <p:nvPr/>
        </p:nvGrpSpPr>
        <p:grpSpPr>
          <a:xfrm>
            <a:off x="2678045" y="6957021"/>
            <a:ext cx="653756" cy="1098597"/>
            <a:chOff x="15365543" y="1654608"/>
            <a:chExt cx="653756" cy="1098597"/>
          </a:xfrm>
        </p:grpSpPr>
        <p:sp>
          <p:nvSpPr>
            <p:cNvPr id="80" name="TextBox 6">
              <a:extLst>
                <a:ext uri="{FF2B5EF4-FFF2-40B4-BE49-F238E27FC236}">
                  <a16:creationId xmlns:a16="http://schemas.microsoft.com/office/drawing/2014/main" id="{036E77F1-D4EB-455C-869C-01A8E8592C38}"/>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81" name="Immagine 80">
              <a:extLst>
                <a:ext uri="{FF2B5EF4-FFF2-40B4-BE49-F238E27FC236}">
                  <a16:creationId xmlns:a16="http://schemas.microsoft.com/office/drawing/2014/main" id="{8BB5A845-F154-4628-AFF5-045855782770}"/>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119" name="Immagine 118">
            <a:extLst>
              <a:ext uri="{FF2B5EF4-FFF2-40B4-BE49-F238E27FC236}">
                <a16:creationId xmlns:a16="http://schemas.microsoft.com/office/drawing/2014/main" id="{5B6F2B4A-2AE9-436C-B97E-73BB6FCE1B6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76108" y="8107772"/>
            <a:ext cx="469505" cy="626479"/>
          </a:xfrm>
          <a:prstGeom prst="rect">
            <a:avLst/>
          </a:prstGeom>
        </p:spPr>
      </p:pic>
      <p:pic>
        <p:nvPicPr>
          <p:cNvPr id="84" name="Immagine 83">
            <a:extLst>
              <a:ext uri="{FF2B5EF4-FFF2-40B4-BE49-F238E27FC236}">
                <a16:creationId xmlns:a16="http://schemas.microsoft.com/office/drawing/2014/main" id="{5A11898C-D937-47F4-878B-AAF4AB4A205A}"/>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1000"/>
                    </a14:imgEffect>
                  </a14:imgLayer>
                </a14:imgProps>
              </a:ext>
            </a:extLst>
          </a:blip>
          <a:stretch>
            <a:fillRect/>
          </a:stretch>
        </p:blipFill>
        <p:spPr>
          <a:xfrm>
            <a:off x="2770923" y="7318469"/>
            <a:ext cx="468000" cy="468000"/>
          </a:xfrm>
          <a:prstGeom prst="rect">
            <a:avLst/>
          </a:prstGeom>
        </p:spPr>
      </p:pic>
    </p:spTree>
    <p:extLst>
      <p:ext uri="{BB962C8B-B14F-4D97-AF65-F5344CB8AC3E}">
        <p14:creationId xmlns:p14="http://schemas.microsoft.com/office/powerpoint/2010/main" val="10167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1500"/>
                                        <p:tgtEl>
                                          <p:spTgt spid="16"/>
                                        </p:tgtEl>
                                      </p:cBhvr>
                                    </p:animEffect>
                                  </p:childTnLst>
                                </p:cTn>
                              </p:par>
                            </p:childTnLst>
                          </p:cTn>
                        </p:par>
                        <p:par>
                          <p:cTn id="8" fill="hold">
                            <p:stCondLst>
                              <p:cond delay="1600"/>
                            </p:stCondLst>
                            <p:childTnLst>
                              <p:par>
                                <p:cTn id="9" presetID="22" presetClass="entr" presetSubtype="2"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1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childTnLst>
                          </p:cTn>
                        </p:par>
                        <p:par>
                          <p:cTn id="25" fill="hold">
                            <p:stCondLst>
                              <p:cond delay="500"/>
                            </p:stCondLst>
                            <p:childTnLst>
                              <p:par>
                                <p:cTn id="26" presetID="22" presetClass="entr" presetSubtype="1" fill="hold" nodeType="afterEffect">
                                  <p:stCondLst>
                                    <p:cond delay="500"/>
                                  </p:stCondLst>
                                  <p:childTnLst>
                                    <p:set>
                                      <p:cBhvr>
                                        <p:cTn id="27" dur="1" fill="hold">
                                          <p:stCondLst>
                                            <p:cond delay="0"/>
                                          </p:stCondLst>
                                        </p:cTn>
                                        <p:tgtEl>
                                          <p:spTgt spid="79"/>
                                        </p:tgtEl>
                                        <p:attrNameLst>
                                          <p:attrName>style.visibility</p:attrName>
                                        </p:attrNameLst>
                                      </p:cBhvr>
                                      <p:to>
                                        <p:strVal val="visible"/>
                                      </p:to>
                                    </p:set>
                                    <p:animEffect transition="in" filter="wipe(up)">
                                      <p:cBhvr>
                                        <p:cTn id="28" dur="500"/>
                                        <p:tgtEl>
                                          <p:spTgt spid="79"/>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2.91667E-6 3.7037E-7 L -2.91667E-6 -0.12361 " pathEditMode="relative" rAng="0" ptsTypes="AA">
                                      <p:cBhvr>
                                        <p:cTn id="32" dur="1500" fill="hold"/>
                                        <p:tgtEl>
                                          <p:spTgt spid="79"/>
                                        </p:tgtEl>
                                        <p:attrNameLst>
                                          <p:attrName>ppt_x</p:attrName>
                                          <p:attrName>ppt_y</p:attrName>
                                        </p:attrNameLst>
                                      </p:cBhvr>
                                      <p:rCtr x="0" y="-6188"/>
                                    </p:animMotion>
                                  </p:childTnLst>
                                </p:cTn>
                              </p:par>
                            </p:childTnLst>
                          </p:cTn>
                        </p:par>
                        <p:par>
                          <p:cTn id="33" fill="hold">
                            <p:stCondLst>
                              <p:cond delay="1500"/>
                            </p:stCondLst>
                            <p:childTnLst>
                              <p:par>
                                <p:cTn id="34" presetID="10" presetClass="exit" presetSubtype="0" fill="hold" nodeType="afterEffect">
                                  <p:stCondLst>
                                    <p:cond delay="0"/>
                                  </p:stCondLst>
                                  <p:childTnLst>
                                    <p:animEffect transition="out" filter="fade">
                                      <p:cBhvr>
                                        <p:cTn id="35" dur="500"/>
                                        <p:tgtEl>
                                          <p:spTgt spid="79"/>
                                        </p:tgtEl>
                                      </p:cBhvr>
                                    </p:animEffect>
                                    <p:set>
                                      <p:cBhvr>
                                        <p:cTn id="36" dur="1" fill="hold">
                                          <p:stCondLst>
                                            <p:cond delay="499"/>
                                          </p:stCondLst>
                                        </p:cTn>
                                        <p:tgtEl>
                                          <p:spTgt spid="79"/>
                                        </p:tgtEl>
                                        <p:attrNameLst>
                                          <p:attrName>style.visibility</p:attrName>
                                        </p:attrNameLst>
                                      </p:cBhvr>
                                      <p:to>
                                        <p:strVal val="hidden"/>
                                      </p:to>
                                    </p:set>
                                  </p:childTnLst>
                                </p:cTn>
                              </p:par>
                            </p:childTnLst>
                          </p:cTn>
                        </p:par>
                        <p:par>
                          <p:cTn id="37" fill="hold">
                            <p:stCondLst>
                              <p:cond delay="2000"/>
                            </p:stCondLst>
                            <p:childTnLst>
                              <p:par>
                                <p:cTn id="38" presetID="14" presetClass="exit" presetSubtype="10" fill="hold" nodeType="afterEffect">
                                  <p:stCondLst>
                                    <p:cond delay="500"/>
                                  </p:stCondLst>
                                  <p:childTnLst>
                                    <p:animEffect transition="out" filter="randombar(horizontal)">
                                      <p:cBhvr>
                                        <p:cTn id="39" dur="500"/>
                                        <p:tgtEl>
                                          <p:spTgt spid="67"/>
                                        </p:tgtEl>
                                      </p:cBhvr>
                                    </p:animEffect>
                                    <p:set>
                                      <p:cBhvr>
                                        <p:cTn id="40" dur="1" fill="hold">
                                          <p:stCondLst>
                                            <p:cond delay="499"/>
                                          </p:stCondLst>
                                        </p:cTn>
                                        <p:tgtEl>
                                          <p:spTgt spid="67"/>
                                        </p:tgtEl>
                                        <p:attrNameLst>
                                          <p:attrName>style.visibility</p:attrName>
                                        </p:attrNameLst>
                                      </p:cBhvr>
                                      <p:to>
                                        <p:strVal val="hidden"/>
                                      </p:to>
                                    </p:set>
                                  </p:childTnLst>
                                </p:cTn>
                              </p:par>
                              <p:par>
                                <p:cTn id="41" presetID="14" presetClass="entr" presetSubtype="10" fill="hold" nodeType="withEffect">
                                  <p:stCondLst>
                                    <p:cond delay="500"/>
                                  </p:stCondLst>
                                  <p:childTnLst>
                                    <p:set>
                                      <p:cBhvr>
                                        <p:cTn id="42" dur="1" fill="hold">
                                          <p:stCondLst>
                                            <p:cond delay="0"/>
                                          </p:stCondLst>
                                        </p:cTn>
                                        <p:tgtEl>
                                          <p:spTgt spid="119"/>
                                        </p:tgtEl>
                                        <p:attrNameLst>
                                          <p:attrName>style.visibility</p:attrName>
                                        </p:attrNameLst>
                                      </p:cBhvr>
                                      <p:to>
                                        <p:strVal val="visible"/>
                                      </p:to>
                                    </p:set>
                                    <p:animEffect transition="in" filter="randombar(horizontal)">
                                      <p:cBhvr>
                                        <p:cTn id="43" dur="500"/>
                                        <p:tgtEl>
                                          <p:spTgt spid="119"/>
                                        </p:tgtEl>
                                      </p:cBhvr>
                                    </p:animEffect>
                                  </p:childTnLst>
                                </p:cTn>
                              </p:par>
                            </p:childTnLst>
                          </p:cTn>
                        </p:par>
                        <p:par>
                          <p:cTn id="44" fill="hold">
                            <p:stCondLst>
                              <p:cond delay="3000"/>
                            </p:stCondLst>
                            <p:childTnLst>
                              <p:par>
                                <p:cTn id="45" presetID="22" presetClass="entr" presetSubtype="4" fill="hold" nodeType="afterEffect">
                                  <p:stCondLst>
                                    <p:cond delay="500"/>
                                  </p:stCondLst>
                                  <p:childTnLst>
                                    <p:set>
                                      <p:cBhvr>
                                        <p:cTn id="46" dur="1" fill="hold">
                                          <p:stCondLst>
                                            <p:cond delay="0"/>
                                          </p:stCondLst>
                                        </p:cTn>
                                        <p:tgtEl>
                                          <p:spTgt spid="121"/>
                                        </p:tgtEl>
                                        <p:attrNameLst>
                                          <p:attrName>style.visibility</p:attrName>
                                        </p:attrNameLst>
                                      </p:cBhvr>
                                      <p:to>
                                        <p:strVal val="visible"/>
                                      </p:to>
                                    </p:set>
                                    <p:animEffect transition="in" filter="wipe(down)">
                                      <p:cBhvr>
                                        <p:cTn id="47" dur="1000"/>
                                        <p:tgtEl>
                                          <p:spTgt spid="121"/>
                                        </p:tgtEl>
                                      </p:cBhvr>
                                    </p:animEffect>
                                  </p:childTnLst>
                                </p:cTn>
                              </p:par>
                            </p:childTnLst>
                          </p:cTn>
                        </p:par>
                        <p:par>
                          <p:cTn id="48" fill="hold">
                            <p:stCondLst>
                              <p:cond delay="4500"/>
                            </p:stCondLst>
                            <p:childTnLst>
                              <p:par>
                                <p:cTn id="49" presetID="14" presetClass="entr" presetSubtype="10" fill="hold" grpId="0" nodeType="afterEffect">
                                  <p:stCondLst>
                                    <p:cond delay="0"/>
                                  </p:stCondLst>
                                  <p:childTnLst>
                                    <p:set>
                                      <p:cBhvr>
                                        <p:cTn id="50" dur="1" fill="hold">
                                          <p:stCondLst>
                                            <p:cond delay="0"/>
                                          </p:stCondLst>
                                        </p:cTn>
                                        <p:tgtEl>
                                          <p:spTgt spid="122"/>
                                        </p:tgtEl>
                                        <p:attrNameLst>
                                          <p:attrName>style.visibility</p:attrName>
                                        </p:attrNameLst>
                                      </p:cBhvr>
                                      <p:to>
                                        <p:strVal val="visible"/>
                                      </p:to>
                                    </p:set>
                                    <p:animEffect transition="in" filter="randombar(horizontal)">
                                      <p:cBhvr>
                                        <p:cTn id="51" dur="500"/>
                                        <p:tgtEl>
                                          <p:spTgt spid="12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10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250"/>
                                        <p:tgtEl>
                                          <p:spTgt spid="121"/>
                                        </p:tgtEl>
                                      </p:cBhvr>
                                    </p:animEffect>
                                    <p:set>
                                      <p:cBhvr>
                                        <p:cTn id="61" dur="1" fill="hold">
                                          <p:stCondLst>
                                            <p:cond delay="249"/>
                                          </p:stCondLst>
                                        </p:cTn>
                                        <p:tgtEl>
                                          <p:spTgt spid="121"/>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250"/>
                                        <p:tgtEl>
                                          <p:spTgt spid="122"/>
                                        </p:tgtEl>
                                      </p:cBhvr>
                                    </p:animEffect>
                                    <p:set>
                                      <p:cBhvr>
                                        <p:cTn id="64" dur="1" fill="hold">
                                          <p:stCondLst>
                                            <p:cond delay="249"/>
                                          </p:stCondLst>
                                        </p:cTn>
                                        <p:tgtEl>
                                          <p:spTgt spid="122"/>
                                        </p:tgtEl>
                                        <p:attrNameLst>
                                          <p:attrName>style.visibility</p:attrName>
                                        </p:attrNameLst>
                                      </p:cBhvr>
                                      <p:to>
                                        <p:strVal val="hidden"/>
                                      </p:to>
                                    </p:set>
                                  </p:childTnLst>
                                </p:cTn>
                              </p:par>
                            </p:childTnLst>
                          </p:cTn>
                        </p:par>
                        <p:par>
                          <p:cTn id="65" fill="hold">
                            <p:stCondLst>
                              <p:cond delay="250"/>
                            </p:stCondLst>
                            <p:childTnLst>
                              <p:par>
                                <p:cTn id="66" presetID="10" presetClass="entr" presetSubtype="0" fill="hold" nodeType="afterEffect">
                                  <p:stCondLst>
                                    <p:cond delay="100"/>
                                  </p:stCondLst>
                                  <p:childTnLst>
                                    <p:set>
                                      <p:cBhvr>
                                        <p:cTn id="67" dur="1" fill="hold">
                                          <p:stCondLst>
                                            <p:cond delay="0"/>
                                          </p:stCondLst>
                                        </p:cTn>
                                        <p:tgtEl>
                                          <p:spTgt spid="79"/>
                                        </p:tgtEl>
                                        <p:attrNameLst>
                                          <p:attrName>style.visibility</p:attrName>
                                        </p:attrNameLst>
                                      </p:cBhvr>
                                      <p:to>
                                        <p:strVal val="visible"/>
                                      </p:to>
                                    </p:set>
                                    <p:animEffect transition="in" filter="fade">
                                      <p:cBhvr>
                                        <p:cTn id="68" dur="500"/>
                                        <p:tgtEl>
                                          <p:spTgt spid="79"/>
                                        </p:tgtEl>
                                      </p:cBhvr>
                                    </p:animEffect>
                                  </p:childTnLst>
                                </p:cTn>
                              </p:par>
                            </p:childTnLst>
                          </p:cTn>
                        </p:par>
                        <p:par>
                          <p:cTn id="69" fill="hold">
                            <p:stCondLst>
                              <p:cond delay="850"/>
                            </p:stCondLst>
                            <p:childTnLst>
                              <p:par>
                                <p:cTn id="70" presetID="42" presetClass="path" presetSubtype="0" accel="50000" decel="50000" fill="hold" nodeType="afterEffect">
                                  <p:stCondLst>
                                    <p:cond delay="250"/>
                                  </p:stCondLst>
                                  <p:childTnLst>
                                    <p:animMotion origin="layout" path="M -2.91667E-6 -0.12361 L -2.91667E-6 -4.19753E-6 " pathEditMode="relative" rAng="0" ptsTypes="AA">
                                      <p:cBhvr>
                                        <p:cTn id="71" dur="1500" fill="hold"/>
                                        <p:tgtEl>
                                          <p:spTgt spid="79"/>
                                        </p:tgtEl>
                                        <p:attrNameLst>
                                          <p:attrName>ppt_x</p:attrName>
                                          <p:attrName>ppt_y</p:attrName>
                                        </p:attrNameLst>
                                      </p:cBhvr>
                                      <p:rCtr x="0" y="6235"/>
                                    </p:animMotion>
                                  </p:childTnLst>
                                </p:cTn>
                              </p:par>
                            </p:childTnLst>
                          </p:cTn>
                        </p:par>
                        <p:par>
                          <p:cTn id="72" fill="hold">
                            <p:stCondLst>
                              <p:cond delay="2600"/>
                            </p:stCondLst>
                            <p:childTnLst>
                              <p:par>
                                <p:cTn id="73" presetID="10" presetClass="entr" presetSubtype="0" fill="hold" nodeType="afterEffect">
                                  <p:stCondLst>
                                    <p:cond delay="250"/>
                                  </p:stCondLst>
                                  <p:childTnLst>
                                    <p:set>
                                      <p:cBhvr>
                                        <p:cTn id="74" dur="1" fill="hold">
                                          <p:stCondLst>
                                            <p:cond delay="0"/>
                                          </p:stCondLst>
                                        </p:cTn>
                                        <p:tgtEl>
                                          <p:spTgt spid="84"/>
                                        </p:tgtEl>
                                        <p:attrNameLst>
                                          <p:attrName>style.visibility</p:attrName>
                                        </p:attrNameLst>
                                      </p:cBhvr>
                                      <p:to>
                                        <p:strVal val="visible"/>
                                      </p:to>
                                    </p:set>
                                    <p:animEffect transition="in" filter="fade">
                                      <p:cBhvr>
                                        <p:cTn id="75" dur="500"/>
                                        <p:tgtEl>
                                          <p:spTgt spid="84"/>
                                        </p:tgtEl>
                                      </p:cBhvr>
                                    </p:animEffect>
                                  </p:childTnLst>
                                </p:cTn>
                              </p:par>
                            </p:childTnLst>
                          </p:cTn>
                        </p:par>
                        <p:par>
                          <p:cTn id="76" fill="hold">
                            <p:stCondLst>
                              <p:cond delay="3350"/>
                            </p:stCondLst>
                            <p:childTnLst>
                              <p:par>
                                <p:cTn id="77" presetID="0" presetClass="path" presetSubtype="0" accel="50000" decel="50000" fill="hold" nodeType="afterEffect">
                                  <p:stCondLst>
                                    <p:cond delay="0"/>
                                  </p:stCondLst>
                                  <p:childTnLst>
                                    <p:animMotion origin="layout" path="M 0.00017 -0.00108 L 0.07569 0.15448 L 0.14106 0.16189 L 0.15876 0.08797 " pathEditMode="relative" ptsTypes="AAAA">
                                      <p:cBhvr>
                                        <p:cTn id="78" dur="3500" fill="hold"/>
                                        <p:tgtEl>
                                          <p:spTgt spid="84"/>
                                        </p:tgtEl>
                                        <p:attrNameLst>
                                          <p:attrName>ppt_x</p:attrName>
                                          <p:attrName>ppt_y</p:attrName>
                                        </p:attrNameLst>
                                      </p:cBhvr>
                                    </p:animMotion>
                                  </p:childTnLst>
                                </p:cTn>
                              </p:par>
                            </p:childTnLst>
                          </p:cTn>
                        </p:par>
                        <p:par>
                          <p:cTn id="79" fill="hold">
                            <p:stCondLst>
                              <p:cond delay="6850"/>
                            </p:stCondLst>
                            <p:childTnLst>
                              <p:par>
                                <p:cTn id="80" presetID="10" presetClass="exit" presetSubtype="0" fill="hold" nodeType="afterEffect">
                                  <p:stCondLst>
                                    <p:cond delay="0"/>
                                  </p:stCondLst>
                                  <p:childTnLst>
                                    <p:animEffect transition="out" filter="fade">
                                      <p:cBhvr>
                                        <p:cTn id="81" dur="250"/>
                                        <p:tgtEl>
                                          <p:spTgt spid="84"/>
                                        </p:tgtEl>
                                      </p:cBhvr>
                                    </p:animEffect>
                                    <p:set>
                                      <p:cBhvr>
                                        <p:cTn id="82" dur="1" fill="hold">
                                          <p:stCondLst>
                                            <p:cond delay="249"/>
                                          </p:stCondLst>
                                        </p:cTn>
                                        <p:tgtEl>
                                          <p:spTgt spid="84"/>
                                        </p:tgtEl>
                                        <p:attrNameLst>
                                          <p:attrName>style.visibility</p:attrName>
                                        </p:attrNameLst>
                                      </p:cBhvr>
                                      <p:to>
                                        <p:strVal val="hidden"/>
                                      </p:to>
                                    </p:set>
                                  </p:childTnLst>
                                </p:cTn>
                              </p:par>
                            </p:childTnLst>
                          </p:cTn>
                        </p:par>
                        <p:par>
                          <p:cTn id="83" fill="hold">
                            <p:stCondLst>
                              <p:cond delay="7100"/>
                            </p:stCondLst>
                            <p:childTnLst>
                              <p:par>
                                <p:cTn id="84" presetID="10" presetClass="entr" presetSubtype="0" fill="hold" grpId="0" nodeType="afterEffect">
                                  <p:stCondLst>
                                    <p:cond delay="850"/>
                                  </p:stCondLst>
                                  <p:childTnLst>
                                    <p:set>
                                      <p:cBhvr>
                                        <p:cTn id="85" dur="1" fill="hold">
                                          <p:stCondLst>
                                            <p:cond delay="0"/>
                                          </p:stCondLst>
                                        </p:cTn>
                                        <p:tgtEl>
                                          <p:spTgt spid="69"/>
                                        </p:tgtEl>
                                        <p:attrNameLst>
                                          <p:attrName>style.visibility</p:attrName>
                                        </p:attrNameLst>
                                      </p:cBhvr>
                                      <p:to>
                                        <p:strVal val="visible"/>
                                      </p:to>
                                    </p:set>
                                    <p:animEffect transition="in" filter="fade">
                                      <p:cBhvr>
                                        <p:cTn id="86" dur="500"/>
                                        <p:tgtEl>
                                          <p:spTgt spid="69"/>
                                        </p:tgtEl>
                                      </p:cBhvr>
                                    </p:animEffect>
                                  </p:childTnLst>
                                </p:cTn>
                              </p:par>
                              <p:par>
                                <p:cTn id="87" presetID="10" presetClass="entr" presetSubtype="0" fill="hold" grpId="0" nodeType="withEffect">
                                  <p:stCondLst>
                                    <p:cond delay="850"/>
                                  </p:stCondLst>
                                  <p:childTnLst>
                                    <p:set>
                                      <p:cBhvr>
                                        <p:cTn id="88" dur="1" fill="hold">
                                          <p:stCondLst>
                                            <p:cond delay="0"/>
                                          </p:stCondLst>
                                        </p:cTn>
                                        <p:tgtEl>
                                          <p:spTgt spid="70"/>
                                        </p:tgtEl>
                                        <p:attrNameLst>
                                          <p:attrName>style.visibility</p:attrName>
                                        </p:attrNameLst>
                                      </p:cBhvr>
                                      <p:to>
                                        <p:strVal val="visible"/>
                                      </p:to>
                                    </p:set>
                                    <p:animEffect transition="in" filter="fade">
                                      <p:cBhvr>
                                        <p:cTn id="89" dur="500"/>
                                        <p:tgtEl>
                                          <p:spTgt spid="70"/>
                                        </p:tgtEl>
                                      </p:cBhvr>
                                    </p:animEffect>
                                  </p:childTnLst>
                                </p:cTn>
                              </p:par>
                            </p:childTnLst>
                          </p:cTn>
                        </p:par>
                        <p:par>
                          <p:cTn id="90" fill="hold">
                            <p:stCondLst>
                              <p:cond delay="8450"/>
                            </p:stCondLst>
                            <p:childTnLst>
                              <p:par>
                                <p:cTn id="91" presetID="22" presetClass="entr" presetSubtype="8" fill="hold" nodeType="afterEffect">
                                  <p:stCondLst>
                                    <p:cond delay="500"/>
                                  </p:stCondLst>
                                  <p:childTnLst>
                                    <p:set>
                                      <p:cBhvr>
                                        <p:cTn id="92" dur="1" fill="hold">
                                          <p:stCondLst>
                                            <p:cond delay="0"/>
                                          </p:stCondLst>
                                        </p:cTn>
                                        <p:tgtEl>
                                          <p:spTgt spid="78"/>
                                        </p:tgtEl>
                                        <p:attrNameLst>
                                          <p:attrName>style.visibility</p:attrName>
                                        </p:attrNameLst>
                                      </p:cBhvr>
                                      <p:to>
                                        <p:strVal val="visible"/>
                                      </p:to>
                                    </p:set>
                                    <p:animEffect transition="in" filter="wipe(left)">
                                      <p:cBhvr>
                                        <p:cTn id="93" dur="1750"/>
                                        <p:tgtEl>
                                          <p:spTgt spid="78"/>
                                        </p:tgtEl>
                                      </p:cBhvr>
                                    </p:animEffect>
                                  </p:childTnLst>
                                </p:cTn>
                              </p:par>
                            </p:childTnLst>
                          </p:cTn>
                        </p:par>
                        <p:par>
                          <p:cTn id="94" fill="hold">
                            <p:stCondLst>
                              <p:cond delay="10700"/>
                            </p:stCondLst>
                            <p:childTnLst>
                              <p:par>
                                <p:cTn id="95" presetID="1" presetClass="entr" presetSubtype="0" fill="hold" nodeType="afterEffect">
                                  <p:stCondLst>
                                    <p:cond delay="250"/>
                                  </p:stCondLst>
                                  <p:childTnLst>
                                    <p:set>
                                      <p:cBhvr>
                                        <p:cTn id="96" dur="1" fill="hold">
                                          <p:stCondLst>
                                            <p:cond delay="0"/>
                                          </p:stCondLst>
                                        </p:cTn>
                                        <p:tgtEl>
                                          <p:spTgt spid="5"/>
                                        </p:tgtEl>
                                        <p:attrNameLst>
                                          <p:attrName>style.visibility</p:attrName>
                                        </p:attrNameLst>
                                      </p:cBhvr>
                                      <p:to>
                                        <p:strVal val="visible"/>
                                      </p:to>
                                    </p:set>
                                  </p:childTnLst>
                                </p:cTn>
                              </p:par>
                            </p:childTnLst>
                          </p:cTn>
                        </p:par>
                        <p:par>
                          <p:cTn id="97" fill="hold">
                            <p:stCondLst>
                              <p:cond delay="10950"/>
                            </p:stCondLst>
                            <p:childTnLst>
                              <p:par>
                                <p:cTn id="98" presetID="0" presetClass="path" presetSubtype="0" accel="50000" decel="50000" fill="hold" nodeType="afterEffect">
                                  <p:stCondLst>
                                    <p:cond delay="0"/>
                                  </p:stCondLst>
                                  <p:childTnLst>
                                    <p:animMotion origin="layout" path="M -0.00034 0.00339 L 0.03125 -0.03225 L 0.34879 -0.03256 " pathEditMode="relative" ptsTypes="AAA">
                                      <p:cBhvr>
                                        <p:cTn id="99" dur="3000" fill="hold"/>
                                        <p:tgtEl>
                                          <p:spTgt spid="5"/>
                                        </p:tgtEl>
                                        <p:attrNameLst>
                                          <p:attrName>ppt_x</p:attrName>
                                          <p:attrName>ppt_y</p:attrName>
                                        </p:attrNameLst>
                                      </p:cBhvr>
                                    </p:animMotion>
                                  </p:childTnLst>
                                </p:cTn>
                              </p:par>
                            </p:childTnLst>
                          </p:cTn>
                        </p:par>
                        <p:par>
                          <p:cTn id="100" fill="hold">
                            <p:stCondLst>
                              <p:cond delay="13950"/>
                            </p:stCondLst>
                            <p:childTnLst>
                              <p:par>
                                <p:cTn id="101" presetID="14" presetClass="entr" presetSubtype="10" fill="hold" grpId="0" nodeType="afterEffect">
                                  <p:stCondLst>
                                    <p:cond delay="500"/>
                                  </p:stCondLst>
                                  <p:childTnLst>
                                    <p:set>
                                      <p:cBhvr>
                                        <p:cTn id="102" dur="1" fill="hold">
                                          <p:stCondLst>
                                            <p:cond delay="0"/>
                                          </p:stCondLst>
                                        </p:cTn>
                                        <p:tgtEl>
                                          <p:spTgt spid="99"/>
                                        </p:tgtEl>
                                        <p:attrNameLst>
                                          <p:attrName>style.visibility</p:attrName>
                                        </p:attrNameLst>
                                      </p:cBhvr>
                                      <p:to>
                                        <p:strVal val="visible"/>
                                      </p:to>
                                    </p:set>
                                    <p:animEffect transition="in" filter="randombar(horizontal)">
                                      <p:cBhvr>
                                        <p:cTn id="103" dur="500"/>
                                        <p:tgtEl>
                                          <p:spTgt spid="99"/>
                                        </p:tgtEl>
                                      </p:cBhvr>
                                    </p:animEffect>
                                  </p:childTnLst>
                                </p:cTn>
                              </p:par>
                            </p:childTnLst>
                          </p:cTn>
                        </p:par>
                      </p:childTnLst>
                    </p:cTn>
                  </p:par>
                  <p:par>
                    <p:cTn id="104" fill="hold">
                      <p:stCondLst>
                        <p:cond delay="indefinite"/>
                      </p:stCondLst>
                      <p:childTnLst>
                        <p:par>
                          <p:cTn id="105" fill="hold">
                            <p:stCondLst>
                              <p:cond delay="0"/>
                            </p:stCondLst>
                            <p:childTnLst>
                              <p:par>
                                <p:cTn id="106" presetID="14" presetClass="exit" presetSubtype="10" fill="hold" nodeType="clickEffect">
                                  <p:stCondLst>
                                    <p:cond delay="0"/>
                                  </p:stCondLst>
                                  <p:childTnLst>
                                    <p:animEffect transition="out" filter="randombar(horizontal)">
                                      <p:cBhvr>
                                        <p:cTn id="107" dur="500"/>
                                        <p:tgtEl>
                                          <p:spTgt spid="5"/>
                                        </p:tgtEl>
                                      </p:cBhvr>
                                    </p:animEffect>
                                    <p:set>
                                      <p:cBhvr>
                                        <p:cTn id="108" dur="1" fill="hold">
                                          <p:stCondLst>
                                            <p:cond delay="499"/>
                                          </p:stCondLst>
                                        </p:cTn>
                                        <p:tgtEl>
                                          <p:spTgt spid="5"/>
                                        </p:tgtEl>
                                        <p:attrNameLst>
                                          <p:attrName>style.visibility</p:attrName>
                                        </p:attrNameLst>
                                      </p:cBhvr>
                                      <p:to>
                                        <p:strVal val="hidden"/>
                                      </p:to>
                                    </p:se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wipe(right)">
                                      <p:cBhvr>
                                        <p:cTn id="112" dur="1750"/>
                                        <p:tgtEl>
                                          <p:spTgt spid="112"/>
                                        </p:tgtEl>
                                      </p:cBhvr>
                                    </p:animEffect>
                                  </p:childTnLst>
                                </p:cTn>
                              </p:par>
                            </p:childTnLst>
                          </p:cTn>
                        </p:par>
                        <p:par>
                          <p:cTn id="113" fill="hold">
                            <p:stCondLst>
                              <p:cond delay="2250"/>
                            </p:stCondLst>
                            <p:childTnLst>
                              <p:par>
                                <p:cTn id="114" presetID="14" presetClass="entr" presetSubtype="10" fill="hold" grpId="0" nodeType="afterEffect">
                                  <p:stCondLst>
                                    <p:cond delay="0"/>
                                  </p:stCondLst>
                                  <p:childTnLst>
                                    <p:set>
                                      <p:cBhvr>
                                        <p:cTn id="115" dur="1" fill="hold">
                                          <p:stCondLst>
                                            <p:cond delay="0"/>
                                          </p:stCondLst>
                                        </p:cTn>
                                        <p:tgtEl>
                                          <p:spTgt spid="116"/>
                                        </p:tgtEl>
                                        <p:attrNameLst>
                                          <p:attrName>style.visibility</p:attrName>
                                        </p:attrNameLst>
                                      </p:cBhvr>
                                      <p:to>
                                        <p:strVal val="visible"/>
                                      </p:to>
                                    </p:set>
                                    <p:animEffect transition="in" filter="randombar(horizontal)">
                                      <p:cBhvr>
                                        <p:cTn id="116" dur="500"/>
                                        <p:tgtEl>
                                          <p:spTgt spid="116"/>
                                        </p:tgtEl>
                                      </p:cBhvr>
                                    </p:animEffect>
                                  </p:childTnLst>
                                </p:cTn>
                              </p:par>
                            </p:childTnLst>
                          </p:cTn>
                        </p:par>
                        <p:par>
                          <p:cTn id="117" fill="hold">
                            <p:stCondLst>
                              <p:cond delay="2750"/>
                            </p:stCondLst>
                            <p:childTnLst>
                              <p:par>
                                <p:cTn id="118" presetID="14" presetClass="exit" presetSubtype="10" fill="hold" nodeType="afterEffect">
                                  <p:stCondLst>
                                    <p:cond delay="500"/>
                                  </p:stCondLst>
                                  <p:childTnLst>
                                    <p:animEffect transition="out" filter="randombar(horizontal)">
                                      <p:cBhvr>
                                        <p:cTn id="119" dur="500"/>
                                        <p:tgtEl>
                                          <p:spTgt spid="119"/>
                                        </p:tgtEl>
                                      </p:cBhvr>
                                    </p:animEffect>
                                    <p:set>
                                      <p:cBhvr>
                                        <p:cTn id="120" dur="1" fill="hold">
                                          <p:stCondLst>
                                            <p:cond delay="499"/>
                                          </p:stCondLst>
                                        </p:cTn>
                                        <p:tgtEl>
                                          <p:spTgt spid="119"/>
                                        </p:tgtEl>
                                        <p:attrNameLst>
                                          <p:attrName>style.visibility</p:attrName>
                                        </p:attrNameLst>
                                      </p:cBhvr>
                                      <p:to>
                                        <p:strVal val="hidden"/>
                                      </p:to>
                                    </p:set>
                                  </p:childTnLst>
                                </p:cTn>
                              </p:par>
                              <p:par>
                                <p:cTn id="121" presetID="14" presetClass="entr" presetSubtype="10" fill="hold" nodeType="withEffect">
                                  <p:stCondLst>
                                    <p:cond delay="500"/>
                                  </p:stCondLst>
                                  <p:childTnLst>
                                    <p:set>
                                      <p:cBhvr>
                                        <p:cTn id="122" dur="1" fill="hold">
                                          <p:stCondLst>
                                            <p:cond delay="0"/>
                                          </p:stCondLst>
                                        </p:cTn>
                                        <p:tgtEl>
                                          <p:spTgt spid="67"/>
                                        </p:tgtEl>
                                        <p:attrNameLst>
                                          <p:attrName>style.visibility</p:attrName>
                                        </p:attrNameLst>
                                      </p:cBhvr>
                                      <p:to>
                                        <p:strVal val="visible"/>
                                      </p:to>
                                    </p:set>
                                    <p:animEffect transition="in" filter="randombar(horizontal)">
                                      <p:cBhvr>
                                        <p:cTn id="123" dur="500"/>
                                        <p:tgtEl>
                                          <p:spTgt spid="67"/>
                                        </p:tgtEl>
                                      </p:cBhvr>
                                    </p:animEffect>
                                  </p:childTnLst>
                                </p:cTn>
                              </p:par>
                            </p:childTnLst>
                          </p:cTn>
                        </p:par>
                      </p:childTnLst>
                    </p:cTn>
                  </p:par>
                  <p:par>
                    <p:cTn id="124" fill="hold">
                      <p:stCondLst>
                        <p:cond delay="indefinite"/>
                      </p:stCondLst>
                      <p:childTnLst>
                        <p:par>
                          <p:cTn id="125" fill="hold">
                            <p:stCondLst>
                              <p:cond delay="0"/>
                            </p:stCondLst>
                            <p:childTnLst>
                              <p:par>
                                <p:cTn id="126" presetID="14" presetClass="exit" presetSubtype="10" fill="hold" grpId="1" nodeType="clickEffect">
                                  <p:stCondLst>
                                    <p:cond delay="0"/>
                                  </p:stCondLst>
                                  <p:childTnLst>
                                    <p:animEffect transition="out" filter="randombar(horizontal)">
                                      <p:cBhvr>
                                        <p:cTn id="127" dur="500"/>
                                        <p:tgtEl>
                                          <p:spTgt spid="116"/>
                                        </p:tgtEl>
                                      </p:cBhvr>
                                    </p:animEffect>
                                    <p:set>
                                      <p:cBhvr>
                                        <p:cTn id="128" dur="1" fill="hold">
                                          <p:stCondLst>
                                            <p:cond delay="499"/>
                                          </p:stCondLst>
                                        </p:cTn>
                                        <p:tgtEl>
                                          <p:spTgt spid="116"/>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112"/>
                                        </p:tgtEl>
                                      </p:cBhvr>
                                    </p:animEffect>
                                    <p:set>
                                      <p:cBhvr>
                                        <p:cTn id="131" dur="1" fill="hold">
                                          <p:stCondLst>
                                            <p:cond delay="499"/>
                                          </p:stCondLst>
                                        </p:cTn>
                                        <p:tgtEl>
                                          <p:spTgt spid="112"/>
                                        </p:tgtEl>
                                        <p:attrNameLst>
                                          <p:attrName>style.visibility</p:attrName>
                                        </p:attrNameLst>
                                      </p:cBhvr>
                                      <p:to>
                                        <p:strVal val="hidden"/>
                                      </p:to>
                                    </p:set>
                                  </p:childTnLst>
                                </p:cTn>
                              </p:par>
                              <p:par>
                                <p:cTn id="132" presetID="14" presetClass="exit" presetSubtype="10" fill="hold" nodeType="withEffect">
                                  <p:stCondLst>
                                    <p:cond delay="250"/>
                                  </p:stCondLst>
                                  <p:childTnLst>
                                    <p:animEffect transition="out" filter="randombar(horizontal)">
                                      <p:cBhvr>
                                        <p:cTn id="133" dur="250"/>
                                        <p:tgtEl>
                                          <p:spTgt spid="67"/>
                                        </p:tgtEl>
                                      </p:cBhvr>
                                    </p:animEffect>
                                    <p:set>
                                      <p:cBhvr>
                                        <p:cTn id="134" dur="1" fill="hold">
                                          <p:stCondLst>
                                            <p:cond delay="249"/>
                                          </p:stCondLst>
                                        </p:cTn>
                                        <p:tgtEl>
                                          <p:spTgt spid="67"/>
                                        </p:tgtEl>
                                        <p:attrNameLst>
                                          <p:attrName>style.visibility</p:attrName>
                                        </p:attrNameLst>
                                      </p:cBhvr>
                                      <p:to>
                                        <p:strVal val="hidden"/>
                                      </p:to>
                                    </p:set>
                                  </p:childTnLst>
                                </p:cTn>
                              </p:par>
                              <p:par>
                                <p:cTn id="135" presetID="14" presetClass="entr" presetSubtype="10" fill="hold" nodeType="withEffect">
                                  <p:stCondLst>
                                    <p:cond delay="0"/>
                                  </p:stCondLst>
                                  <p:childTnLst>
                                    <p:set>
                                      <p:cBhvr>
                                        <p:cTn id="136" dur="1" fill="hold">
                                          <p:stCondLst>
                                            <p:cond delay="0"/>
                                          </p:stCondLst>
                                        </p:cTn>
                                        <p:tgtEl>
                                          <p:spTgt spid="119"/>
                                        </p:tgtEl>
                                        <p:attrNameLst>
                                          <p:attrName>style.visibility</p:attrName>
                                        </p:attrNameLst>
                                      </p:cBhvr>
                                      <p:to>
                                        <p:strVal val="visible"/>
                                      </p:to>
                                    </p:set>
                                    <p:animEffect transition="in" filter="randombar(horizontal)">
                                      <p:cBhvr>
                                        <p:cTn id="137" dur="10"/>
                                        <p:tgtEl>
                                          <p:spTgt spid="119"/>
                                        </p:tgtEl>
                                      </p:cBhvr>
                                    </p:animEffect>
                                  </p:childTnLst>
                                </p:cTn>
                              </p:par>
                            </p:childTnLst>
                          </p:cTn>
                        </p:par>
                        <p:par>
                          <p:cTn id="138" fill="hold">
                            <p:stCondLst>
                              <p:cond delay="500"/>
                            </p:stCondLst>
                            <p:childTnLst>
                              <p:par>
                                <p:cTn id="139" presetID="22" presetClass="entr" presetSubtype="2" fill="hold" nodeType="afterEffect">
                                  <p:stCondLst>
                                    <p:cond delay="0"/>
                                  </p:stCondLst>
                                  <p:childTnLst>
                                    <p:set>
                                      <p:cBhvr>
                                        <p:cTn id="140" dur="1" fill="hold">
                                          <p:stCondLst>
                                            <p:cond delay="0"/>
                                          </p:stCondLst>
                                        </p:cTn>
                                        <p:tgtEl>
                                          <p:spTgt spid="112"/>
                                        </p:tgtEl>
                                        <p:attrNameLst>
                                          <p:attrName>style.visibility</p:attrName>
                                        </p:attrNameLst>
                                      </p:cBhvr>
                                      <p:to>
                                        <p:strVal val="visible"/>
                                      </p:to>
                                    </p:set>
                                    <p:animEffect transition="in" filter="wipe(right)">
                                      <p:cBhvr>
                                        <p:cTn id="141" dur="1750"/>
                                        <p:tgtEl>
                                          <p:spTgt spid="112"/>
                                        </p:tgtEl>
                                      </p:cBhvr>
                                    </p:animEffect>
                                  </p:childTnLst>
                                </p:cTn>
                              </p:par>
                            </p:childTnLst>
                          </p:cTn>
                        </p:par>
                        <p:par>
                          <p:cTn id="142" fill="hold">
                            <p:stCondLst>
                              <p:cond delay="2250"/>
                            </p:stCondLst>
                            <p:childTnLst>
                              <p:par>
                                <p:cTn id="143" presetID="14" presetClass="entr" presetSubtype="10" fill="hold" grpId="0" nodeType="afterEffect">
                                  <p:stCondLst>
                                    <p:cond delay="0"/>
                                  </p:stCondLst>
                                  <p:childTnLst>
                                    <p:set>
                                      <p:cBhvr>
                                        <p:cTn id="144" dur="1" fill="hold">
                                          <p:stCondLst>
                                            <p:cond delay="0"/>
                                          </p:stCondLst>
                                        </p:cTn>
                                        <p:tgtEl>
                                          <p:spTgt spid="117"/>
                                        </p:tgtEl>
                                        <p:attrNameLst>
                                          <p:attrName>style.visibility</p:attrName>
                                        </p:attrNameLst>
                                      </p:cBhvr>
                                      <p:to>
                                        <p:strVal val="visible"/>
                                      </p:to>
                                    </p:set>
                                    <p:animEffect transition="in" filter="randombar(horizontal)">
                                      <p:cBhvr>
                                        <p:cTn id="145" dur="500"/>
                                        <p:tgtEl>
                                          <p:spTgt spid="117"/>
                                        </p:tgtEl>
                                      </p:cBhvr>
                                    </p:animEffect>
                                  </p:childTnLst>
                                </p:cTn>
                              </p:par>
                            </p:childTnLst>
                          </p:cTn>
                        </p:par>
                        <p:par>
                          <p:cTn id="146" fill="hold">
                            <p:stCondLst>
                              <p:cond delay="2750"/>
                            </p:stCondLst>
                            <p:childTnLst>
                              <p:par>
                                <p:cTn id="147" presetID="14" presetClass="entr" presetSubtype="10" fill="hold" nodeType="afterEffect">
                                  <p:stCondLst>
                                    <p:cond delay="250"/>
                                  </p:stCondLst>
                                  <p:childTnLst>
                                    <p:set>
                                      <p:cBhvr>
                                        <p:cTn id="148" dur="1" fill="hold">
                                          <p:stCondLst>
                                            <p:cond delay="0"/>
                                          </p:stCondLst>
                                        </p:cTn>
                                        <p:tgtEl>
                                          <p:spTgt spid="118"/>
                                        </p:tgtEl>
                                        <p:attrNameLst>
                                          <p:attrName>style.visibility</p:attrName>
                                        </p:attrNameLst>
                                      </p:cBhvr>
                                      <p:to>
                                        <p:strVal val="visible"/>
                                      </p:to>
                                    </p:set>
                                    <p:animEffect transition="in" filter="randombar(horizontal)">
                                      <p:cBhvr>
                                        <p:cTn id="149" dur="500"/>
                                        <p:tgtEl>
                                          <p:spTgt spid="118"/>
                                        </p:tgtEl>
                                      </p:cBhvr>
                                    </p:animEffect>
                                  </p:childTnLst>
                                </p:cTn>
                              </p:par>
                            </p:childTnLst>
                          </p:cTn>
                        </p:par>
                        <p:par>
                          <p:cTn id="150" fill="hold">
                            <p:stCondLst>
                              <p:cond delay="3500"/>
                            </p:stCondLst>
                            <p:childTnLst>
                              <p:par>
                                <p:cTn id="151" presetID="42" presetClass="path" presetSubtype="0" accel="50000" decel="50000" fill="hold" nodeType="afterEffect">
                                  <p:stCondLst>
                                    <p:cond delay="0"/>
                                  </p:stCondLst>
                                  <p:childTnLst>
                                    <p:animMotion origin="layout" path="M -4.44444E-6 4.07407E-6 L -0.33949 -0.00834 " pathEditMode="relative" rAng="0" ptsTypes="AA">
                                      <p:cBhvr>
                                        <p:cTn id="152" dur="3000" fill="hold"/>
                                        <p:tgtEl>
                                          <p:spTgt spid="118"/>
                                        </p:tgtEl>
                                        <p:attrNameLst>
                                          <p:attrName>ppt_x</p:attrName>
                                          <p:attrName>ppt_y</p:attrName>
                                        </p:attrNameLst>
                                      </p:cBhvr>
                                      <p:rCtr x="-16979" y="-417"/>
                                    </p:animMotion>
                                  </p:childTnLst>
                                </p:cTn>
                              </p:par>
                            </p:childTnLst>
                          </p:cTn>
                        </p:par>
                        <p:par>
                          <p:cTn id="153" fill="hold">
                            <p:stCondLst>
                              <p:cond delay="6500"/>
                            </p:stCondLst>
                            <p:childTnLst>
                              <p:par>
                                <p:cTn id="154" presetID="14" presetClass="exit" presetSubtype="10" fill="hold" nodeType="afterEffect">
                                  <p:stCondLst>
                                    <p:cond delay="0"/>
                                  </p:stCondLst>
                                  <p:childTnLst>
                                    <p:animEffect transition="out" filter="randombar(horizontal)">
                                      <p:cBhvr>
                                        <p:cTn id="155" dur="500"/>
                                        <p:tgtEl>
                                          <p:spTgt spid="119"/>
                                        </p:tgtEl>
                                      </p:cBhvr>
                                    </p:animEffect>
                                    <p:set>
                                      <p:cBhvr>
                                        <p:cTn id="156" dur="1" fill="hold">
                                          <p:stCondLst>
                                            <p:cond delay="499"/>
                                          </p:stCondLst>
                                        </p:cTn>
                                        <p:tgtEl>
                                          <p:spTgt spid="119"/>
                                        </p:tgtEl>
                                        <p:attrNameLst>
                                          <p:attrName>style.visibility</p:attrName>
                                        </p:attrNameLst>
                                      </p:cBhvr>
                                      <p:to>
                                        <p:strVal val="hidden"/>
                                      </p:to>
                                    </p:set>
                                  </p:childTnLst>
                                </p:cTn>
                              </p:par>
                              <p:par>
                                <p:cTn id="157" presetID="14" presetClass="entr" presetSubtype="10" fill="hold" nodeType="withEffect">
                                  <p:stCondLst>
                                    <p:cond delay="0"/>
                                  </p:stCondLst>
                                  <p:childTnLst>
                                    <p:set>
                                      <p:cBhvr>
                                        <p:cTn id="158" dur="1" fill="hold">
                                          <p:stCondLst>
                                            <p:cond delay="0"/>
                                          </p:stCondLst>
                                        </p:cTn>
                                        <p:tgtEl>
                                          <p:spTgt spid="67"/>
                                        </p:tgtEl>
                                        <p:attrNameLst>
                                          <p:attrName>style.visibility</p:attrName>
                                        </p:attrNameLst>
                                      </p:cBhvr>
                                      <p:to>
                                        <p:strVal val="visible"/>
                                      </p:to>
                                    </p:set>
                                    <p:animEffect transition="in" filter="randombar(horizontal)">
                                      <p:cBhvr>
                                        <p:cTn id="159" dur="500"/>
                                        <p:tgtEl>
                                          <p:spTgt spid="67"/>
                                        </p:tgtEl>
                                      </p:cBhvr>
                                    </p:animEffect>
                                  </p:childTnLst>
                                </p:cTn>
                              </p:par>
                              <p:par>
                                <p:cTn id="160" presetID="14" presetClass="exit" presetSubtype="10" fill="hold" nodeType="withEffect">
                                  <p:stCondLst>
                                    <p:cond delay="0"/>
                                  </p:stCondLst>
                                  <p:childTnLst>
                                    <p:animEffect transition="out" filter="randombar(horizontal)">
                                      <p:cBhvr>
                                        <p:cTn id="161" dur="500"/>
                                        <p:tgtEl>
                                          <p:spTgt spid="118"/>
                                        </p:tgtEl>
                                      </p:cBhvr>
                                    </p:animEffect>
                                    <p:set>
                                      <p:cBhvr>
                                        <p:cTn id="162" dur="1" fill="hold">
                                          <p:stCondLst>
                                            <p:cond delay="499"/>
                                          </p:stCondLst>
                                        </p:cTn>
                                        <p:tgtEl>
                                          <p:spTgt spid="1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9" grpId="0" animBg="1"/>
      <p:bldP spid="70" grpId="0"/>
      <p:bldP spid="99" grpId="0"/>
      <p:bldP spid="116" grpId="0"/>
      <p:bldP spid="116" grpId="1"/>
      <p:bldP spid="117" grpId="0"/>
      <p:bldP spid="122" grpId="0"/>
      <p:bldP spid="122"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grpSp>
        <p:nvGrpSpPr>
          <p:cNvPr id="4" name="Gruppo 3">
            <a:extLst>
              <a:ext uri="{FF2B5EF4-FFF2-40B4-BE49-F238E27FC236}">
                <a16:creationId xmlns:a16="http://schemas.microsoft.com/office/drawing/2014/main" id="{16BC8349-89D4-4273-AC26-506C26C2A733}"/>
              </a:ext>
            </a:extLst>
          </p:cNvPr>
          <p:cNvGrpSpPr/>
          <p:nvPr/>
        </p:nvGrpSpPr>
        <p:grpSpPr>
          <a:xfrm>
            <a:off x="302571" y="2400985"/>
            <a:ext cx="17499654" cy="883542"/>
            <a:chOff x="302571" y="2400985"/>
            <a:chExt cx="17499654" cy="883542"/>
          </a:xfrm>
        </p:grpSpPr>
        <p:sp>
          <p:nvSpPr>
            <p:cNvPr id="18" name="TextBox 6">
              <a:extLst>
                <a:ext uri="{FF2B5EF4-FFF2-40B4-BE49-F238E27FC236}">
                  <a16:creationId xmlns:a16="http://schemas.microsoft.com/office/drawing/2014/main" id="{68036B2C-7D0E-4252-9307-88386612739E}"/>
                </a:ext>
              </a:extLst>
            </p:cNvPr>
            <p:cNvSpPr txBox="1"/>
            <p:nvPr/>
          </p:nvSpPr>
          <p:spPr>
            <a:xfrm>
              <a:off x="302571" y="2917054"/>
              <a:ext cx="17499654" cy="367473"/>
            </a:xfrm>
            <a:prstGeom prst="rect">
              <a:avLst/>
            </a:prstGeom>
          </p:spPr>
          <p:txBody>
            <a:bodyPr wrap="square" lIns="0" tIns="0" rIns="0" bIns="0" rtlCol="0" anchor="t">
              <a:spAutoFit/>
            </a:bodyPr>
            <a:lstStyle/>
            <a:p>
              <a:pPr algn="just">
                <a:lnSpc>
                  <a:spcPts val="3200"/>
                </a:lnSpc>
              </a:pPr>
              <a:endParaRPr lang="en-US" sz="2400" spc="-30" dirty="0">
                <a:solidFill>
                  <a:srgbClr val="FFFEE6"/>
                </a:solidFill>
                <a:latin typeface="Montserrat Light"/>
              </a:endParaRPr>
            </a:p>
          </p:txBody>
        </p:sp>
        <p:sp>
          <p:nvSpPr>
            <p:cNvPr id="19" name="TextBox 7">
              <a:extLst>
                <a:ext uri="{FF2B5EF4-FFF2-40B4-BE49-F238E27FC236}">
                  <a16:creationId xmlns:a16="http://schemas.microsoft.com/office/drawing/2014/main" id="{65B65DD5-A25D-4AF1-B4CB-9CB1B7185F74}"/>
                </a:ext>
              </a:extLst>
            </p:cNvPr>
            <p:cNvSpPr txBox="1"/>
            <p:nvPr/>
          </p:nvSpPr>
          <p:spPr>
            <a:xfrm>
              <a:off x="302572" y="2400985"/>
              <a:ext cx="8044593" cy="474489"/>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 KNOWN TECHNOLOGICAL RISKS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950717" cy="3691460"/>
          </a:xfrm>
          <a:prstGeom prst="rect">
            <a:avLst/>
          </a:prstGeom>
        </p:spPr>
        <p:txBody>
          <a:bodyPr wrap="square" lIns="0" tIns="0" rIns="0" bIns="0" rtlCol="0" anchor="t">
            <a:spAutoFit/>
          </a:bodyPr>
          <a:lstStyle/>
          <a:p>
            <a:r>
              <a:rPr lang="it-IT" sz="2400" spc="-30" dirty="0">
                <a:solidFill>
                  <a:srgbClr val="FFFEE6"/>
                </a:solidFill>
                <a:latin typeface="Montserrat Light"/>
              </a:rPr>
              <a:t>The </a:t>
            </a:r>
            <a:r>
              <a:rPr lang="en-US" sz="2400" spc="-30" dirty="0">
                <a:solidFill>
                  <a:srgbClr val="FFFEE6"/>
                </a:solidFill>
                <a:latin typeface="Montserrat Light"/>
              </a:rPr>
              <a:t>language of choice is Python. It adapts well to every need thanks to the presence of numerous libraries and because is one of the most used languages now it is constantly updated. New libraries and therefore new features are added almost every day making it a multi-purpose, effective and well-structured language. The possibility that a better and more 'powerful' language emerges has been evaluated and this would require a rewrite of the prototype code if the performance were better. Furthermore, python currently remains the best language for machine learning and all that follows, thanks to the presence of well-stocked libraries dedicated to this purpose. The code rewrite problem could be mitigated by splitting them into independent modules that communicate with each other via sockets. So, if a better language is found for one of the modules, it would be enough to rewrite only that module in the new language, thus limiting any necessary updates. </a:t>
            </a:r>
            <a:r>
              <a:rPr lang="it-IT" sz="2400" spc="-30" dirty="0">
                <a:solidFill>
                  <a:srgbClr val="FFFEE6"/>
                </a:solidFill>
                <a:latin typeface="Montserrat Light"/>
              </a:rPr>
              <a:t> </a:t>
            </a:r>
          </a:p>
          <a:p>
            <a:pPr algn="just">
              <a:lnSpc>
                <a:spcPts val="3200"/>
              </a:lnSpc>
            </a:pPr>
            <a:endParaRPr lang="en-US" sz="2400" spc="-30" dirty="0">
              <a:solidFill>
                <a:srgbClr val="FFFEE6"/>
              </a:solidFill>
              <a:latin typeface="Montserrat Light"/>
            </a:endParaRP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967389"/>
            <a:ext cx="11556052" cy="474489"/>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CODING</a:t>
            </a:r>
            <a:r>
              <a:rPr kumimoji="0" lang="en-US" sz="3200" b="0" i="0" u="none" strike="noStrike" kern="1200" cap="none" spc="174" normalizeH="0" noProof="0" dirty="0">
                <a:ln>
                  <a:noFill/>
                </a:ln>
                <a:solidFill>
                  <a:srgbClr val="F8CF2C"/>
                </a:solidFill>
                <a:effectLst/>
                <a:uLnTx/>
                <a:uFillTx/>
                <a:latin typeface="Montserrat Classic Bold"/>
                <a:ea typeface="+mn-ea"/>
                <a:cs typeface="+mn-cs"/>
              </a:rPr>
              <a:t> </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LANGUAGE</a:t>
            </a:r>
          </a:p>
        </p:txBody>
      </p:sp>
      <p:sp>
        <p:nvSpPr>
          <p:cNvPr id="37" name="TextBox 7">
            <a:extLst>
              <a:ext uri="{FF2B5EF4-FFF2-40B4-BE49-F238E27FC236}">
                <a16:creationId xmlns:a16="http://schemas.microsoft.com/office/drawing/2014/main" id="{514A7104-C49A-44E7-BDE1-D37843E53C88}"/>
              </a:ext>
            </a:extLst>
          </p:cNvPr>
          <p:cNvSpPr txBox="1"/>
          <p:nvPr/>
        </p:nvSpPr>
        <p:spPr>
          <a:xfrm>
            <a:off x="851508" y="9292269"/>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9109741" y="9232508"/>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648199" y="9300338"/>
            <a:ext cx="3698965"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2800" cap="small" spc="140" dirty="0">
                <a:solidFill>
                  <a:srgbClr val="FFFEE6"/>
                </a:solidFill>
                <a:effectLst>
                  <a:outerShdw blurRad="50800" dist="38100" dir="2700000" algn="tl" rotWithShape="0">
                    <a:prstClr val="black">
                      <a:alpha val="40000"/>
                    </a:prstClr>
                  </a:outerShdw>
                </a:effectLst>
                <a:latin typeface="Montserrat Classic Bold"/>
              </a:rPr>
              <a:t>MEDIUM TO LOW</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 name="TextBox 7">
            <a:extLst>
              <a:ext uri="{FF2B5EF4-FFF2-40B4-BE49-F238E27FC236}">
                <a16:creationId xmlns:a16="http://schemas.microsoft.com/office/drawing/2014/main" id="{59F38ECB-DB6C-4CBB-967F-5F7C3158C066}"/>
              </a:ext>
            </a:extLst>
          </p:cNvPr>
          <p:cNvSpPr txBox="1"/>
          <p:nvPr/>
        </p:nvSpPr>
        <p:spPr>
          <a:xfrm>
            <a:off x="11652203" y="9232508"/>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14" name="CasellaDiTesto 13">
            <a:extLst>
              <a:ext uri="{FF2B5EF4-FFF2-40B4-BE49-F238E27FC236}">
                <a16:creationId xmlns:a16="http://schemas.microsoft.com/office/drawing/2014/main" id="{38E6D5B5-32CD-4204-B86B-8EC1BB5E3437}"/>
              </a:ext>
            </a:extLst>
          </p:cNvPr>
          <p:cNvSpPr txBox="1"/>
          <p:nvPr/>
        </p:nvSpPr>
        <p:spPr>
          <a:xfrm>
            <a:off x="16368095" y="2159957"/>
            <a:ext cx="1746341" cy="2246769"/>
          </a:xfrm>
          <a:prstGeom prst="rect">
            <a:avLst/>
          </a:prstGeom>
          <a:noFill/>
        </p:spPr>
        <p:txBody>
          <a:bodyPr wrap="square">
            <a:spAutoFit/>
          </a:bodyPr>
          <a:lstStyle/>
          <a:p>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1/4</a:t>
            </a:r>
            <a:endParaRPr lang="it-IT" dirty="0"/>
          </a:p>
        </p:txBody>
      </p:sp>
    </p:spTree>
    <p:extLst>
      <p:ext uri="{BB962C8B-B14F-4D97-AF65-F5344CB8AC3E}">
        <p14:creationId xmlns:p14="http://schemas.microsoft.com/office/powerpoint/2010/main" val="277145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125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randombar(horizontal)">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childTnLst>
                          </p:cTn>
                        </p:par>
                        <p:par>
                          <p:cTn id="32" fill="hold">
                            <p:stCondLst>
                              <p:cond delay="500"/>
                            </p:stCondLst>
                            <p:childTnLst>
                              <p:par>
                                <p:cTn id="33" presetID="53" presetClass="entr" presetSubtype="16" fill="hold" grpId="0" nodeType="after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ppt_w</p:attrName>
                                        </p:attrNameLst>
                                      </p:cBhvr>
                                      <p:tavLst>
                                        <p:tav tm="0">
                                          <p:val>
                                            <p:fltVal val="0"/>
                                          </p:val>
                                        </p:tav>
                                        <p:tav tm="100000">
                                          <p:val>
                                            <p:strVal val="#ppt_w"/>
                                          </p:val>
                                        </p:tav>
                                      </p:tavLst>
                                    </p:anim>
                                    <p:anim calcmode="lin" valueType="num">
                                      <p:cBhvr>
                                        <p:cTn id="36" dur="500" fill="hold"/>
                                        <p:tgtEl>
                                          <p:spTgt spid="20"/>
                                        </p:tgtEl>
                                        <p:attrNameLst>
                                          <p:attrName>ppt_h</p:attrName>
                                        </p:attrNameLst>
                                      </p:cBhvr>
                                      <p:tavLst>
                                        <p:tav tm="0">
                                          <p:val>
                                            <p:fltVal val="0"/>
                                          </p:val>
                                        </p:tav>
                                        <p:tav tm="100000">
                                          <p:val>
                                            <p:strVal val="#ppt_h"/>
                                          </p:val>
                                        </p:tav>
                                      </p:tavLst>
                                    </p:anim>
                                    <p:animEffect transition="in" filter="fade">
                                      <p:cBhvr>
                                        <p:cTn id="37" dur="500"/>
                                        <p:tgtEl>
                                          <p:spTgt spid="20"/>
                                        </p:tgtEl>
                                      </p:cBhvr>
                                    </p:animEffect>
                                  </p:childTnLst>
                                </p:cTn>
                              </p:par>
                            </p:childTnLst>
                          </p:cTn>
                        </p:par>
                        <p:par>
                          <p:cTn id="38" fill="hold">
                            <p:stCondLst>
                              <p:cond delay="1500"/>
                            </p:stCondLst>
                            <p:childTnLst>
                              <p:par>
                                <p:cTn id="39" presetID="22" presetClass="entr" presetSubtype="8" fill="hold" grpId="0" nodeType="afterEffect">
                                  <p:stCondLst>
                                    <p:cond delay="750"/>
                                  </p:stCondLst>
                                  <p:childTnLst>
                                    <p:set>
                                      <p:cBhvr>
                                        <p:cTn id="40" dur="1" fill="hold">
                                          <p:stCondLst>
                                            <p:cond delay="0"/>
                                          </p:stCondLst>
                                        </p:cTn>
                                        <p:tgtEl>
                                          <p:spTgt spid="38"/>
                                        </p:tgtEl>
                                        <p:attrNameLst>
                                          <p:attrName>style.visibility</p:attrName>
                                        </p:attrNameLst>
                                      </p:cBhvr>
                                      <p:to>
                                        <p:strVal val="visible"/>
                                      </p:to>
                                    </p:set>
                                    <p:animEffect transition="in" filter="wipe(left)">
                                      <p:cBhvr>
                                        <p:cTn id="41" dur="500"/>
                                        <p:tgtEl>
                                          <p:spTgt spid="38"/>
                                        </p:tgtEl>
                                      </p:cBhvr>
                                    </p:animEffect>
                                  </p:childTnLst>
                                </p:cTn>
                              </p:par>
                            </p:childTnLst>
                          </p:cTn>
                        </p:par>
                        <p:par>
                          <p:cTn id="42" fill="hold">
                            <p:stCondLst>
                              <p:cond delay="2750"/>
                            </p:stCondLst>
                            <p:childTnLst>
                              <p:par>
                                <p:cTn id="43" presetID="14" presetClass="entr" presetSubtype="10" fill="hold" grpId="0" nodeType="afterEffect">
                                  <p:stCondLst>
                                    <p:cond delay="500"/>
                                  </p:stCondLst>
                                  <p:childTnLst>
                                    <p:set>
                                      <p:cBhvr>
                                        <p:cTn id="44" dur="1" fill="hold">
                                          <p:stCondLst>
                                            <p:cond delay="0"/>
                                          </p:stCondLst>
                                        </p:cTn>
                                        <p:tgtEl>
                                          <p:spTgt spid="21"/>
                                        </p:tgtEl>
                                        <p:attrNameLst>
                                          <p:attrName>style.visibility</p:attrName>
                                        </p:attrNameLst>
                                      </p:cBhvr>
                                      <p:to>
                                        <p:strVal val="visible"/>
                                      </p:to>
                                    </p:set>
                                    <p:animEffect transition="in" filter="randombar(horizontal)">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27" grpId="0"/>
      <p:bldP spid="37" grpId="0"/>
      <p:bldP spid="38" grpId="0"/>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grpSp>
        <p:nvGrpSpPr>
          <p:cNvPr id="4" name="Gruppo 3">
            <a:extLst>
              <a:ext uri="{FF2B5EF4-FFF2-40B4-BE49-F238E27FC236}">
                <a16:creationId xmlns:a16="http://schemas.microsoft.com/office/drawing/2014/main" id="{16BC8349-89D4-4273-AC26-506C26C2A733}"/>
              </a:ext>
            </a:extLst>
          </p:cNvPr>
          <p:cNvGrpSpPr/>
          <p:nvPr/>
        </p:nvGrpSpPr>
        <p:grpSpPr>
          <a:xfrm>
            <a:off x="302571" y="2400985"/>
            <a:ext cx="17499654" cy="883542"/>
            <a:chOff x="302571" y="2400985"/>
            <a:chExt cx="17499654" cy="883542"/>
          </a:xfrm>
        </p:grpSpPr>
        <p:sp>
          <p:nvSpPr>
            <p:cNvPr id="18" name="TextBox 6">
              <a:extLst>
                <a:ext uri="{FF2B5EF4-FFF2-40B4-BE49-F238E27FC236}">
                  <a16:creationId xmlns:a16="http://schemas.microsoft.com/office/drawing/2014/main" id="{68036B2C-7D0E-4252-9307-88386612739E}"/>
                </a:ext>
              </a:extLst>
            </p:cNvPr>
            <p:cNvSpPr txBox="1"/>
            <p:nvPr/>
          </p:nvSpPr>
          <p:spPr>
            <a:xfrm>
              <a:off x="302571" y="2917054"/>
              <a:ext cx="17499654" cy="367473"/>
            </a:xfrm>
            <a:prstGeom prst="rect">
              <a:avLst/>
            </a:prstGeom>
          </p:spPr>
          <p:txBody>
            <a:bodyPr wrap="square" lIns="0" tIns="0" rIns="0" bIns="0" rtlCol="0" anchor="t">
              <a:spAutoFit/>
            </a:bodyPr>
            <a:lstStyle/>
            <a:p>
              <a:pPr algn="just">
                <a:lnSpc>
                  <a:spcPts val="3200"/>
                </a:lnSpc>
              </a:pPr>
              <a:endParaRPr lang="en-US" sz="2400" spc="-30" dirty="0">
                <a:solidFill>
                  <a:srgbClr val="FFFEE6"/>
                </a:solidFill>
                <a:latin typeface="Montserrat Light"/>
              </a:endParaRPr>
            </a:p>
          </p:txBody>
        </p:sp>
        <p:sp>
          <p:nvSpPr>
            <p:cNvPr id="19" name="TextBox 7">
              <a:extLst>
                <a:ext uri="{FF2B5EF4-FFF2-40B4-BE49-F238E27FC236}">
                  <a16:creationId xmlns:a16="http://schemas.microsoft.com/office/drawing/2014/main" id="{65B65DD5-A25D-4AF1-B4CB-9CB1B7185F74}"/>
                </a:ext>
              </a:extLst>
            </p:cNvPr>
            <p:cNvSpPr txBox="1"/>
            <p:nvPr/>
          </p:nvSpPr>
          <p:spPr>
            <a:xfrm>
              <a:off x="302572" y="2400985"/>
              <a:ext cx="9324753" cy="474489"/>
            </a:xfrm>
            <a:prstGeom prst="rect">
              <a:avLst/>
            </a:prstGeom>
          </p:spPr>
          <p:txBody>
            <a:bodyPr wrap="square" lIns="0" tIns="0" rIns="0" bIns="0" rtlCol="0" anchor="t">
              <a:spAutoFit/>
            </a:bodyPr>
            <a:lstStyle/>
            <a:p>
              <a:pPr>
                <a:lnSpc>
                  <a:spcPts val="3727"/>
                </a:lnSpc>
                <a:defRPr/>
              </a:pPr>
              <a:r>
                <a:rPr lang="en-US" sz="3200" spc="174" dirty="0">
                  <a:solidFill>
                    <a:srgbClr val="F8CF2C"/>
                  </a:solidFill>
                  <a:latin typeface="Montserrat Classic Bold"/>
                </a:rPr>
                <a:t>KNOWN </a:t>
              </a: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TECHNOLOGICAL RISKS </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950717" cy="2215991"/>
          </a:xfrm>
          <a:prstGeom prst="rect">
            <a:avLst/>
          </a:prstGeom>
        </p:spPr>
        <p:txBody>
          <a:bodyPr wrap="square" lIns="0" tIns="0" rIns="0" bIns="0" rtlCol="0" anchor="t">
            <a:spAutoFit/>
          </a:bodyPr>
          <a:lstStyle/>
          <a:p>
            <a:pPr lvl="0"/>
            <a:r>
              <a:rPr lang="en-US" sz="2400" spc="-30" dirty="0">
                <a:solidFill>
                  <a:srgbClr val="FFFEE6"/>
                </a:solidFill>
                <a:latin typeface="Montserrat Light"/>
              </a:rPr>
              <a:t>We have chosen to use a NO-SQL type db due to the need to maintain the BASIC characteristics, in particular MongoDB adapts well to the needs in terms of user information store. Our choice therefore falls on document database technology. Mongo Db is currently the most used and most efficient document database, if a new document db technology were to come out, the information management bases in the db would remain the same, as in any case of the document db type and this feature abstracts from the referring technology , therefore it would be enough only to update the code, from the syntactic point of view, to satisfy the new technology.</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967389"/>
            <a:ext cx="11556052" cy="474489"/>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2) DB</a:t>
            </a:r>
          </a:p>
        </p:txBody>
      </p:sp>
      <p:sp>
        <p:nvSpPr>
          <p:cNvPr id="37" name="TextBox 7">
            <a:extLst>
              <a:ext uri="{FF2B5EF4-FFF2-40B4-BE49-F238E27FC236}">
                <a16:creationId xmlns:a16="http://schemas.microsoft.com/office/drawing/2014/main" id="{514A7104-C49A-44E7-BDE1-D37843E53C88}"/>
              </a:ext>
            </a:extLst>
          </p:cNvPr>
          <p:cNvSpPr txBox="1"/>
          <p:nvPr/>
        </p:nvSpPr>
        <p:spPr>
          <a:xfrm>
            <a:off x="851508" y="8776729"/>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9001967" y="8745610"/>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648200" y="8778487"/>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LOW</a:t>
            </a:r>
          </a:p>
        </p:txBody>
      </p:sp>
      <p:sp>
        <p:nvSpPr>
          <p:cNvPr id="21" name="TextBox 7">
            <a:extLst>
              <a:ext uri="{FF2B5EF4-FFF2-40B4-BE49-F238E27FC236}">
                <a16:creationId xmlns:a16="http://schemas.microsoft.com/office/drawing/2014/main" id="{59F38ECB-DB6C-4CBB-967F-5F7C3158C066}"/>
              </a:ext>
            </a:extLst>
          </p:cNvPr>
          <p:cNvSpPr txBox="1"/>
          <p:nvPr/>
        </p:nvSpPr>
        <p:spPr>
          <a:xfrm>
            <a:off x="11474684" y="8745286"/>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14" name="CasellaDiTesto 13">
            <a:extLst>
              <a:ext uri="{FF2B5EF4-FFF2-40B4-BE49-F238E27FC236}">
                <a16:creationId xmlns:a16="http://schemas.microsoft.com/office/drawing/2014/main" id="{0FB0857A-084F-4773-B3DF-43049388FB05}"/>
              </a:ext>
            </a:extLst>
          </p:cNvPr>
          <p:cNvSpPr txBox="1"/>
          <p:nvPr/>
        </p:nvSpPr>
        <p:spPr>
          <a:xfrm>
            <a:off x="16224007" y="2161142"/>
            <a:ext cx="2063993" cy="2246769"/>
          </a:xfrm>
          <a:prstGeom prst="rect">
            <a:avLst/>
          </a:prstGeom>
          <a:noFill/>
        </p:spPr>
        <p:txBody>
          <a:bodyPr wrap="square">
            <a:spAutoFit/>
          </a:bodyPr>
          <a:lstStyle/>
          <a:p>
            <a:r>
              <a:rPr lang="en-US" sz="14000" spc="-240" dirty="0">
                <a:solidFill>
                  <a:srgbClr val="FFFEE6"/>
                </a:solidFill>
                <a:latin typeface="League Gothic" pitchFamily="2" charset="77"/>
              </a:rPr>
              <a:t>2</a:t>
            </a:r>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/4</a:t>
            </a:r>
            <a:endParaRPr lang="it-IT" dirty="0"/>
          </a:p>
        </p:txBody>
      </p:sp>
    </p:spTree>
    <p:extLst>
      <p:ext uri="{BB962C8B-B14F-4D97-AF65-F5344CB8AC3E}">
        <p14:creationId xmlns:p14="http://schemas.microsoft.com/office/powerpoint/2010/main" val="163317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125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randombar(horizontal)">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childTnLst>
                          </p:cTn>
                        </p:par>
                        <p:par>
                          <p:cTn id="32" fill="hold">
                            <p:stCondLst>
                              <p:cond delay="500"/>
                            </p:stCondLst>
                            <p:childTnLst>
                              <p:par>
                                <p:cTn id="33" presetID="53" presetClass="entr" presetSubtype="16" fill="hold" grpId="0" nodeType="after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ppt_w</p:attrName>
                                        </p:attrNameLst>
                                      </p:cBhvr>
                                      <p:tavLst>
                                        <p:tav tm="0">
                                          <p:val>
                                            <p:fltVal val="0"/>
                                          </p:val>
                                        </p:tav>
                                        <p:tav tm="100000">
                                          <p:val>
                                            <p:strVal val="#ppt_w"/>
                                          </p:val>
                                        </p:tav>
                                      </p:tavLst>
                                    </p:anim>
                                    <p:anim calcmode="lin" valueType="num">
                                      <p:cBhvr>
                                        <p:cTn id="36" dur="500" fill="hold"/>
                                        <p:tgtEl>
                                          <p:spTgt spid="20"/>
                                        </p:tgtEl>
                                        <p:attrNameLst>
                                          <p:attrName>ppt_h</p:attrName>
                                        </p:attrNameLst>
                                      </p:cBhvr>
                                      <p:tavLst>
                                        <p:tav tm="0">
                                          <p:val>
                                            <p:fltVal val="0"/>
                                          </p:val>
                                        </p:tav>
                                        <p:tav tm="100000">
                                          <p:val>
                                            <p:strVal val="#ppt_h"/>
                                          </p:val>
                                        </p:tav>
                                      </p:tavLst>
                                    </p:anim>
                                    <p:animEffect transition="in" filter="fade">
                                      <p:cBhvr>
                                        <p:cTn id="37" dur="500"/>
                                        <p:tgtEl>
                                          <p:spTgt spid="20"/>
                                        </p:tgtEl>
                                      </p:cBhvr>
                                    </p:animEffect>
                                  </p:childTnLst>
                                </p:cTn>
                              </p:par>
                            </p:childTnLst>
                          </p:cTn>
                        </p:par>
                        <p:par>
                          <p:cTn id="38" fill="hold">
                            <p:stCondLst>
                              <p:cond delay="1500"/>
                            </p:stCondLst>
                            <p:childTnLst>
                              <p:par>
                                <p:cTn id="39" presetID="22" presetClass="entr" presetSubtype="8" fill="hold" grpId="0" nodeType="afterEffect">
                                  <p:stCondLst>
                                    <p:cond delay="750"/>
                                  </p:stCondLst>
                                  <p:childTnLst>
                                    <p:set>
                                      <p:cBhvr>
                                        <p:cTn id="40" dur="1" fill="hold">
                                          <p:stCondLst>
                                            <p:cond delay="0"/>
                                          </p:stCondLst>
                                        </p:cTn>
                                        <p:tgtEl>
                                          <p:spTgt spid="38"/>
                                        </p:tgtEl>
                                        <p:attrNameLst>
                                          <p:attrName>style.visibility</p:attrName>
                                        </p:attrNameLst>
                                      </p:cBhvr>
                                      <p:to>
                                        <p:strVal val="visible"/>
                                      </p:to>
                                    </p:set>
                                    <p:animEffect transition="in" filter="wipe(left)">
                                      <p:cBhvr>
                                        <p:cTn id="41" dur="500"/>
                                        <p:tgtEl>
                                          <p:spTgt spid="38"/>
                                        </p:tgtEl>
                                      </p:cBhvr>
                                    </p:animEffect>
                                  </p:childTnLst>
                                </p:cTn>
                              </p:par>
                            </p:childTnLst>
                          </p:cTn>
                        </p:par>
                        <p:par>
                          <p:cTn id="42" fill="hold">
                            <p:stCondLst>
                              <p:cond delay="2750"/>
                            </p:stCondLst>
                            <p:childTnLst>
                              <p:par>
                                <p:cTn id="43" presetID="14" presetClass="entr" presetSubtype="10" fill="hold" grpId="0" nodeType="afterEffect">
                                  <p:stCondLst>
                                    <p:cond delay="500"/>
                                  </p:stCondLst>
                                  <p:childTnLst>
                                    <p:set>
                                      <p:cBhvr>
                                        <p:cTn id="44" dur="1" fill="hold">
                                          <p:stCondLst>
                                            <p:cond delay="0"/>
                                          </p:stCondLst>
                                        </p:cTn>
                                        <p:tgtEl>
                                          <p:spTgt spid="21"/>
                                        </p:tgtEl>
                                        <p:attrNameLst>
                                          <p:attrName>style.visibility</p:attrName>
                                        </p:attrNameLst>
                                      </p:cBhvr>
                                      <p:to>
                                        <p:strVal val="visible"/>
                                      </p:to>
                                    </p:set>
                                    <p:animEffect transition="in" filter="randombar(horizontal)">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27" grpId="0"/>
      <p:bldP spid="37" grpId="0"/>
      <p:bldP spid="38" grpId="0"/>
      <p:bldP spid="20"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152391"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grpSp>
        <p:nvGrpSpPr>
          <p:cNvPr id="4" name="Gruppo 3">
            <a:extLst>
              <a:ext uri="{FF2B5EF4-FFF2-40B4-BE49-F238E27FC236}">
                <a16:creationId xmlns:a16="http://schemas.microsoft.com/office/drawing/2014/main" id="{16BC8349-89D4-4273-AC26-506C26C2A733}"/>
              </a:ext>
            </a:extLst>
          </p:cNvPr>
          <p:cNvGrpSpPr/>
          <p:nvPr/>
        </p:nvGrpSpPr>
        <p:grpSpPr>
          <a:xfrm>
            <a:off x="302571" y="2400985"/>
            <a:ext cx="17499654" cy="883542"/>
            <a:chOff x="302571" y="2400985"/>
            <a:chExt cx="17499654" cy="883542"/>
          </a:xfrm>
        </p:grpSpPr>
        <p:sp>
          <p:nvSpPr>
            <p:cNvPr id="18" name="TextBox 6">
              <a:extLst>
                <a:ext uri="{FF2B5EF4-FFF2-40B4-BE49-F238E27FC236}">
                  <a16:creationId xmlns:a16="http://schemas.microsoft.com/office/drawing/2014/main" id="{68036B2C-7D0E-4252-9307-88386612739E}"/>
                </a:ext>
              </a:extLst>
            </p:cNvPr>
            <p:cNvSpPr txBox="1"/>
            <p:nvPr/>
          </p:nvSpPr>
          <p:spPr>
            <a:xfrm>
              <a:off x="302571" y="2917054"/>
              <a:ext cx="17499654" cy="367473"/>
            </a:xfrm>
            <a:prstGeom prst="rect">
              <a:avLst/>
            </a:prstGeom>
          </p:spPr>
          <p:txBody>
            <a:bodyPr wrap="square" lIns="0" tIns="0" rIns="0" bIns="0" rtlCol="0" anchor="t">
              <a:spAutoFit/>
            </a:bodyPr>
            <a:lstStyle/>
            <a:p>
              <a:pPr algn="just">
                <a:lnSpc>
                  <a:spcPts val="3200"/>
                </a:lnSpc>
              </a:pPr>
              <a:endParaRPr lang="en-US" sz="2400" spc="-30" dirty="0">
                <a:solidFill>
                  <a:srgbClr val="FFFEE6"/>
                </a:solidFill>
                <a:latin typeface="Montserrat Light"/>
              </a:endParaRPr>
            </a:p>
          </p:txBody>
        </p:sp>
        <p:sp>
          <p:nvSpPr>
            <p:cNvPr id="19" name="TextBox 7">
              <a:extLst>
                <a:ext uri="{FF2B5EF4-FFF2-40B4-BE49-F238E27FC236}">
                  <a16:creationId xmlns:a16="http://schemas.microsoft.com/office/drawing/2014/main" id="{65B65DD5-A25D-4AF1-B4CB-9CB1B7185F74}"/>
                </a:ext>
              </a:extLst>
            </p:cNvPr>
            <p:cNvSpPr txBox="1"/>
            <p:nvPr/>
          </p:nvSpPr>
          <p:spPr>
            <a:xfrm>
              <a:off x="302572" y="2400985"/>
              <a:ext cx="8540981" cy="474489"/>
            </a:xfrm>
            <a:prstGeom prst="rect">
              <a:avLst/>
            </a:prstGeom>
          </p:spPr>
          <p:txBody>
            <a:bodyPr wrap="square" lIns="0" tIns="0" rIns="0" bIns="0" rtlCol="0" anchor="t">
              <a:spAutoFit/>
            </a:bodyPr>
            <a:lstStyle/>
            <a:p>
              <a:pPr>
                <a:lnSpc>
                  <a:spcPts val="3727"/>
                </a:lnSpc>
                <a:defRPr/>
              </a:pPr>
              <a:r>
                <a:rPr lang="en-US" sz="3200" spc="174" dirty="0">
                  <a:solidFill>
                    <a:srgbClr val="F8CF2C"/>
                  </a:solidFill>
                  <a:latin typeface="Montserrat Classic Bold"/>
                </a:rPr>
                <a:t>KNOWN </a:t>
              </a: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TECHNOLOGICAL RISKS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950717" cy="241931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We have chosen to use neural networks, as they are currently the most effective technology, for our purposes. They are reliable, widely used and in constant development and updating. This allows them to remain valid over time. If a new, better technology were to come out, we would have to replace the module relating to machine learning and change the recognition parameters, in any case by dividing it into modules, the possible need for change is limited. The need for change remains minimal as neural networks still have scores very close to 100% accuracy in many cases.</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967389"/>
            <a:ext cx="11556052" cy="474489"/>
          </a:xfrm>
          <a:prstGeom prst="rect">
            <a:avLst/>
          </a:prstGeom>
        </p:spPr>
        <p:txBody>
          <a:bodyPr wrap="square" lIns="0" tIns="0" rIns="0" bIns="0" rtlCol="0" anchor="t">
            <a:spAutoFit/>
          </a:bodyPr>
          <a:lstStyle/>
          <a:p>
            <a:pPr>
              <a:lnSpc>
                <a:spcPts val="3727"/>
              </a:lnSpc>
              <a:defRPr/>
            </a:pPr>
            <a:r>
              <a:rPr lang="en-US" sz="3200" spc="174" dirty="0">
                <a:solidFill>
                  <a:srgbClr val="F8CF2C"/>
                </a:solidFill>
                <a:latin typeface="Montserrat Classic Bold"/>
              </a:rPr>
              <a:t>3) MACHINE LEARNING</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514A7104-C49A-44E7-BDE1-D37843E53C88}"/>
              </a:ext>
            </a:extLst>
          </p:cNvPr>
          <p:cNvSpPr txBox="1"/>
          <p:nvPr/>
        </p:nvSpPr>
        <p:spPr>
          <a:xfrm>
            <a:off x="851508" y="8230694"/>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8552402" y="8240697"/>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648200" y="8230694"/>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LOW</a:t>
            </a:r>
          </a:p>
        </p:txBody>
      </p:sp>
      <p:sp>
        <p:nvSpPr>
          <p:cNvPr id="21" name="TextBox 7">
            <a:extLst>
              <a:ext uri="{FF2B5EF4-FFF2-40B4-BE49-F238E27FC236}">
                <a16:creationId xmlns:a16="http://schemas.microsoft.com/office/drawing/2014/main" id="{59F38ECB-DB6C-4CBB-967F-5F7C3158C066}"/>
              </a:ext>
            </a:extLst>
          </p:cNvPr>
          <p:cNvSpPr txBox="1"/>
          <p:nvPr/>
        </p:nvSpPr>
        <p:spPr>
          <a:xfrm>
            <a:off x="11025119" y="8240697"/>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a:t>
            </a:r>
          </a:p>
        </p:txBody>
      </p:sp>
      <p:sp>
        <p:nvSpPr>
          <p:cNvPr id="22" name="CasellaDiTesto 21">
            <a:extLst>
              <a:ext uri="{FF2B5EF4-FFF2-40B4-BE49-F238E27FC236}">
                <a16:creationId xmlns:a16="http://schemas.microsoft.com/office/drawing/2014/main" id="{AEC78642-ACF8-4B68-A1E5-8932FEE17004}"/>
              </a:ext>
            </a:extLst>
          </p:cNvPr>
          <p:cNvSpPr txBox="1"/>
          <p:nvPr/>
        </p:nvSpPr>
        <p:spPr>
          <a:xfrm>
            <a:off x="16208900" y="2161142"/>
            <a:ext cx="2096588" cy="2246769"/>
          </a:xfrm>
          <a:prstGeom prst="rect">
            <a:avLst/>
          </a:prstGeom>
          <a:noFill/>
        </p:spPr>
        <p:txBody>
          <a:bodyPr wrap="square">
            <a:spAutoFit/>
          </a:bodyPr>
          <a:lstStyle/>
          <a:p>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3/4</a:t>
            </a:r>
            <a:endParaRPr lang="it-IT" dirty="0"/>
          </a:p>
        </p:txBody>
      </p:sp>
    </p:spTree>
    <p:extLst>
      <p:ext uri="{BB962C8B-B14F-4D97-AF65-F5344CB8AC3E}">
        <p14:creationId xmlns:p14="http://schemas.microsoft.com/office/powerpoint/2010/main" val="185087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125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randombar(horizontal)">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childTnLst>
                          </p:cTn>
                        </p:par>
                        <p:par>
                          <p:cTn id="32" fill="hold">
                            <p:stCondLst>
                              <p:cond delay="500"/>
                            </p:stCondLst>
                            <p:childTnLst>
                              <p:par>
                                <p:cTn id="33" presetID="53" presetClass="entr" presetSubtype="16" fill="hold" grpId="0" nodeType="after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ppt_w</p:attrName>
                                        </p:attrNameLst>
                                      </p:cBhvr>
                                      <p:tavLst>
                                        <p:tav tm="0">
                                          <p:val>
                                            <p:fltVal val="0"/>
                                          </p:val>
                                        </p:tav>
                                        <p:tav tm="100000">
                                          <p:val>
                                            <p:strVal val="#ppt_w"/>
                                          </p:val>
                                        </p:tav>
                                      </p:tavLst>
                                    </p:anim>
                                    <p:anim calcmode="lin" valueType="num">
                                      <p:cBhvr>
                                        <p:cTn id="36" dur="500" fill="hold"/>
                                        <p:tgtEl>
                                          <p:spTgt spid="20"/>
                                        </p:tgtEl>
                                        <p:attrNameLst>
                                          <p:attrName>ppt_h</p:attrName>
                                        </p:attrNameLst>
                                      </p:cBhvr>
                                      <p:tavLst>
                                        <p:tav tm="0">
                                          <p:val>
                                            <p:fltVal val="0"/>
                                          </p:val>
                                        </p:tav>
                                        <p:tav tm="100000">
                                          <p:val>
                                            <p:strVal val="#ppt_h"/>
                                          </p:val>
                                        </p:tav>
                                      </p:tavLst>
                                    </p:anim>
                                    <p:animEffect transition="in" filter="fade">
                                      <p:cBhvr>
                                        <p:cTn id="37" dur="500"/>
                                        <p:tgtEl>
                                          <p:spTgt spid="20"/>
                                        </p:tgtEl>
                                      </p:cBhvr>
                                    </p:animEffect>
                                  </p:childTnLst>
                                </p:cTn>
                              </p:par>
                            </p:childTnLst>
                          </p:cTn>
                        </p:par>
                        <p:par>
                          <p:cTn id="38" fill="hold">
                            <p:stCondLst>
                              <p:cond delay="1500"/>
                            </p:stCondLst>
                            <p:childTnLst>
                              <p:par>
                                <p:cTn id="39" presetID="22" presetClass="entr" presetSubtype="8" fill="hold" grpId="0" nodeType="afterEffect">
                                  <p:stCondLst>
                                    <p:cond delay="750"/>
                                  </p:stCondLst>
                                  <p:childTnLst>
                                    <p:set>
                                      <p:cBhvr>
                                        <p:cTn id="40" dur="1" fill="hold">
                                          <p:stCondLst>
                                            <p:cond delay="0"/>
                                          </p:stCondLst>
                                        </p:cTn>
                                        <p:tgtEl>
                                          <p:spTgt spid="38"/>
                                        </p:tgtEl>
                                        <p:attrNameLst>
                                          <p:attrName>style.visibility</p:attrName>
                                        </p:attrNameLst>
                                      </p:cBhvr>
                                      <p:to>
                                        <p:strVal val="visible"/>
                                      </p:to>
                                    </p:set>
                                    <p:animEffect transition="in" filter="wipe(left)">
                                      <p:cBhvr>
                                        <p:cTn id="41" dur="500"/>
                                        <p:tgtEl>
                                          <p:spTgt spid="38"/>
                                        </p:tgtEl>
                                      </p:cBhvr>
                                    </p:animEffect>
                                  </p:childTnLst>
                                </p:cTn>
                              </p:par>
                            </p:childTnLst>
                          </p:cTn>
                        </p:par>
                        <p:par>
                          <p:cTn id="42" fill="hold">
                            <p:stCondLst>
                              <p:cond delay="2750"/>
                            </p:stCondLst>
                            <p:childTnLst>
                              <p:par>
                                <p:cTn id="43" presetID="14" presetClass="entr" presetSubtype="10" fill="hold" grpId="0" nodeType="afterEffect">
                                  <p:stCondLst>
                                    <p:cond delay="500"/>
                                  </p:stCondLst>
                                  <p:childTnLst>
                                    <p:set>
                                      <p:cBhvr>
                                        <p:cTn id="44" dur="1" fill="hold">
                                          <p:stCondLst>
                                            <p:cond delay="0"/>
                                          </p:stCondLst>
                                        </p:cTn>
                                        <p:tgtEl>
                                          <p:spTgt spid="21"/>
                                        </p:tgtEl>
                                        <p:attrNameLst>
                                          <p:attrName>style.visibility</p:attrName>
                                        </p:attrNameLst>
                                      </p:cBhvr>
                                      <p:to>
                                        <p:strVal val="visible"/>
                                      </p:to>
                                    </p:set>
                                    <p:animEffect transition="in" filter="randombar(horizontal)">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27" grpId="0"/>
      <p:bldP spid="37" grpId="0"/>
      <p:bldP spid="38" grpId="0"/>
      <p:bldP spid="20"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grpSp>
        <p:nvGrpSpPr>
          <p:cNvPr id="4" name="Gruppo 3">
            <a:extLst>
              <a:ext uri="{FF2B5EF4-FFF2-40B4-BE49-F238E27FC236}">
                <a16:creationId xmlns:a16="http://schemas.microsoft.com/office/drawing/2014/main" id="{16BC8349-89D4-4273-AC26-506C26C2A733}"/>
              </a:ext>
            </a:extLst>
          </p:cNvPr>
          <p:cNvGrpSpPr/>
          <p:nvPr/>
        </p:nvGrpSpPr>
        <p:grpSpPr>
          <a:xfrm>
            <a:off x="302571" y="2400985"/>
            <a:ext cx="17499654" cy="883542"/>
            <a:chOff x="302571" y="2400985"/>
            <a:chExt cx="17499654" cy="883542"/>
          </a:xfrm>
        </p:grpSpPr>
        <p:sp>
          <p:nvSpPr>
            <p:cNvPr id="18" name="TextBox 6">
              <a:extLst>
                <a:ext uri="{FF2B5EF4-FFF2-40B4-BE49-F238E27FC236}">
                  <a16:creationId xmlns:a16="http://schemas.microsoft.com/office/drawing/2014/main" id="{68036B2C-7D0E-4252-9307-88386612739E}"/>
                </a:ext>
              </a:extLst>
            </p:cNvPr>
            <p:cNvSpPr txBox="1"/>
            <p:nvPr/>
          </p:nvSpPr>
          <p:spPr>
            <a:xfrm>
              <a:off x="302571" y="2917054"/>
              <a:ext cx="17499654" cy="367473"/>
            </a:xfrm>
            <a:prstGeom prst="rect">
              <a:avLst/>
            </a:prstGeom>
          </p:spPr>
          <p:txBody>
            <a:bodyPr wrap="square" lIns="0" tIns="0" rIns="0" bIns="0" rtlCol="0" anchor="t">
              <a:spAutoFit/>
            </a:bodyPr>
            <a:lstStyle/>
            <a:p>
              <a:pPr algn="just">
                <a:lnSpc>
                  <a:spcPts val="3200"/>
                </a:lnSpc>
              </a:pPr>
              <a:endParaRPr lang="en-US" sz="2400" spc="-30" dirty="0">
                <a:solidFill>
                  <a:srgbClr val="FFFEE6"/>
                </a:solidFill>
                <a:latin typeface="Montserrat Light"/>
              </a:endParaRPr>
            </a:p>
          </p:txBody>
        </p:sp>
        <p:sp>
          <p:nvSpPr>
            <p:cNvPr id="19" name="TextBox 7">
              <a:extLst>
                <a:ext uri="{FF2B5EF4-FFF2-40B4-BE49-F238E27FC236}">
                  <a16:creationId xmlns:a16="http://schemas.microsoft.com/office/drawing/2014/main" id="{65B65DD5-A25D-4AF1-B4CB-9CB1B7185F74}"/>
                </a:ext>
              </a:extLst>
            </p:cNvPr>
            <p:cNvSpPr txBox="1"/>
            <p:nvPr/>
          </p:nvSpPr>
          <p:spPr>
            <a:xfrm>
              <a:off x="302572" y="2400985"/>
              <a:ext cx="8841427" cy="474489"/>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KNOWN NON-TECHNOLOGICAL RISKS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950717" cy="1598579"/>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Since at the present day the use of biometric recognition systems for user identification purposes lacks a well-defined regulatory framework from governing authorities, the biometric matching mechanism employed in the project as it has been envisioned could be subject in the future to a set of new constraints and regulations, possibly on a per-country basis, in order to adhere to the local laws.</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967389"/>
            <a:ext cx="11556052" cy="948978"/>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LEGAL FRAGMENTATION AND ROADBLOCKS FOR EMPLOYING BIOMETRIC RECOGNITION SYSTEMS</a:t>
            </a:r>
          </a:p>
        </p:txBody>
      </p:sp>
      <p:sp>
        <p:nvSpPr>
          <p:cNvPr id="37" name="TextBox 7">
            <a:extLst>
              <a:ext uri="{FF2B5EF4-FFF2-40B4-BE49-F238E27FC236}">
                <a16:creationId xmlns:a16="http://schemas.microsoft.com/office/drawing/2014/main" id="{514A7104-C49A-44E7-BDE1-D37843E53C88}"/>
              </a:ext>
            </a:extLst>
          </p:cNvPr>
          <p:cNvSpPr txBox="1"/>
          <p:nvPr/>
        </p:nvSpPr>
        <p:spPr>
          <a:xfrm>
            <a:off x="851509" y="6608295"/>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7257070" y="6611564"/>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728183" y="6610943"/>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HIGH</a:t>
            </a:r>
          </a:p>
        </p:txBody>
      </p:sp>
      <p:sp>
        <p:nvSpPr>
          <p:cNvPr id="21" name="TextBox 7">
            <a:extLst>
              <a:ext uri="{FF2B5EF4-FFF2-40B4-BE49-F238E27FC236}">
                <a16:creationId xmlns:a16="http://schemas.microsoft.com/office/drawing/2014/main" id="{59F38ECB-DB6C-4CBB-967F-5F7C3158C066}"/>
              </a:ext>
            </a:extLst>
          </p:cNvPr>
          <p:cNvSpPr txBox="1"/>
          <p:nvPr/>
        </p:nvSpPr>
        <p:spPr>
          <a:xfrm>
            <a:off x="9788761" y="6604812"/>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40" name="TextBox 6">
            <a:extLst>
              <a:ext uri="{FF2B5EF4-FFF2-40B4-BE49-F238E27FC236}">
                <a16:creationId xmlns:a16="http://schemas.microsoft.com/office/drawing/2014/main" id="{F08628E9-6851-4134-B087-1BD9268048EA}"/>
              </a:ext>
            </a:extLst>
          </p:cNvPr>
          <p:cNvSpPr txBox="1"/>
          <p:nvPr/>
        </p:nvSpPr>
        <p:spPr>
          <a:xfrm>
            <a:off x="851508" y="8351158"/>
            <a:ext cx="16950717" cy="11882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Should a competing service become the de-facto standard for user profiling in autonomous vehicles to the point that employing the proposed system would no longer be convenient for the interested parties, the entire project along with its development costs would be wasted.</a:t>
            </a:r>
          </a:p>
        </p:txBody>
      </p:sp>
      <p:sp>
        <p:nvSpPr>
          <p:cNvPr id="41" name="TextBox 7">
            <a:extLst>
              <a:ext uri="{FF2B5EF4-FFF2-40B4-BE49-F238E27FC236}">
                <a16:creationId xmlns:a16="http://schemas.microsoft.com/office/drawing/2014/main" id="{4D34449E-AA62-4428-B2AF-FC1E8A1D5471}"/>
              </a:ext>
            </a:extLst>
          </p:cNvPr>
          <p:cNvSpPr txBox="1"/>
          <p:nvPr/>
        </p:nvSpPr>
        <p:spPr>
          <a:xfrm>
            <a:off x="302572" y="7367031"/>
            <a:ext cx="11937054" cy="948978"/>
          </a:xfrm>
          <a:prstGeom prst="rect">
            <a:avLst/>
          </a:prstGeom>
        </p:spPr>
        <p:txBody>
          <a:bodyPr wrap="square" lIns="0" tIns="0" rIns="0" bIns="0" rtlCol="0" anchor="t">
            <a:spAutoFit/>
          </a:bodyPr>
          <a:lstStyle/>
          <a:p>
            <a:pPr marL="514350" indent="-514350">
              <a:lnSpc>
                <a:spcPts val="3727"/>
              </a:lnSpc>
              <a:buFont typeface="+mj-lt"/>
              <a:buAutoNum type="arabicParenR" startAt="2"/>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 COMPETING PROFILING SYSTEM BECOMES THE </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DE-FACTO STANDARD IN AUTONOMOUS VEHICLES</a:t>
            </a:r>
          </a:p>
        </p:txBody>
      </p:sp>
      <p:sp>
        <p:nvSpPr>
          <p:cNvPr id="28" name="TextBox 7">
            <a:extLst>
              <a:ext uri="{FF2B5EF4-FFF2-40B4-BE49-F238E27FC236}">
                <a16:creationId xmlns:a16="http://schemas.microsoft.com/office/drawing/2014/main" id="{A32A9910-A612-4A28-87ED-16DB96B5E299}"/>
              </a:ext>
            </a:extLst>
          </p:cNvPr>
          <p:cNvSpPr txBox="1"/>
          <p:nvPr/>
        </p:nvSpPr>
        <p:spPr>
          <a:xfrm>
            <a:off x="7257070" y="9594085"/>
            <a:ext cx="2458430"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r>
              <a:rPr lang="en-US" sz="2800" cap="small" spc="14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9" name="TextBox 7">
            <a:extLst>
              <a:ext uri="{FF2B5EF4-FFF2-40B4-BE49-F238E27FC236}">
                <a16:creationId xmlns:a16="http://schemas.microsoft.com/office/drawing/2014/main" id="{E995EB48-4595-4E66-A74B-8A6F06889931}"/>
              </a:ext>
            </a:extLst>
          </p:cNvPr>
          <p:cNvSpPr txBox="1"/>
          <p:nvPr/>
        </p:nvSpPr>
        <p:spPr>
          <a:xfrm>
            <a:off x="851507" y="9594401"/>
            <a:ext cx="3796693"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0" name="TextBox 7">
            <a:extLst>
              <a:ext uri="{FF2B5EF4-FFF2-40B4-BE49-F238E27FC236}">
                <a16:creationId xmlns:a16="http://schemas.microsoft.com/office/drawing/2014/main" id="{D228BA65-6A9C-4A40-9AFF-0CEE7FDAB93A}"/>
              </a:ext>
            </a:extLst>
          </p:cNvPr>
          <p:cNvSpPr txBox="1"/>
          <p:nvPr/>
        </p:nvSpPr>
        <p:spPr>
          <a:xfrm>
            <a:off x="4728183" y="9594400"/>
            <a:ext cx="1676401"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a:t>
            </a:r>
          </a:p>
        </p:txBody>
      </p:sp>
      <p:sp>
        <p:nvSpPr>
          <p:cNvPr id="31" name="TextBox 7">
            <a:extLst>
              <a:ext uri="{FF2B5EF4-FFF2-40B4-BE49-F238E27FC236}">
                <a16:creationId xmlns:a16="http://schemas.microsoft.com/office/drawing/2014/main" id="{30219961-262B-4374-AC06-7086B533AD5F}"/>
              </a:ext>
            </a:extLst>
          </p:cNvPr>
          <p:cNvSpPr txBox="1"/>
          <p:nvPr/>
        </p:nvSpPr>
        <p:spPr>
          <a:xfrm>
            <a:off x="9788761" y="9594085"/>
            <a:ext cx="2182205"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2800" cap="small" spc="140" dirty="0">
                <a:solidFill>
                  <a:srgbClr val="FFFEE6"/>
                </a:solidFill>
                <a:effectLst>
                  <a:outerShdw blurRad="50800" dist="38100" dir="2700000" algn="tl" rotWithShape="0">
                    <a:prstClr val="black">
                      <a:alpha val="40000"/>
                    </a:prstClr>
                  </a:outerShdw>
                </a:effectLst>
                <a:latin typeface="Montserrat Classic Bold"/>
              </a:rPr>
              <a:t>VERY HIGH</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2" name="CasellaDiTesto 21">
            <a:extLst>
              <a:ext uri="{FF2B5EF4-FFF2-40B4-BE49-F238E27FC236}">
                <a16:creationId xmlns:a16="http://schemas.microsoft.com/office/drawing/2014/main" id="{E866E56A-75CA-4CD3-9C7F-C094BAFC69B2}"/>
              </a:ext>
            </a:extLst>
          </p:cNvPr>
          <p:cNvSpPr txBox="1"/>
          <p:nvPr/>
        </p:nvSpPr>
        <p:spPr>
          <a:xfrm>
            <a:off x="16200728" y="2140547"/>
            <a:ext cx="1913708" cy="2246769"/>
          </a:xfrm>
          <a:prstGeom prst="rect">
            <a:avLst/>
          </a:prstGeom>
          <a:noFill/>
        </p:spPr>
        <p:txBody>
          <a:bodyPr wrap="square">
            <a:spAutoFit/>
          </a:bodyPr>
          <a:lstStyle/>
          <a:p>
            <a:r>
              <a:rPr lang="en-US" sz="14000" spc="-240" dirty="0">
                <a:solidFill>
                  <a:srgbClr val="FFFEE6"/>
                </a:solidFill>
                <a:latin typeface="League Gothic" pitchFamily="2" charset="77"/>
              </a:rPr>
              <a:t>4</a:t>
            </a:r>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/4</a:t>
            </a:r>
            <a:endParaRPr lang="it-IT" dirty="0"/>
          </a:p>
        </p:txBody>
      </p:sp>
    </p:spTree>
    <p:extLst>
      <p:ext uri="{BB962C8B-B14F-4D97-AF65-F5344CB8AC3E}">
        <p14:creationId xmlns:p14="http://schemas.microsoft.com/office/powerpoint/2010/main" val="56230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125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randombar(horizontal)">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childTnLst>
                          </p:cTn>
                        </p:par>
                        <p:par>
                          <p:cTn id="32" fill="hold">
                            <p:stCondLst>
                              <p:cond delay="500"/>
                            </p:stCondLst>
                            <p:childTnLst>
                              <p:par>
                                <p:cTn id="33" presetID="53" presetClass="entr" presetSubtype="16" fill="hold" grpId="0" nodeType="after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ppt_w</p:attrName>
                                        </p:attrNameLst>
                                      </p:cBhvr>
                                      <p:tavLst>
                                        <p:tav tm="0">
                                          <p:val>
                                            <p:fltVal val="0"/>
                                          </p:val>
                                        </p:tav>
                                        <p:tav tm="100000">
                                          <p:val>
                                            <p:strVal val="#ppt_w"/>
                                          </p:val>
                                        </p:tav>
                                      </p:tavLst>
                                    </p:anim>
                                    <p:anim calcmode="lin" valueType="num">
                                      <p:cBhvr>
                                        <p:cTn id="36" dur="500" fill="hold"/>
                                        <p:tgtEl>
                                          <p:spTgt spid="20"/>
                                        </p:tgtEl>
                                        <p:attrNameLst>
                                          <p:attrName>ppt_h</p:attrName>
                                        </p:attrNameLst>
                                      </p:cBhvr>
                                      <p:tavLst>
                                        <p:tav tm="0">
                                          <p:val>
                                            <p:fltVal val="0"/>
                                          </p:val>
                                        </p:tav>
                                        <p:tav tm="100000">
                                          <p:val>
                                            <p:strVal val="#ppt_h"/>
                                          </p:val>
                                        </p:tav>
                                      </p:tavLst>
                                    </p:anim>
                                    <p:animEffect transition="in" filter="fade">
                                      <p:cBhvr>
                                        <p:cTn id="37" dur="500"/>
                                        <p:tgtEl>
                                          <p:spTgt spid="20"/>
                                        </p:tgtEl>
                                      </p:cBhvr>
                                    </p:animEffect>
                                  </p:childTnLst>
                                </p:cTn>
                              </p:par>
                            </p:childTnLst>
                          </p:cTn>
                        </p:par>
                        <p:par>
                          <p:cTn id="38" fill="hold">
                            <p:stCondLst>
                              <p:cond delay="1500"/>
                            </p:stCondLst>
                            <p:childTnLst>
                              <p:par>
                                <p:cTn id="39" presetID="22" presetClass="entr" presetSubtype="8" fill="hold" grpId="0" nodeType="afterEffect">
                                  <p:stCondLst>
                                    <p:cond delay="750"/>
                                  </p:stCondLst>
                                  <p:childTnLst>
                                    <p:set>
                                      <p:cBhvr>
                                        <p:cTn id="40" dur="1" fill="hold">
                                          <p:stCondLst>
                                            <p:cond delay="0"/>
                                          </p:stCondLst>
                                        </p:cTn>
                                        <p:tgtEl>
                                          <p:spTgt spid="38"/>
                                        </p:tgtEl>
                                        <p:attrNameLst>
                                          <p:attrName>style.visibility</p:attrName>
                                        </p:attrNameLst>
                                      </p:cBhvr>
                                      <p:to>
                                        <p:strVal val="visible"/>
                                      </p:to>
                                    </p:set>
                                    <p:animEffect transition="in" filter="wipe(left)">
                                      <p:cBhvr>
                                        <p:cTn id="41" dur="500"/>
                                        <p:tgtEl>
                                          <p:spTgt spid="38"/>
                                        </p:tgtEl>
                                      </p:cBhvr>
                                    </p:animEffect>
                                  </p:childTnLst>
                                </p:cTn>
                              </p:par>
                            </p:childTnLst>
                          </p:cTn>
                        </p:par>
                        <p:par>
                          <p:cTn id="42" fill="hold">
                            <p:stCondLst>
                              <p:cond delay="2750"/>
                            </p:stCondLst>
                            <p:childTnLst>
                              <p:par>
                                <p:cTn id="43" presetID="14" presetClass="entr" presetSubtype="10" fill="hold" grpId="0" nodeType="afterEffect">
                                  <p:stCondLst>
                                    <p:cond delay="500"/>
                                  </p:stCondLst>
                                  <p:childTnLst>
                                    <p:set>
                                      <p:cBhvr>
                                        <p:cTn id="44" dur="1" fill="hold">
                                          <p:stCondLst>
                                            <p:cond delay="0"/>
                                          </p:stCondLst>
                                        </p:cTn>
                                        <p:tgtEl>
                                          <p:spTgt spid="21"/>
                                        </p:tgtEl>
                                        <p:attrNameLst>
                                          <p:attrName>style.visibility</p:attrName>
                                        </p:attrNameLst>
                                      </p:cBhvr>
                                      <p:to>
                                        <p:strVal val="visible"/>
                                      </p:to>
                                    </p:set>
                                    <p:animEffect transition="in" filter="randombar(horizontal)">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left)">
                                      <p:cBhvr>
                                        <p:cTn id="50" dur="125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randombar(horizontal)">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left)">
                                      <p:cBhvr>
                                        <p:cTn id="60" dur="500"/>
                                        <p:tgtEl>
                                          <p:spTgt spid="29"/>
                                        </p:tgtEl>
                                      </p:cBhvr>
                                    </p:animEffect>
                                  </p:childTnLst>
                                </p:cTn>
                              </p:par>
                            </p:childTnLst>
                          </p:cTn>
                        </p:par>
                        <p:par>
                          <p:cTn id="61" fill="hold">
                            <p:stCondLst>
                              <p:cond delay="500"/>
                            </p:stCondLst>
                            <p:childTnLst>
                              <p:par>
                                <p:cTn id="62" presetID="14" presetClass="entr" presetSubtype="10" fill="hold" grpId="0" nodeType="afterEffect">
                                  <p:stCondLst>
                                    <p:cond delay="500"/>
                                  </p:stCondLst>
                                  <p:childTnLst>
                                    <p:set>
                                      <p:cBhvr>
                                        <p:cTn id="63" dur="1" fill="hold">
                                          <p:stCondLst>
                                            <p:cond delay="0"/>
                                          </p:stCondLst>
                                        </p:cTn>
                                        <p:tgtEl>
                                          <p:spTgt spid="30"/>
                                        </p:tgtEl>
                                        <p:attrNameLst>
                                          <p:attrName>style.visibility</p:attrName>
                                        </p:attrNameLst>
                                      </p:cBhvr>
                                      <p:to>
                                        <p:strVal val="visible"/>
                                      </p:to>
                                    </p:set>
                                    <p:animEffect transition="in" filter="randombar(horizontal)">
                                      <p:cBhvr>
                                        <p:cTn id="64" dur="500"/>
                                        <p:tgtEl>
                                          <p:spTgt spid="30"/>
                                        </p:tgtEl>
                                      </p:cBhvr>
                                    </p:animEffect>
                                  </p:childTnLst>
                                </p:cTn>
                              </p:par>
                            </p:childTnLst>
                          </p:cTn>
                        </p:par>
                        <p:par>
                          <p:cTn id="65" fill="hold">
                            <p:stCondLst>
                              <p:cond delay="1500"/>
                            </p:stCondLst>
                            <p:childTnLst>
                              <p:par>
                                <p:cTn id="66" presetID="22" presetClass="entr" presetSubtype="8" fill="hold" grpId="0" nodeType="afterEffect">
                                  <p:stCondLst>
                                    <p:cond delay="75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2750"/>
                            </p:stCondLst>
                            <p:childTnLst>
                              <p:par>
                                <p:cTn id="70" presetID="53" presetClass="entr" presetSubtype="16" fill="hold" grpId="0" nodeType="afterEffect">
                                  <p:stCondLst>
                                    <p:cond delay="500"/>
                                  </p:stCondLst>
                                  <p:childTnLst>
                                    <p:set>
                                      <p:cBhvr>
                                        <p:cTn id="71" dur="1" fill="hold">
                                          <p:stCondLst>
                                            <p:cond delay="0"/>
                                          </p:stCondLst>
                                        </p:cTn>
                                        <p:tgtEl>
                                          <p:spTgt spid="31"/>
                                        </p:tgtEl>
                                        <p:attrNameLst>
                                          <p:attrName>style.visibility</p:attrName>
                                        </p:attrNameLst>
                                      </p:cBhvr>
                                      <p:to>
                                        <p:strVal val="visible"/>
                                      </p:to>
                                    </p:set>
                                    <p:anim calcmode="lin" valueType="num">
                                      <p:cBhvr>
                                        <p:cTn id="72" dur="500" fill="hold"/>
                                        <p:tgtEl>
                                          <p:spTgt spid="31"/>
                                        </p:tgtEl>
                                        <p:attrNameLst>
                                          <p:attrName>ppt_w</p:attrName>
                                        </p:attrNameLst>
                                      </p:cBhvr>
                                      <p:tavLst>
                                        <p:tav tm="0">
                                          <p:val>
                                            <p:fltVal val="0"/>
                                          </p:val>
                                        </p:tav>
                                        <p:tav tm="100000">
                                          <p:val>
                                            <p:strVal val="#ppt_w"/>
                                          </p:val>
                                        </p:tav>
                                      </p:tavLst>
                                    </p:anim>
                                    <p:anim calcmode="lin" valueType="num">
                                      <p:cBhvr>
                                        <p:cTn id="73" dur="500" fill="hold"/>
                                        <p:tgtEl>
                                          <p:spTgt spid="31"/>
                                        </p:tgtEl>
                                        <p:attrNameLst>
                                          <p:attrName>ppt_h</p:attrName>
                                        </p:attrNameLst>
                                      </p:cBhvr>
                                      <p:tavLst>
                                        <p:tav tm="0">
                                          <p:val>
                                            <p:fltVal val="0"/>
                                          </p:val>
                                        </p:tav>
                                        <p:tav tm="100000">
                                          <p:val>
                                            <p:strVal val="#ppt_h"/>
                                          </p:val>
                                        </p:tav>
                                      </p:tavLst>
                                    </p:anim>
                                    <p:animEffect transition="in" filter="fade">
                                      <p:cBhvr>
                                        <p:cTn id="7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27" grpId="0"/>
      <p:bldP spid="37" grpId="0"/>
      <p:bldP spid="38" grpId="0"/>
      <p:bldP spid="20" grpId="0"/>
      <p:bldP spid="21" grpId="0"/>
      <p:bldP spid="40" grpId="0"/>
      <p:bldP spid="41" grpId="0"/>
      <p:bldP spid="28" grpId="0"/>
      <p:bldP spid="29" grpId="0"/>
      <p:bldP spid="30" grpId="0"/>
      <p:bldP spid="3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073467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056111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REQUIRED PROFESSIONALS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71" name="TextBox 7">
            <a:extLst>
              <a:ext uri="{FF2B5EF4-FFF2-40B4-BE49-F238E27FC236}">
                <a16:creationId xmlns:a16="http://schemas.microsoft.com/office/drawing/2014/main" id="{302F6CB0-AF01-4C8F-B6B8-DEF4DD2906D1}"/>
              </a:ext>
            </a:extLst>
          </p:cNvPr>
          <p:cNvSpPr txBox="1"/>
          <p:nvPr/>
        </p:nvSpPr>
        <p:spPr>
          <a:xfrm>
            <a:off x="256976" y="2651442"/>
            <a:ext cx="5085102" cy="1282402"/>
          </a:xfrm>
          <a:prstGeom prst="rect">
            <a:avLst/>
          </a:prstGeom>
        </p:spPr>
        <p:txBody>
          <a:bodyPr wrap="square" lIns="0" tIns="0" rIns="0" bIns="0" rtlCol="0" anchor="t">
            <a:spAutoFit/>
          </a:bodyPr>
          <a:lstStyle/>
          <a:p>
            <a:pP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DEVELOPMENT </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TEAM MEMBERS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nvGrpSpPr>
          <p:cNvPr id="9" name="Gruppo 8">
            <a:extLst>
              <a:ext uri="{FF2B5EF4-FFF2-40B4-BE49-F238E27FC236}">
                <a16:creationId xmlns:a16="http://schemas.microsoft.com/office/drawing/2014/main" id="{75C18B43-E75D-4E6E-8FA5-46974B2B4C51}"/>
              </a:ext>
            </a:extLst>
          </p:cNvPr>
          <p:cNvGrpSpPr/>
          <p:nvPr/>
        </p:nvGrpSpPr>
        <p:grpSpPr>
          <a:xfrm>
            <a:off x="276096" y="4150447"/>
            <a:ext cx="1874162" cy="2403045"/>
            <a:chOff x="462892" y="4268564"/>
            <a:chExt cx="1874162" cy="2403045"/>
          </a:xfrm>
        </p:grpSpPr>
        <p:pic>
          <p:nvPicPr>
            <p:cNvPr id="56" name="Immagine 55">
              <a:extLst>
                <a:ext uri="{FF2B5EF4-FFF2-40B4-BE49-F238E27FC236}">
                  <a16:creationId xmlns:a16="http://schemas.microsoft.com/office/drawing/2014/main" id="{42C1764C-8B26-4F35-97CE-8D427C39D4F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02887" y="4268564"/>
              <a:ext cx="1595184" cy="1602000"/>
            </a:xfrm>
            <a:prstGeom prst="rect">
              <a:avLst/>
            </a:prstGeom>
          </p:spPr>
        </p:pic>
        <p:sp>
          <p:nvSpPr>
            <p:cNvPr id="18" name="TextBox 7">
              <a:extLst>
                <a:ext uri="{FF2B5EF4-FFF2-40B4-BE49-F238E27FC236}">
                  <a16:creationId xmlns:a16="http://schemas.microsoft.com/office/drawing/2014/main" id="{705367FA-4930-4DDC-BAAC-FE87074AD58D}"/>
                </a:ext>
              </a:extLst>
            </p:cNvPr>
            <p:cNvSpPr txBox="1"/>
            <p:nvPr/>
          </p:nvSpPr>
          <p:spPr>
            <a:xfrm>
              <a:off x="462892" y="5953464"/>
              <a:ext cx="1874162"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SOFTWARE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E8B3697A-B903-400D-BB43-81515FFA654A}"/>
              </a:ext>
            </a:extLst>
          </p:cNvPr>
          <p:cNvGrpSpPr/>
          <p:nvPr/>
        </p:nvGrpSpPr>
        <p:grpSpPr>
          <a:xfrm>
            <a:off x="7818632" y="4150447"/>
            <a:ext cx="1965622" cy="2401327"/>
            <a:chOff x="7209591" y="3794810"/>
            <a:chExt cx="1965622" cy="2401327"/>
          </a:xfrm>
        </p:grpSpPr>
        <p:pic>
          <p:nvPicPr>
            <p:cNvPr id="60" name="Immagine 59">
              <a:extLst>
                <a:ext uri="{FF2B5EF4-FFF2-40B4-BE49-F238E27FC236}">
                  <a16:creationId xmlns:a16="http://schemas.microsoft.com/office/drawing/2014/main" id="{435895B0-AB8B-4DE0-BC86-8EDAFAAFA4E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7394811" y="3794810"/>
              <a:ext cx="1595183" cy="1602000"/>
            </a:xfrm>
            <a:prstGeom prst="rect">
              <a:avLst/>
            </a:prstGeom>
          </p:spPr>
        </p:pic>
        <p:sp>
          <p:nvSpPr>
            <p:cNvPr id="20" name="TextBox 7">
              <a:extLst>
                <a:ext uri="{FF2B5EF4-FFF2-40B4-BE49-F238E27FC236}">
                  <a16:creationId xmlns:a16="http://schemas.microsoft.com/office/drawing/2014/main" id="{68AB0460-BF51-4678-A176-045B8C3F0FE1}"/>
                </a:ext>
              </a:extLst>
            </p:cNvPr>
            <p:cNvSpPr txBox="1"/>
            <p:nvPr/>
          </p:nvSpPr>
          <p:spPr>
            <a:xfrm>
              <a:off x="7209591" y="5477992"/>
              <a:ext cx="1965622"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FRONT-END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0" name="Gruppo 29">
            <a:extLst>
              <a:ext uri="{FF2B5EF4-FFF2-40B4-BE49-F238E27FC236}">
                <a16:creationId xmlns:a16="http://schemas.microsoft.com/office/drawing/2014/main" id="{078B48F3-FE93-49F0-BE9C-48560E3E9D0C}"/>
              </a:ext>
            </a:extLst>
          </p:cNvPr>
          <p:cNvGrpSpPr/>
          <p:nvPr/>
        </p:nvGrpSpPr>
        <p:grpSpPr>
          <a:xfrm>
            <a:off x="2742215" y="4152625"/>
            <a:ext cx="1968688" cy="2427097"/>
            <a:chOff x="429864" y="7264477"/>
            <a:chExt cx="1968688" cy="2427097"/>
          </a:xfrm>
        </p:grpSpPr>
        <p:pic>
          <p:nvPicPr>
            <p:cNvPr id="46" name="Immagine 45">
              <a:extLst>
                <a:ext uri="{FF2B5EF4-FFF2-40B4-BE49-F238E27FC236}">
                  <a16:creationId xmlns:a16="http://schemas.microsoft.com/office/drawing/2014/main" id="{A0688421-265B-4458-A1DE-F0083A925F2C}"/>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16616" y="7264477"/>
              <a:ext cx="1595184" cy="1602000"/>
            </a:xfrm>
            <a:prstGeom prst="rect">
              <a:avLst/>
            </a:prstGeom>
          </p:spPr>
        </p:pic>
        <p:sp>
          <p:nvSpPr>
            <p:cNvPr id="23" name="TextBox 7">
              <a:extLst>
                <a:ext uri="{FF2B5EF4-FFF2-40B4-BE49-F238E27FC236}">
                  <a16:creationId xmlns:a16="http://schemas.microsoft.com/office/drawing/2014/main" id="{B8674E25-7D1F-493D-A5E2-EF7449E400E2}"/>
                </a:ext>
              </a:extLst>
            </p:cNvPr>
            <p:cNvSpPr txBox="1"/>
            <p:nvPr/>
          </p:nvSpPr>
          <p:spPr>
            <a:xfrm>
              <a:off x="429864" y="8973429"/>
              <a:ext cx="1968688"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5" name="Gruppo 14">
            <a:extLst>
              <a:ext uri="{FF2B5EF4-FFF2-40B4-BE49-F238E27FC236}">
                <a16:creationId xmlns:a16="http://schemas.microsoft.com/office/drawing/2014/main" id="{D236F1BB-8F6A-42CB-8CEC-ADEE1B7F145E}"/>
              </a:ext>
            </a:extLst>
          </p:cNvPr>
          <p:cNvGrpSpPr/>
          <p:nvPr/>
        </p:nvGrpSpPr>
        <p:grpSpPr>
          <a:xfrm>
            <a:off x="5309688" y="4121886"/>
            <a:ext cx="1910158" cy="2429888"/>
            <a:chOff x="3279502" y="7264477"/>
            <a:chExt cx="1910158" cy="2429888"/>
          </a:xfrm>
        </p:grpSpPr>
        <p:pic>
          <p:nvPicPr>
            <p:cNvPr id="50" name="Immagine 49">
              <a:extLst>
                <a:ext uri="{FF2B5EF4-FFF2-40B4-BE49-F238E27FC236}">
                  <a16:creationId xmlns:a16="http://schemas.microsoft.com/office/drawing/2014/main" id="{9F41042B-5EC2-43EC-9C1B-CC3439141D57}"/>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435556" y="7264477"/>
              <a:ext cx="1595184" cy="1602000"/>
            </a:xfrm>
            <a:prstGeom prst="rect">
              <a:avLst/>
            </a:prstGeom>
          </p:spPr>
        </p:pic>
        <p:sp>
          <p:nvSpPr>
            <p:cNvPr id="24" name="TextBox 7">
              <a:extLst>
                <a:ext uri="{FF2B5EF4-FFF2-40B4-BE49-F238E27FC236}">
                  <a16:creationId xmlns:a16="http://schemas.microsoft.com/office/drawing/2014/main" id="{D50D9E5C-EAEC-461E-A801-992397FDB48C}"/>
                </a:ext>
              </a:extLst>
            </p:cNvPr>
            <p:cNvSpPr txBox="1"/>
            <p:nvPr/>
          </p:nvSpPr>
          <p:spPr>
            <a:xfrm>
              <a:off x="3279502" y="8976220"/>
              <a:ext cx="1910158"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72096427-D9BB-4DC4-BBD9-B0EED5FBABE8}"/>
              </a:ext>
            </a:extLst>
          </p:cNvPr>
          <p:cNvGrpSpPr/>
          <p:nvPr/>
        </p:nvGrpSpPr>
        <p:grpSpPr>
          <a:xfrm>
            <a:off x="2744810" y="7213782"/>
            <a:ext cx="1899469" cy="2758123"/>
            <a:chOff x="8921293" y="7501908"/>
            <a:chExt cx="1899469" cy="2758123"/>
          </a:xfrm>
        </p:grpSpPr>
        <p:pic>
          <p:nvPicPr>
            <p:cNvPr id="42" name="Immagine 41">
              <a:extLst>
                <a:ext uri="{FF2B5EF4-FFF2-40B4-BE49-F238E27FC236}">
                  <a16:creationId xmlns:a16="http://schemas.microsoft.com/office/drawing/2014/main" id="{09F505E5-BA5B-44F7-AE93-0291D2DB1F2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9073436" y="7501908"/>
              <a:ext cx="1595184" cy="1602000"/>
            </a:xfrm>
            <a:prstGeom prst="rect">
              <a:avLst/>
            </a:prstGeom>
          </p:spPr>
        </p:pic>
        <p:sp>
          <p:nvSpPr>
            <p:cNvPr id="19" name="TextBox 7">
              <a:extLst>
                <a:ext uri="{FF2B5EF4-FFF2-40B4-BE49-F238E27FC236}">
                  <a16:creationId xmlns:a16="http://schemas.microsoft.com/office/drawing/2014/main" id="{7B6095A7-28DF-4BC9-B9E4-7E793539A049}"/>
                </a:ext>
              </a:extLst>
            </p:cNvPr>
            <p:cNvSpPr txBox="1"/>
            <p:nvPr/>
          </p:nvSpPr>
          <p:spPr>
            <a:xfrm>
              <a:off x="8921293" y="9182813"/>
              <a:ext cx="1899469"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EMBEDDED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4" name="Gruppo 13">
            <a:extLst>
              <a:ext uri="{FF2B5EF4-FFF2-40B4-BE49-F238E27FC236}">
                <a16:creationId xmlns:a16="http://schemas.microsoft.com/office/drawing/2014/main" id="{730874A6-032F-4004-B057-DA6A0806CC7A}"/>
              </a:ext>
            </a:extLst>
          </p:cNvPr>
          <p:cNvGrpSpPr/>
          <p:nvPr/>
        </p:nvGrpSpPr>
        <p:grpSpPr>
          <a:xfrm>
            <a:off x="7906868" y="7202515"/>
            <a:ext cx="1777360" cy="2397090"/>
            <a:chOff x="6163408" y="7264478"/>
            <a:chExt cx="1777360" cy="2397090"/>
          </a:xfrm>
        </p:grpSpPr>
        <p:pic>
          <p:nvPicPr>
            <p:cNvPr id="58" name="Immagine 57">
              <a:extLst>
                <a:ext uri="{FF2B5EF4-FFF2-40B4-BE49-F238E27FC236}">
                  <a16:creationId xmlns:a16="http://schemas.microsoft.com/office/drawing/2014/main" id="{ED515C55-081B-4AD8-A281-46DEF0DA559C}"/>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254496" y="7264478"/>
              <a:ext cx="1595184" cy="1602000"/>
            </a:xfrm>
            <a:prstGeom prst="rect">
              <a:avLst/>
            </a:prstGeom>
          </p:spPr>
        </p:pic>
        <p:sp>
          <p:nvSpPr>
            <p:cNvPr id="21" name="TextBox 7">
              <a:extLst>
                <a:ext uri="{FF2B5EF4-FFF2-40B4-BE49-F238E27FC236}">
                  <a16:creationId xmlns:a16="http://schemas.microsoft.com/office/drawing/2014/main" id="{CD89EB67-2A1E-4CDC-9F00-51FBDF805C27}"/>
                </a:ext>
              </a:extLst>
            </p:cNvPr>
            <p:cNvSpPr txBox="1"/>
            <p:nvPr/>
          </p:nvSpPr>
          <p:spPr>
            <a:xfrm>
              <a:off x="6163408" y="8943423"/>
              <a:ext cx="1777360"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BACK-END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181098F9-608D-4033-8C2F-49FF311AD72D}"/>
              </a:ext>
            </a:extLst>
          </p:cNvPr>
          <p:cNvGrpSpPr/>
          <p:nvPr/>
        </p:nvGrpSpPr>
        <p:grpSpPr>
          <a:xfrm>
            <a:off x="5342078" y="7197373"/>
            <a:ext cx="1777360" cy="2763261"/>
            <a:chOff x="3339892" y="4268564"/>
            <a:chExt cx="1777360" cy="2763261"/>
          </a:xfrm>
        </p:grpSpPr>
        <p:pic>
          <p:nvPicPr>
            <p:cNvPr id="52" name="Immagine 51">
              <a:extLst>
                <a:ext uri="{FF2B5EF4-FFF2-40B4-BE49-F238E27FC236}">
                  <a16:creationId xmlns:a16="http://schemas.microsoft.com/office/drawing/2014/main" id="{A8C033CF-4A77-4E58-8B05-B2A01CD185F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430980" y="4268564"/>
              <a:ext cx="1595184" cy="1602000"/>
            </a:xfrm>
            <a:prstGeom prst="rect">
              <a:avLst/>
            </a:prstGeom>
          </p:spPr>
        </p:pic>
        <p:sp>
          <p:nvSpPr>
            <p:cNvPr id="22" name="TextBox 7">
              <a:extLst>
                <a:ext uri="{FF2B5EF4-FFF2-40B4-BE49-F238E27FC236}">
                  <a16:creationId xmlns:a16="http://schemas.microsoft.com/office/drawing/2014/main" id="{62B96421-8EEE-45C3-BA8B-950842743F83}"/>
                </a:ext>
              </a:extLst>
            </p:cNvPr>
            <p:cNvSpPr txBox="1"/>
            <p:nvPr/>
          </p:nvSpPr>
          <p:spPr>
            <a:xfrm>
              <a:off x="3339892" y="5954607"/>
              <a:ext cx="1777360"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 name="Gruppo 2">
            <a:extLst>
              <a:ext uri="{FF2B5EF4-FFF2-40B4-BE49-F238E27FC236}">
                <a16:creationId xmlns:a16="http://schemas.microsoft.com/office/drawing/2014/main" id="{0D2B3CFD-C176-4C01-AC8B-FB40A6977888}"/>
              </a:ext>
            </a:extLst>
          </p:cNvPr>
          <p:cNvGrpSpPr/>
          <p:nvPr/>
        </p:nvGrpSpPr>
        <p:grpSpPr>
          <a:xfrm>
            <a:off x="256975" y="7213782"/>
            <a:ext cx="1835919" cy="2746852"/>
            <a:chOff x="402264" y="7154007"/>
            <a:chExt cx="1835919" cy="2746852"/>
          </a:xfrm>
        </p:grpSpPr>
        <p:pic>
          <p:nvPicPr>
            <p:cNvPr id="44" name="Immagine 43">
              <a:extLst>
                <a:ext uri="{FF2B5EF4-FFF2-40B4-BE49-F238E27FC236}">
                  <a16:creationId xmlns:a16="http://schemas.microsoft.com/office/drawing/2014/main" id="{E2E065D9-2C8A-4587-9513-BA3F27ECBCD6}"/>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522632" y="7154007"/>
              <a:ext cx="1595184" cy="1602000"/>
            </a:xfrm>
            <a:prstGeom prst="rect">
              <a:avLst/>
            </a:prstGeom>
          </p:spPr>
        </p:pic>
        <p:sp>
          <p:nvSpPr>
            <p:cNvPr id="25" name="TextBox 7">
              <a:extLst>
                <a:ext uri="{FF2B5EF4-FFF2-40B4-BE49-F238E27FC236}">
                  <a16:creationId xmlns:a16="http://schemas.microsoft.com/office/drawing/2014/main" id="{367B62C3-70CA-4025-99FE-2D48E52DD19C}"/>
                </a:ext>
              </a:extLst>
            </p:cNvPr>
            <p:cNvSpPr txBox="1"/>
            <p:nvPr/>
          </p:nvSpPr>
          <p:spPr>
            <a:xfrm>
              <a:off x="402264" y="8823641"/>
              <a:ext cx="1835919"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MACHINE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LEARNING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 name="Gruppo 1">
            <a:extLst>
              <a:ext uri="{FF2B5EF4-FFF2-40B4-BE49-F238E27FC236}">
                <a16:creationId xmlns:a16="http://schemas.microsoft.com/office/drawing/2014/main" id="{636557DF-91A2-44DE-B235-B60505036888}"/>
              </a:ext>
            </a:extLst>
          </p:cNvPr>
          <p:cNvGrpSpPr/>
          <p:nvPr/>
        </p:nvGrpSpPr>
        <p:grpSpPr>
          <a:xfrm>
            <a:off x="15803589" y="4093325"/>
            <a:ext cx="2098099" cy="2916006"/>
            <a:chOff x="15804525" y="3794810"/>
            <a:chExt cx="2098099" cy="2916006"/>
          </a:xfrm>
        </p:grpSpPr>
        <p:pic>
          <p:nvPicPr>
            <p:cNvPr id="68" name="Immagine 67">
              <a:extLst>
                <a:ext uri="{FF2B5EF4-FFF2-40B4-BE49-F238E27FC236}">
                  <a16:creationId xmlns:a16="http://schemas.microsoft.com/office/drawing/2014/main" id="{9BB46C71-456D-44B3-9F64-A69E929AC37B}"/>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6055983" y="3794810"/>
              <a:ext cx="1595184" cy="1602000"/>
            </a:xfrm>
            <a:prstGeom prst="rect">
              <a:avLst/>
            </a:prstGeom>
          </p:spPr>
        </p:pic>
        <p:sp>
          <p:nvSpPr>
            <p:cNvPr id="26" name="TextBox 7">
              <a:extLst>
                <a:ext uri="{FF2B5EF4-FFF2-40B4-BE49-F238E27FC236}">
                  <a16:creationId xmlns:a16="http://schemas.microsoft.com/office/drawing/2014/main" id="{A0E65DE9-C5F1-4F1F-A6B1-5550D6A7AB0E}"/>
                </a:ext>
              </a:extLst>
            </p:cNvPr>
            <p:cNvSpPr txBox="1"/>
            <p:nvPr/>
          </p:nvSpPr>
          <p:spPr>
            <a:xfrm>
              <a:off x="15804525" y="5479710"/>
              <a:ext cx="2098099" cy="12311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LEGAL EXPERT </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ON BIOMETRIC RECOGNITION</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SYSTEMS</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3" name="Gruppo 32">
            <a:extLst>
              <a:ext uri="{FF2B5EF4-FFF2-40B4-BE49-F238E27FC236}">
                <a16:creationId xmlns:a16="http://schemas.microsoft.com/office/drawing/2014/main" id="{A031CC30-424E-4D09-9895-106B41113F12}"/>
              </a:ext>
            </a:extLst>
          </p:cNvPr>
          <p:cNvGrpSpPr/>
          <p:nvPr/>
        </p:nvGrpSpPr>
        <p:grpSpPr>
          <a:xfrm>
            <a:off x="15880989" y="7197373"/>
            <a:ext cx="1943300" cy="2607417"/>
            <a:chOff x="12341470" y="7264477"/>
            <a:chExt cx="1943300" cy="2607417"/>
          </a:xfrm>
        </p:grpSpPr>
        <p:pic>
          <p:nvPicPr>
            <p:cNvPr id="70" name="Immagine 69">
              <a:extLst>
                <a:ext uri="{FF2B5EF4-FFF2-40B4-BE49-F238E27FC236}">
                  <a16:creationId xmlns:a16="http://schemas.microsoft.com/office/drawing/2014/main" id="{A3900A3B-BE2B-4F5A-BA82-46099455C463}"/>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2515529" y="7264477"/>
              <a:ext cx="1595184" cy="1602000"/>
            </a:xfrm>
            <a:prstGeom prst="rect">
              <a:avLst/>
            </a:prstGeom>
          </p:spPr>
        </p:pic>
        <p:sp>
          <p:nvSpPr>
            <p:cNvPr id="28" name="TextBox 7">
              <a:extLst>
                <a:ext uri="{FF2B5EF4-FFF2-40B4-BE49-F238E27FC236}">
                  <a16:creationId xmlns:a16="http://schemas.microsoft.com/office/drawing/2014/main" id="{CBD42929-8A57-4AF1-8D34-4C4461EBC380}"/>
                </a:ext>
              </a:extLst>
            </p:cNvPr>
            <p:cNvSpPr txBox="1"/>
            <p:nvPr/>
          </p:nvSpPr>
          <p:spPr>
            <a:xfrm>
              <a:off x="12341470" y="8948564"/>
              <a:ext cx="1943300"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EXPERT IN AV OPERATING SYSTEMS</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1" name="Gruppo 30">
            <a:extLst>
              <a:ext uri="{FF2B5EF4-FFF2-40B4-BE49-F238E27FC236}">
                <a16:creationId xmlns:a16="http://schemas.microsoft.com/office/drawing/2014/main" id="{FB64B878-2623-4832-88F0-01D74844D02B}"/>
              </a:ext>
            </a:extLst>
          </p:cNvPr>
          <p:cNvGrpSpPr/>
          <p:nvPr/>
        </p:nvGrpSpPr>
        <p:grpSpPr>
          <a:xfrm>
            <a:off x="13063518" y="4093325"/>
            <a:ext cx="2261673" cy="2916006"/>
            <a:chOff x="12182284" y="4265571"/>
            <a:chExt cx="2261673" cy="2916006"/>
          </a:xfrm>
        </p:grpSpPr>
        <p:pic>
          <p:nvPicPr>
            <p:cNvPr id="66" name="Immagine 65">
              <a:extLst>
                <a:ext uri="{FF2B5EF4-FFF2-40B4-BE49-F238E27FC236}">
                  <a16:creationId xmlns:a16="http://schemas.microsoft.com/office/drawing/2014/main" id="{E1415F18-17D5-4C9D-BD6D-F46653A35A94}"/>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2515529" y="4265571"/>
              <a:ext cx="1595184" cy="1602000"/>
            </a:xfrm>
            <a:prstGeom prst="rect">
              <a:avLst/>
            </a:prstGeom>
          </p:spPr>
        </p:pic>
        <p:sp>
          <p:nvSpPr>
            <p:cNvPr id="29" name="TextBox 7">
              <a:extLst>
                <a:ext uri="{FF2B5EF4-FFF2-40B4-BE49-F238E27FC236}">
                  <a16:creationId xmlns:a16="http://schemas.microsoft.com/office/drawing/2014/main" id="{81F8D4EF-DE23-433A-BABB-637E90B0E445}"/>
                </a:ext>
              </a:extLst>
            </p:cNvPr>
            <p:cNvSpPr txBox="1"/>
            <p:nvPr/>
          </p:nvSpPr>
          <p:spPr>
            <a:xfrm>
              <a:off x="12182284" y="5950471"/>
              <a:ext cx="2261673" cy="12311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EXPERT</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IN MOBILE APPLICATIONS DEVELOPMENT</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55" name="TextBox 7">
            <a:extLst>
              <a:ext uri="{FF2B5EF4-FFF2-40B4-BE49-F238E27FC236}">
                <a16:creationId xmlns:a16="http://schemas.microsoft.com/office/drawing/2014/main" id="{8AC1894E-7A55-4B45-AA20-9862069CBE57}"/>
              </a:ext>
            </a:extLst>
          </p:cNvPr>
          <p:cNvSpPr txBox="1"/>
          <p:nvPr/>
        </p:nvSpPr>
        <p:spPr>
          <a:xfrm>
            <a:off x="13063517" y="2651442"/>
            <a:ext cx="4586713" cy="1282402"/>
          </a:xfrm>
          <a:prstGeom prst="rect">
            <a:avLst/>
          </a:prstGeom>
        </p:spPr>
        <p:txBody>
          <a:bodyPr wrap="square" lIns="0" tIns="0" rIns="0" bIns="0" rtlCol="0" anchor="t">
            <a:spAutoFit/>
          </a:bodyPr>
          <a:lstStyle/>
          <a:p>
            <a:pPr algn="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EXTERNAL</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CONSULTANTS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382339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left)">
                                      <p:cBhvr>
                                        <p:cTn id="16" dur="75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randombar(horizont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randombar(horizont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randombar(horizontal)">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randombar(horizont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randombar(horizontal)">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randombar(horizontal)">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right)">
                                      <p:cBhvr>
                                        <p:cTn id="61" dur="75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randombar(horizontal)">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randombar(horizontal)">
                                      <p:cBhvr>
                                        <p:cTn id="71" dur="500"/>
                                        <p:tgtEl>
                                          <p:spTgt spid="2"/>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randombar(horizontal)">
                                      <p:cBhvr>
                                        <p:cTn id="7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1" grpId="0"/>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8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8" name="John">
            <a:extLst>
              <a:ext uri="{FF2B5EF4-FFF2-40B4-BE49-F238E27FC236}">
                <a16:creationId xmlns:a16="http://schemas.microsoft.com/office/drawing/2014/main" id="{7A8CF506-0F42-4989-9B8A-9C7C9E097FED}"/>
              </a:ext>
            </a:extLst>
          </p:cNvPr>
          <p:cNvSpPr txBox="1"/>
          <p:nvPr/>
        </p:nvSpPr>
        <p:spPr>
          <a:xfrm>
            <a:off x="1507726" y="4274820"/>
            <a:ext cx="139549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John</a:t>
            </a:r>
          </a:p>
        </p:txBody>
      </p:sp>
      <p:sp>
        <p:nvSpPr>
          <p:cNvPr id="19" name="Carl">
            <a:extLst>
              <a:ext uri="{FF2B5EF4-FFF2-40B4-BE49-F238E27FC236}">
                <a16:creationId xmlns:a16="http://schemas.microsoft.com/office/drawing/2014/main" id="{C2A606AE-E567-467F-B647-506F711FB8C8}"/>
              </a:ext>
            </a:extLst>
          </p:cNvPr>
          <p:cNvSpPr txBox="1"/>
          <p:nvPr/>
        </p:nvSpPr>
        <p:spPr>
          <a:xfrm>
            <a:off x="4197586" y="3013710"/>
            <a:ext cx="125071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Carl</a:t>
            </a:r>
          </a:p>
        </p:txBody>
      </p:sp>
      <p:sp>
        <p:nvSpPr>
          <p:cNvPr id="22" name="Mary">
            <a:extLst>
              <a:ext uri="{FF2B5EF4-FFF2-40B4-BE49-F238E27FC236}">
                <a16:creationId xmlns:a16="http://schemas.microsoft.com/office/drawing/2014/main" id="{C1896A19-C8A0-4D77-A631-3720260D3A42}"/>
              </a:ext>
            </a:extLst>
          </p:cNvPr>
          <p:cNvSpPr txBox="1"/>
          <p:nvPr/>
        </p:nvSpPr>
        <p:spPr>
          <a:xfrm>
            <a:off x="9904967" y="3013710"/>
            <a:ext cx="145645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Mary</a:t>
            </a:r>
          </a:p>
        </p:txBody>
      </p:sp>
      <p:sp>
        <p:nvSpPr>
          <p:cNvPr id="25" name="Bob">
            <a:extLst>
              <a:ext uri="{FF2B5EF4-FFF2-40B4-BE49-F238E27FC236}">
                <a16:creationId xmlns:a16="http://schemas.microsoft.com/office/drawing/2014/main" id="{60EC34F7-72D1-4700-BAF1-49BAAF13C7DE}"/>
              </a:ext>
            </a:extLst>
          </p:cNvPr>
          <p:cNvSpPr txBox="1"/>
          <p:nvPr/>
        </p:nvSpPr>
        <p:spPr>
          <a:xfrm>
            <a:off x="12972018" y="3283014"/>
            <a:ext cx="1118396"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Bob</a:t>
            </a:r>
          </a:p>
        </p:txBody>
      </p:sp>
      <p:pic>
        <p:nvPicPr>
          <p:cNvPr id="39" name="Immagine 38">
            <a:extLst>
              <a:ext uri="{FF2B5EF4-FFF2-40B4-BE49-F238E27FC236}">
                <a16:creationId xmlns:a16="http://schemas.microsoft.com/office/drawing/2014/main" id="{8C4CFF91-6D0F-411D-8527-F47044C25680}"/>
              </a:ext>
            </a:extLst>
          </p:cNvPr>
          <p:cNvPicPr>
            <a:picLocks noChangeAspect="1"/>
          </p:cNvPicPr>
          <p:nvPr/>
        </p:nvPicPr>
        <p:blipFill>
          <a:blip r:embed="rId5"/>
          <a:stretch>
            <a:fillRect/>
          </a:stretch>
        </p:blipFill>
        <p:spPr>
          <a:xfrm>
            <a:off x="1507726" y="3140654"/>
            <a:ext cx="1395493" cy="1862059"/>
          </a:xfrm>
          <a:prstGeom prst="rect">
            <a:avLst/>
          </a:prstGeom>
        </p:spPr>
      </p:pic>
      <p:sp>
        <p:nvSpPr>
          <p:cNvPr id="40" name="TextBox 7">
            <a:extLst>
              <a:ext uri="{FF2B5EF4-FFF2-40B4-BE49-F238E27FC236}">
                <a16:creationId xmlns:a16="http://schemas.microsoft.com/office/drawing/2014/main" id="{FED199E0-B7F7-4A26-B1F4-07DA2B5C13CF}"/>
              </a:ext>
            </a:extLst>
          </p:cNvPr>
          <p:cNvSpPr txBox="1"/>
          <p:nvPr/>
        </p:nvSpPr>
        <p:spPr>
          <a:xfrm>
            <a:off x="1261979" y="5090160"/>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John’s UMP</a:t>
            </a:r>
          </a:p>
        </p:txBody>
      </p:sp>
      <p:pic>
        <p:nvPicPr>
          <p:cNvPr id="42" name="Immagine 41">
            <a:extLst>
              <a:ext uri="{FF2B5EF4-FFF2-40B4-BE49-F238E27FC236}">
                <a16:creationId xmlns:a16="http://schemas.microsoft.com/office/drawing/2014/main" id="{F8C90081-2EB3-4404-8397-5B0B81A9DEFF}"/>
              </a:ext>
            </a:extLst>
          </p:cNvPr>
          <p:cNvPicPr>
            <a:picLocks noChangeAspect="1"/>
          </p:cNvPicPr>
          <p:nvPr/>
        </p:nvPicPr>
        <p:blipFill>
          <a:blip r:embed="rId5"/>
          <a:stretch>
            <a:fillRect/>
          </a:stretch>
        </p:blipFill>
        <p:spPr>
          <a:xfrm>
            <a:off x="4222350" y="2558321"/>
            <a:ext cx="1395493" cy="1862059"/>
          </a:xfrm>
          <a:prstGeom prst="rect">
            <a:avLst/>
          </a:prstGeom>
        </p:spPr>
      </p:pic>
      <p:sp>
        <p:nvSpPr>
          <p:cNvPr id="43" name="TextBox 7">
            <a:extLst>
              <a:ext uri="{FF2B5EF4-FFF2-40B4-BE49-F238E27FC236}">
                <a16:creationId xmlns:a16="http://schemas.microsoft.com/office/drawing/2014/main" id="{8A596105-AF75-43CD-8081-E51C24542335}"/>
              </a:ext>
            </a:extLst>
          </p:cNvPr>
          <p:cNvSpPr txBox="1"/>
          <p:nvPr/>
        </p:nvSpPr>
        <p:spPr>
          <a:xfrm>
            <a:off x="3976603" y="4507827"/>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Carl’s UMP</a:t>
            </a:r>
          </a:p>
        </p:txBody>
      </p:sp>
      <p:pic>
        <p:nvPicPr>
          <p:cNvPr id="45" name="Immagine 44">
            <a:extLst>
              <a:ext uri="{FF2B5EF4-FFF2-40B4-BE49-F238E27FC236}">
                <a16:creationId xmlns:a16="http://schemas.microsoft.com/office/drawing/2014/main" id="{0B5EA6A9-F9A5-4C55-8AD8-5B0303C7396D}"/>
              </a:ext>
            </a:extLst>
          </p:cNvPr>
          <p:cNvPicPr>
            <a:picLocks noChangeAspect="1"/>
          </p:cNvPicPr>
          <p:nvPr/>
        </p:nvPicPr>
        <p:blipFill>
          <a:blip r:embed="rId5"/>
          <a:stretch>
            <a:fillRect/>
          </a:stretch>
        </p:blipFill>
        <p:spPr>
          <a:xfrm>
            <a:off x="9935447" y="2424971"/>
            <a:ext cx="1395493" cy="1862059"/>
          </a:xfrm>
          <a:prstGeom prst="rect">
            <a:avLst/>
          </a:prstGeom>
        </p:spPr>
      </p:pic>
      <p:sp>
        <p:nvSpPr>
          <p:cNvPr id="46" name="TextBox 7">
            <a:extLst>
              <a:ext uri="{FF2B5EF4-FFF2-40B4-BE49-F238E27FC236}">
                <a16:creationId xmlns:a16="http://schemas.microsoft.com/office/drawing/2014/main" id="{3CFB7A85-A5D3-4DEB-820C-DB39C57B9B3C}"/>
              </a:ext>
            </a:extLst>
          </p:cNvPr>
          <p:cNvSpPr txBox="1"/>
          <p:nvPr/>
        </p:nvSpPr>
        <p:spPr>
          <a:xfrm>
            <a:off x="9689700" y="4374477"/>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Mary’s UMP</a:t>
            </a:r>
          </a:p>
        </p:txBody>
      </p:sp>
      <p:pic>
        <p:nvPicPr>
          <p:cNvPr id="48" name="Immagine 47">
            <a:extLst>
              <a:ext uri="{FF2B5EF4-FFF2-40B4-BE49-F238E27FC236}">
                <a16:creationId xmlns:a16="http://schemas.microsoft.com/office/drawing/2014/main" id="{E5C3F42F-A5A3-43D2-B35B-4CB0414641EC}"/>
              </a:ext>
            </a:extLst>
          </p:cNvPr>
          <p:cNvPicPr>
            <a:picLocks noChangeAspect="1"/>
          </p:cNvPicPr>
          <p:nvPr/>
        </p:nvPicPr>
        <p:blipFill>
          <a:blip r:embed="rId5"/>
          <a:stretch>
            <a:fillRect/>
          </a:stretch>
        </p:blipFill>
        <p:spPr>
          <a:xfrm>
            <a:off x="12873478" y="2540475"/>
            <a:ext cx="1395493" cy="1862059"/>
          </a:xfrm>
          <a:prstGeom prst="rect">
            <a:avLst/>
          </a:prstGeom>
        </p:spPr>
      </p:pic>
      <p:sp>
        <p:nvSpPr>
          <p:cNvPr id="49" name="TextBox 7">
            <a:extLst>
              <a:ext uri="{FF2B5EF4-FFF2-40B4-BE49-F238E27FC236}">
                <a16:creationId xmlns:a16="http://schemas.microsoft.com/office/drawing/2014/main" id="{3C9DC0E3-8D33-401F-B450-07CC6C6F191D}"/>
              </a:ext>
            </a:extLst>
          </p:cNvPr>
          <p:cNvSpPr txBox="1"/>
          <p:nvPr/>
        </p:nvSpPr>
        <p:spPr>
          <a:xfrm>
            <a:off x="12627731" y="4489981"/>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Bob’s UMP</a:t>
            </a:r>
          </a:p>
        </p:txBody>
      </p:sp>
    </p:spTree>
    <p:extLst>
      <p:ext uri="{BB962C8B-B14F-4D97-AF65-F5344CB8AC3E}">
        <p14:creationId xmlns:p14="http://schemas.microsoft.com/office/powerpoint/2010/main" val="19760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1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anim calcmode="lin" valueType="num">
                                      <p:cBhvr>
                                        <p:cTn id="14" dur="500" fill="hold"/>
                                        <p:tgtEl>
                                          <p:spTgt spid="19"/>
                                        </p:tgtEl>
                                        <p:attrNameLst>
                                          <p:attrName>ppt_x</p:attrName>
                                        </p:attrNameLst>
                                      </p:cBhvr>
                                      <p:tavLst>
                                        <p:tav tm="0">
                                          <p:val>
                                            <p:strVal val="#ppt_x"/>
                                          </p:val>
                                        </p:tav>
                                        <p:tav tm="100000">
                                          <p:val>
                                            <p:strVal val="#ppt_x"/>
                                          </p:val>
                                        </p:tav>
                                      </p:tavLst>
                                    </p:anim>
                                    <p:anim calcmode="lin" valueType="num">
                                      <p:cBhvr>
                                        <p:cTn id="15" dur="500" fill="hold"/>
                                        <p:tgtEl>
                                          <p:spTgt spid="19"/>
                                        </p:tgtEl>
                                        <p:attrNameLst>
                                          <p:attrName>ppt_y</p:attrName>
                                        </p:attrNameLst>
                                      </p:cBhvr>
                                      <p:tavLst>
                                        <p:tav tm="0">
                                          <p:val>
                                            <p:strVal val="#ppt_y+.1"/>
                                          </p:val>
                                        </p:tav>
                                        <p:tav tm="100000">
                                          <p:val>
                                            <p:strVal val="#ppt_y"/>
                                          </p:val>
                                        </p:tav>
                                      </p:tavLst>
                                    </p:anim>
                                  </p:childTnLst>
                                </p:cTn>
                              </p:par>
                            </p:childTnLst>
                          </p:cTn>
                        </p:par>
                        <p:par>
                          <p:cTn id="16" fill="hold">
                            <p:stCondLst>
                              <p:cond delay="1600"/>
                            </p:stCondLst>
                            <p:childTnLst>
                              <p:par>
                                <p:cTn id="17" presetID="42" presetClass="entr" presetSubtype="0" fill="hold" grpId="0" nodeType="afterEffect">
                                  <p:stCondLst>
                                    <p:cond delay="1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anim calcmode="lin" valueType="num">
                                      <p:cBhvr>
                                        <p:cTn id="20" dur="500" fill="hold"/>
                                        <p:tgtEl>
                                          <p:spTgt spid="22"/>
                                        </p:tgtEl>
                                        <p:attrNameLst>
                                          <p:attrName>ppt_x</p:attrName>
                                        </p:attrNameLst>
                                      </p:cBhvr>
                                      <p:tavLst>
                                        <p:tav tm="0">
                                          <p:val>
                                            <p:strVal val="#ppt_x"/>
                                          </p:val>
                                        </p:tav>
                                        <p:tav tm="100000">
                                          <p:val>
                                            <p:strVal val="#ppt_x"/>
                                          </p:val>
                                        </p:tav>
                                      </p:tavLst>
                                    </p:anim>
                                    <p:anim calcmode="lin" valueType="num">
                                      <p:cBhvr>
                                        <p:cTn id="21" dur="500" fill="hold"/>
                                        <p:tgtEl>
                                          <p:spTgt spid="22"/>
                                        </p:tgtEl>
                                        <p:attrNameLst>
                                          <p:attrName>ppt_y</p:attrName>
                                        </p:attrNameLst>
                                      </p:cBhvr>
                                      <p:tavLst>
                                        <p:tav tm="0">
                                          <p:val>
                                            <p:strVal val="#ppt_y+.1"/>
                                          </p:val>
                                        </p:tav>
                                        <p:tav tm="100000">
                                          <p:val>
                                            <p:strVal val="#ppt_y"/>
                                          </p:val>
                                        </p:tav>
                                      </p:tavLst>
                                    </p:anim>
                                  </p:childTnLst>
                                </p:cTn>
                              </p:par>
                            </p:childTnLst>
                          </p:cTn>
                        </p:par>
                        <p:par>
                          <p:cTn id="22" fill="hold">
                            <p:stCondLst>
                              <p:cond delay="2200"/>
                            </p:stCondLst>
                            <p:childTnLst>
                              <p:par>
                                <p:cTn id="23" presetID="42" presetClass="entr" presetSubtype="0" fill="hold" grpId="0" nodeType="afterEffect">
                                  <p:stCondLst>
                                    <p:cond delay="1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anim calcmode="lin" valueType="num">
                                      <p:cBhvr>
                                        <p:cTn id="26" dur="500" fill="hold"/>
                                        <p:tgtEl>
                                          <p:spTgt spid="25"/>
                                        </p:tgtEl>
                                        <p:attrNameLst>
                                          <p:attrName>ppt_x</p:attrName>
                                        </p:attrNameLst>
                                      </p:cBhvr>
                                      <p:tavLst>
                                        <p:tav tm="0">
                                          <p:val>
                                            <p:strVal val="#ppt_x"/>
                                          </p:val>
                                        </p:tav>
                                        <p:tav tm="100000">
                                          <p:val>
                                            <p:strVal val="#ppt_x"/>
                                          </p:val>
                                        </p:tav>
                                      </p:tavLst>
                                    </p:anim>
                                    <p:anim calcmode="lin" valueType="num">
                                      <p:cBhvr>
                                        <p:cTn id="27"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anim calcmode="lin" valueType="num">
                                      <p:cBhvr>
                                        <p:cTn id="33" dur="500" fill="hold"/>
                                        <p:tgtEl>
                                          <p:spTgt spid="39"/>
                                        </p:tgtEl>
                                        <p:attrNameLst>
                                          <p:attrName>ppt_x</p:attrName>
                                        </p:attrNameLst>
                                      </p:cBhvr>
                                      <p:tavLst>
                                        <p:tav tm="0">
                                          <p:val>
                                            <p:strVal val="#ppt_x"/>
                                          </p:val>
                                        </p:tav>
                                        <p:tav tm="100000">
                                          <p:val>
                                            <p:strVal val="#ppt_x"/>
                                          </p:val>
                                        </p:tav>
                                      </p:tavLst>
                                    </p:anim>
                                    <p:anim calcmode="lin" valueType="num">
                                      <p:cBhvr>
                                        <p:cTn id="34" dur="5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anim calcmode="lin" valueType="num">
                                      <p:cBhvr>
                                        <p:cTn id="38" dur="500" fill="hold"/>
                                        <p:tgtEl>
                                          <p:spTgt spid="42"/>
                                        </p:tgtEl>
                                        <p:attrNameLst>
                                          <p:attrName>ppt_x</p:attrName>
                                        </p:attrNameLst>
                                      </p:cBhvr>
                                      <p:tavLst>
                                        <p:tav tm="0">
                                          <p:val>
                                            <p:strVal val="#ppt_x"/>
                                          </p:val>
                                        </p:tav>
                                        <p:tav tm="100000">
                                          <p:val>
                                            <p:strVal val="#ppt_x"/>
                                          </p:val>
                                        </p:tav>
                                      </p:tavLst>
                                    </p:anim>
                                    <p:anim calcmode="lin" valueType="num">
                                      <p:cBhvr>
                                        <p:cTn id="39" dur="500" fill="hold"/>
                                        <p:tgtEl>
                                          <p:spTgt spid="4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anim calcmode="lin" valueType="num">
                                      <p:cBhvr>
                                        <p:cTn id="43" dur="500" fill="hold"/>
                                        <p:tgtEl>
                                          <p:spTgt spid="45"/>
                                        </p:tgtEl>
                                        <p:attrNameLst>
                                          <p:attrName>ppt_x</p:attrName>
                                        </p:attrNameLst>
                                      </p:cBhvr>
                                      <p:tavLst>
                                        <p:tav tm="0">
                                          <p:val>
                                            <p:strVal val="#ppt_x"/>
                                          </p:val>
                                        </p:tav>
                                        <p:tav tm="100000">
                                          <p:val>
                                            <p:strVal val="#ppt_x"/>
                                          </p:val>
                                        </p:tav>
                                      </p:tavLst>
                                    </p:anim>
                                    <p:anim calcmode="lin" valueType="num">
                                      <p:cBhvr>
                                        <p:cTn id="44" dur="500" fill="hold"/>
                                        <p:tgtEl>
                                          <p:spTgt spid="4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anim calcmode="lin" valueType="num">
                                      <p:cBhvr>
                                        <p:cTn id="48" dur="500" fill="hold"/>
                                        <p:tgtEl>
                                          <p:spTgt spid="48"/>
                                        </p:tgtEl>
                                        <p:attrNameLst>
                                          <p:attrName>ppt_x</p:attrName>
                                        </p:attrNameLst>
                                      </p:cBhvr>
                                      <p:tavLst>
                                        <p:tav tm="0">
                                          <p:val>
                                            <p:strVal val="#ppt_x"/>
                                          </p:val>
                                        </p:tav>
                                        <p:tav tm="100000">
                                          <p:val>
                                            <p:strVal val="#ppt_x"/>
                                          </p:val>
                                        </p:tav>
                                      </p:tavLst>
                                    </p:anim>
                                    <p:anim calcmode="lin" valueType="num">
                                      <p:cBhvr>
                                        <p:cTn id="49" dur="500" fill="hold"/>
                                        <p:tgtEl>
                                          <p:spTgt spid="48"/>
                                        </p:tgtEl>
                                        <p:attrNameLst>
                                          <p:attrName>ppt_y</p:attrName>
                                        </p:attrNameLst>
                                      </p:cBhvr>
                                      <p:tavLst>
                                        <p:tav tm="0">
                                          <p:val>
                                            <p:strVal val="#ppt_y+.1"/>
                                          </p:val>
                                        </p:tav>
                                        <p:tav tm="100000">
                                          <p:val>
                                            <p:strVal val="#ppt_y"/>
                                          </p:val>
                                        </p:tav>
                                      </p:tavLst>
                                    </p:anim>
                                  </p:childTnLst>
                                </p:cTn>
                              </p:par>
                              <p:par>
                                <p:cTn id="50" presetID="10" presetClass="exit" presetSubtype="0" fill="hold" grpId="1" nodeType="with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5"/>
                                        </p:tgtEl>
                                      </p:cBhvr>
                                    </p:animEffect>
                                    <p:set>
                                      <p:cBhvr>
                                        <p:cTn id="61" dur="1" fill="hold">
                                          <p:stCondLst>
                                            <p:cond delay="499"/>
                                          </p:stCondLst>
                                        </p:cTn>
                                        <p:tgtEl>
                                          <p:spTgt spid="25"/>
                                        </p:tgtEl>
                                        <p:attrNameLst>
                                          <p:attrName>style.visibility</p:attrName>
                                        </p:attrNameLst>
                                      </p:cBhvr>
                                      <p:to>
                                        <p:strVal val="hidden"/>
                                      </p:to>
                                    </p:set>
                                  </p:childTnLst>
                                </p:cTn>
                              </p:par>
                            </p:childTnLst>
                          </p:cTn>
                        </p:par>
                        <p:par>
                          <p:cTn id="62" fill="hold">
                            <p:stCondLst>
                              <p:cond delay="500"/>
                            </p:stCondLst>
                            <p:childTnLst>
                              <p:par>
                                <p:cTn id="63" presetID="14" presetClass="entr" presetSubtype="10" fill="hold" grpId="0" nodeType="afterEffect">
                                  <p:stCondLst>
                                    <p:cond delay="500"/>
                                  </p:stCondLst>
                                  <p:childTnLst>
                                    <p:set>
                                      <p:cBhvr>
                                        <p:cTn id="64" dur="1" fill="hold">
                                          <p:stCondLst>
                                            <p:cond delay="0"/>
                                          </p:stCondLst>
                                        </p:cTn>
                                        <p:tgtEl>
                                          <p:spTgt spid="40"/>
                                        </p:tgtEl>
                                        <p:attrNameLst>
                                          <p:attrName>style.visibility</p:attrName>
                                        </p:attrNameLst>
                                      </p:cBhvr>
                                      <p:to>
                                        <p:strVal val="visible"/>
                                      </p:to>
                                    </p:set>
                                    <p:animEffect transition="in" filter="randombar(horizontal)">
                                      <p:cBhvr>
                                        <p:cTn id="65" dur="500"/>
                                        <p:tgtEl>
                                          <p:spTgt spid="40"/>
                                        </p:tgtEl>
                                      </p:cBhvr>
                                    </p:animEffect>
                                  </p:childTnLst>
                                </p:cTn>
                              </p:par>
                            </p:childTnLst>
                          </p:cTn>
                        </p:par>
                        <p:par>
                          <p:cTn id="66" fill="hold">
                            <p:stCondLst>
                              <p:cond delay="1500"/>
                            </p:stCondLst>
                            <p:childTnLst>
                              <p:par>
                                <p:cTn id="67" presetID="14" presetClass="entr" presetSubtype="10" fill="hold" grpId="0" nodeType="afterEffect">
                                  <p:stCondLst>
                                    <p:cond delay="100"/>
                                  </p:stCondLst>
                                  <p:childTnLst>
                                    <p:set>
                                      <p:cBhvr>
                                        <p:cTn id="68" dur="1" fill="hold">
                                          <p:stCondLst>
                                            <p:cond delay="0"/>
                                          </p:stCondLst>
                                        </p:cTn>
                                        <p:tgtEl>
                                          <p:spTgt spid="43"/>
                                        </p:tgtEl>
                                        <p:attrNameLst>
                                          <p:attrName>style.visibility</p:attrName>
                                        </p:attrNameLst>
                                      </p:cBhvr>
                                      <p:to>
                                        <p:strVal val="visible"/>
                                      </p:to>
                                    </p:set>
                                    <p:animEffect transition="in" filter="randombar(horizontal)">
                                      <p:cBhvr>
                                        <p:cTn id="69" dur="500"/>
                                        <p:tgtEl>
                                          <p:spTgt spid="43"/>
                                        </p:tgtEl>
                                      </p:cBhvr>
                                    </p:animEffect>
                                  </p:childTnLst>
                                </p:cTn>
                              </p:par>
                            </p:childTnLst>
                          </p:cTn>
                        </p:par>
                        <p:par>
                          <p:cTn id="70" fill="hold">
                            <p:stCondLst>
                              <p:cond delay="2100"/>
                            </p:stCondLst>
                            <p:childTnLst>
                              <p:par>
                                <p:cTn id="71" presetID="14" presetClass="entr" presetSubtype="10" fill="hold" grpId="0" nodeType="afterEffect">
                                  <p:stCondLst>
                                    <p:cond delay="100"/>
                                  </p:stCondLst>
                                  <p:childTnLst>
                                    <p:set>
                                      <p:cBhvr>
                                        <p:cTn id="72" dur="1" fill="hold">
                                          <p:stCondLst>
                                            <p:cond delay="0"/>
                                          </p:stCondLst>
                                        </p:cTn>
                                        <p:tgtEl>
                                          <p:spTgt spid="46"/>
                                        </p:tgtEl>
                                        <p:attrNameLst>
                                          <p:attrName>style.visibility</p:attrName>
                                        </p:attrNameLst>
                                      </p:cBhvr>
                                      <p:to>
                                        <p:strVal val="visible"/>
                                      </p:to>
                                    </p:set>
                                    <p:animEffect transition="in" filter="randombar(horizontal)">
                                      <p:cBhvr>
                                        <p:cTn id="73" dur="500"/>
                                        <p:tgtEl>
                                          <p:spTgt spid="46"/>
                                        </p:tgtEl>
                                      </p:cBhvr>
                                    </p:animEffect>
                                  </p:childTnLst>
                                </p:cTn>
                              </p:par>
                            </p:childTnLst>
                          </p:cTn>
                        </p:par>
                        <p:par>
                          <p:cTn id="74" fill="hold">
                            <p:stCondLst>
                              <p:cond delay="2700"/>
                            </p:stCondLst>
                            <p:childTnLst>
                              <p:par>
                                <p:cTn id="75" presetID="14" presetClass="entr" presetSubtype="10" fill="hold" grpId="0" nodeType="afterEffect">
                                  <p:stCondLst>
                                    <p:cond delay="100"/>
                                  </p:stCondLst>
                                  <p:childTnLst>
                                    <p:set>
                                      <p:cBhvr>
                                        <p:cTn id="76" dur="1" fill="hold">
                                          <p:stCondLst>
                                            <p:cond delay="0"/>
                                          </p:stCondLst>
                                        </p:cTn>
                                        <p:tgtEl>
                                          <p:spTgt spid="49"/>
                                        </p:tgtEl>
                                        <p:attrNameLst>
                                          <p:attrName>style.visibility</p:attrName>
                                        </p:attrNameLst>
                                      </p:cBhvr>
                                      <p:to>
                                        <p:strVal val="visible"/>
                                      </p:to>
                                    </p:set>
                                    <p:animEffect transition="in" filter="randombar(horizontal)">
                                      <p:cBhvr>
                                        <p:cTn id="7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2" grpId="0"/>
      <p:bldP spid="22" grpId="1"/>
      <p:bldP spid="25" grpId="0"/>
      <p:bldP spid="25" grpId="1"/>
      <p:bldP spid="40" grpId="0"/>
      <p:bldP spid="43" grpId="0"/>
      <p:bldP spid="46" grpId="0"/>
      <p:bldP spid="4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5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171575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1336672"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DEFINITION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5" name="Rettangolo con angoli arrotondati 4">
            <a:extLst>
              <a:ext uri="{FF2B5EF4-FFF2-40B4-BE49-F238E27FC236}">
                <a16:creationId xmlns:a16="http://schemas.microsoft.com/office/drawing/2014/main" id="{BA7B75F3-7449-47FA-B0EE-4554DF9890F6}"/>
              </a:ext>
            </a:extLst>
          </p:cNvPr>
          <p:cNvSpPr/>
          <p:nvPr/>
        </p:nvSpPr>
        <p:spPr>
          <a:xfrm>
            <a:off x="594324" y="2285464"/>
            <a:ext cx="3609425" cy="7845375"/>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DESIGN OF THE UMP AND ITS API</a:t>
            </a:r>
          </a:p>
        </p:txBody>
      </p:sp>
      <p:grpSp>
        <p:nvGrpSpPr>
          <p:cNvPr id="2" name="Gruppo 1">
            <a:extLst>
              <a:ext uri="{FF2B5EF4-FFF2-40B4-BE49-F238E27FC236}">
                <a16:creationId xmlns:a16="http://schemas.microsoft.com/office/drawing/2014/main" id="{C0BE67E8-DAA9-4BF6-8BBA-050FF6EA020F}"/>
              </a:ext>
            </a:extLst>
          </p:cNvPr>
          <p:cNvGrpSpPr/>
          <p:nvPr/>
        </p:nvGrpSpPr>
        <p:grpSpPr>
          <a:xfrm>
            <a:off x="821563" y="5521980"/>
            <a:ext cx="1332893" cy="1900426"/>
            <a:chOff x="2700045" y="7296729"/>
            <a:chExt cx="1332893" cy="1900426"/>
          </a:xfrm>
        </p:grpSpPr>
        <p:sp>
          <p:nvSpPr>
            <p:cNvPr id="31" name="TextBox 7">
              <a:extLst>
                <a:ext uri="{FF2B5EF4-FFF2-40B4-BE49-F238E27FC236}">
                  <a16:creationId xmlns:a16="http://schemas.microsoft.com/office/drawing/2014/main" id="{5936DEE0-6C7C-468D-AA8D-3C8F78A1D1BC}"/>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32" name="Immagine 31">
              <a:extLst>
                <a:ext uri="{FF2B5EF4-FFF2-40B4-BE49-F238E27FC236}">
                  <a16:creationId xmlns:a16="http://schemas.microsoft.com/office/drawing/2014/main" id="{BA5433E5-C5D4-46AF-B495-D81AA2E69F3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grpSp>
        <p:nvGrpSpPr>
          <p:cNvPr id="3" name="Gruppo 2">
            <a:extLst>
              <a:ext uri="{FF2B5EF4-FFF2-40B4-BE49-F238E27FC236}">
                <a16:creationId xmlns:a16="http://schemas.microsoft.com/office/drawing/2014/main" id="{B5C0B2DF-582E-4CCC-A706-734FFD14BA8A}"/>
              </a:ext>
            </a:extLst>
          </p:cNvPr>
          <p:cNvGrpSpPr/>
          <p:nvPr/>
        </p:nvGrpSpPr>
        <p:grpSpPr>
          <a:xfrm>
            <a:off x="824862" y="3782175"/>
            <a:ext cx="1412195" cy="1647838"/>
            <a:chOff x="2660394" y="5970832"/>
            <a:chExt cx="1412195" cy="1647838"/>
          </a:xfrm>
        </p:grpSpPr>
        <p:pic>
          <p:nvPicPr>
            <p:cNvPr id="30" name="Immagine 29">
              <a:extLst>
                <a:ext uri="{FF2B5EF4-FFF2-40B4-BE49-F238E27FC236}">
                  <a16:creationId xmlns:a16="http://schemas.microsoft.com/office/drawing/2014/main" id="{932DFE61-10D4-4841-B7B3-FE3394530133}"/>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5970832"/>
              <a:ext cx="1096563" cy="1101249"/>
            </a:xfrm>
            <a:prstGeom prst="rect">
              <a:avLst/>
            </a:prstGeom>
          </p:spPr>
        </p:pic>
        <p:sp>
          <p:nvSpPr>
            <p:cNvPr id="34" name="TextBox 7">
              <a:extLst>
                <a:ext uri="{FF2B5EF4-FFF2-40B4-BE49-F238E27FC236}">
                  <a16:creationId xmlns:a16="http://schemas.microsoft.com/office/drawing/2014/main" id="{2EEDAFBA-DFCB-4670-98B6-F9F9A78D0D88}"/>
                </a:ext>
              </a:extLst>
            </p:cNvPr>
            <p:cNvSpPr txBox="1"/>
            <p:nvPr/>
          </p:nvSpPr>
          <p:spPr>
            <a:xfrm>
              <a:off x="2660394"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SOFTWARE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ED5CD271-19AF-4AE8-9733-0F0179AA227E}"/>
              </a:ext>
            </a:extLst>
          </p:cNvPr>
          <p:cNvGrpSpPr/>
          <p:nvPr/>
        </p:nvGrpSpPr>
        <p:grpSpPr>
          <a:xfrm>
            <a:off x="2539880" y="3782176"/>
            <a:ext cx="1332893" cy="1647837"/>
            <a:chOff x="719329" y="5970832"/>
            <a:chExt cx="1332893" cy="1647837"/>
          </a:xfrm>
        </p:grpSpPr>
        <p:pic>
          <p:nvPicPr>
            <p:cNvPr id="36" name="Immagine 35">
              <a:extLst>
                <a:ext uri="{FF2B5EF4-FFF2-40B4-BE49-F238E27FC236}">
                  <a16:creationId xmlns:a16="http://schemas.microsoft.com/office/drawing/2014/main" id="{96606A27-10A1-4DB1-8450-165888E4468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37" name="TextBox 7">
              <a:extLst>
                <a:ext uri="{FF2B5EF4-FFF2-40B4-BE49-F238E27FC236}">
                  <a16:creationId xmlns:a16="http://schemas.microsoft.com/office/drawing/2014/main" id="{463AF238-A54D-4628-B09E-49E5EA1CB8B8}"/>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CA6A4DC9-A38D-4EC5-BEBD-68094DF3041C}"/>
              </a:ext>
            </a:extLst>
          </p:cNvPr>
          <p:cNvGrpSpPr/>
          <p:nvPr/>
        </p:nvGrpSpPr>
        <p:grpSpPr>
          <a:xfrm>
            <a:off x="636055" y="8011177"/>
            <a:ext cx="1703911" cy="2058207"/>
            <a:chOff x="817897" y="5970832"/>
            <a:chExt cx="1703911" cy="2058207"/>
          </a:xfrm>
        </p:grpSpPr>
        <p:pic>
          <p:nvPicPr>
            <p:cNvPr id="58" name="Immagine 57">
              <a:extLst>
                <a:ext uri="{FF2B5EF4-FFF2-40B4-BE49-F238E27FC236}">
                  <a16:creationId xmlns:a16="http://schemas.microsoft.com/office/drawing/2014/main" id="{1354D216-9C55-4F63-B1D8-0C8F75BC9971}"/>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124080" y="5970832"/>
              <a:ext cx="1091547" cy="1096211"/>
            </a:xfrm>
            <a:prstGeom prst="rect">
              <a:avLst/>
            </a:prstGeom>
          </p:spPr>
        </p:pic>
        <p:sp>
          <p:nvSpPr>
            <p:cNvPr id="60" name="TextBox 7">
              <a:extLst>
                <a:ext uri="{FF2B5EF4-FFF2-40B4-BE49-F238E27FC236}">
                  <a16:creationId xmlns:a16="http://schemas.microsoft.com/office/drawing/2014/main" id="{56616FDD-83B1-4539-BCB5-81BC0C39499B}"/>
                </a:ext>
              </a:extLst>
            </p:cNvPr>
            <p:cNvSpPr txBox="1"/>
            <p:nvPr/>
          </p:nvSpPr>
          <p:spPr>
            <a:xfrm>
              <a:off x="817897" y="7105709"/>
              <a:ext cx="170391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LEGAL EXPERT </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ON BIOMETRIC RECOGNITION</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SYSTEMS</a:t>
              </a:r>
            </a:p>
          </p:txBody>
        </p:sp>
      </p:grpSp>
      <p:sp>
        <p:nvSpPr>
          <p:cNvPr id="44" name="TextBox 7">
            <a:extLst>
              <a:ext uri="{FF2B5EF4-FFF2-40B4-BE49-F238E27FC236}">
                <a16:creationId xmlns:a16="http://schemas.microsoft.com/office/drawing/2014/main" id="{4FF24144-331E-42F4-906E-65F1AA683539}"/>
              </a:ext>
            </a:extLst>
          </p:cNvPr>
          <p:cNvSpPr txBox="1"/>
          <p:nvPr/>
        </p:nvSpPr>
        <p:spPr>
          <a:xfrm>
            <a:off x="977042" y="3391956"/>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sp>
        <p:nvSpPr>
          <p:cNvPr id="47" name="TextBox 7">
            <a:extLst>
              <a:ext uri="{FF2B5EF4-FFF2-40B4-BE49-F238E27FC236}">
                <a16:creationId xmlns:a16="http://schemas.microsoft.com/office/drawing/2014/main" id="{6238B4B6-4A9F-4129-8AE3-DF6DA3EE9FCB}"/>
              </a:ext>
            </a:extLst>
          </p:cNvPr>
          <p:cNvSpPr txBox="1"/>
          <p:nvPr/>
        </p:nvSpPr>
        <p:spPr>
          <a:xfrm>
            <a:off x="708560" y="7572428"/>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50" name="Gruppo 49">
            <a:extLst>
              <a:ext uri="{FF2B5EF4-FFF2-40B4-BE49-F238E27FC236}">
                <a16:creationId xmlns:a16="http://schemas.microsoft.com/office/drawing/2014/main" id="{72650712-3885-456D-994C-A9BECAEB69EA}"/>
              </a:ext>
            </a:extLst>
          </p:cNvPr>
          <p:cNvGrpSpPr/>
          <p:nvPr/>
        </p:nvGrpSpPr>
        <p:grpSpPr>
          <a:xfrm>
            <a:off x="2392448" y="8011177"/>
            <a:ext cx="1703911" cy="2029955"/>
            <a:chOff x="589437" y="5965794"/>
            <a:chExt cx="1703911" cy="2029955"/>
          </a:xfrm>
        </p:grpSpPr>
        <p:pic>
          <p:nvPicPr>
            <p:cNvPr id="59" name="Immagine 58">
              <a:extLst>
                <a:ext uri="{FF2B5EF4-FFF2-40B4-BE49-F238E27FC236}">
                  <a16:creationId xmlns:a16="http://schemas.microsoft.com/office/drawing/2014/main" id="{BB4CB0A1-2325-453C-A7B0-E3DA8BE1E8E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95620" y="5965794"/>
              <a:ext cx="1091547" cy="1096211"/>
            </a:xfrm>
            <a:prstGeom prst="rect">
              <a:avLst/>
            </a:prstGeom>
          </p:spPr>
        </p:pic>
        <p:sp>
          <p:nvSpPr>
            <p:cNvPr id="62" name="TextBox 7">
              <a:extLst>
                <a:ext uri="{FF2B5EF4-FFF2-40B4-BE49-F238E27FC236}">
                  <a16:creationId xmlns:a16="http://schemas.microsoft.com/office/drawing/2014/main" id="{4624AE3C-C8CE-42BB-8E73-646079DB4DA8}"/>
                </a:ext>
              </a:extLst>
            </p:cNvPr>
            <p:cNvSpPr txBox="1"/>
            <p:nvPr/>
          </p:nvSpPr>
          <p:spPr>
            <a:xfrm>
              <a:off x="589437" y="7072419"/>
              <a:ext cx="170391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EXPERT</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IN MOBILE APPLICATIONS DEVELOPMENT</a:t>
              </a:r>
              <a:endParaRPr kumimoji="0" lang="en-US" sz="1600" b="0" i="0" u="none" strike="noStrike" kern="1200" cap="small" spc="2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 name="Connettore diritto 19">
            <a:extLst>
              <a:ext uri="{FF2B5EF4-FFF2-40B4-BE49-F238E27FC236}">
                <a16:creationId xmlns:a16="http://schemas.microsoft.com/office/drawing/2014/main" id="{BEDBA426-CDEB-4351-86D0-B8AFB9F35E7E}"/>
              </a:ext>
            </a:extLst>
          </p:cNvPr>
          <p:cNvCxnSpPr>
            <a:cxnSpLocks/>
          </p:cNvCxnSpPr>
          <p:nvPr/>
        </p:nvCxnSpPr>
        <p:spPr>
          <a:xfrm>
            <a:off x="626530" y="3363381"/>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D31974CA-4DF3-4EE1-9BC7-3C5B1EFB8B28}"/>
              </a:ext>
            </a:extLst>
          </p:cNvPr>
          <p:cNvCxnSpPr>
            <a:cxnSpLocks/>
          </p:cNvCxnSpPr>
          <p:nvPr/>
        </p:nvCxnSpPr>
        <p:spPr>
          <a:xfrm>
            <a:off x="608601" y="7534917"/>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3" name="Rettangolo con angoli arrotondati 82">
            <a:extLst>
              <a:ext uri="{FF2B5EF4-FFF2-40B4-BE49-F238E27FC236}">
                <a16:creationId xmlns:a16="http://schemas.microsoft.com/office/drawing/2014/main" id="{D399359D-D57E-47C0-B613-07759D4F522A}"/>
              </a:ext>
            </a:extLst>
          </p:cNvPr>
          <p:cNvSpPr/>
          <p:nvPr/>
        </p:nvSpPr>
        <p:spPr>
          <a:xfrm>
            <a:off x="9585823" y="2285466"/>
            <a:ext cx="3609425" cy="7845375"/>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WEB SERVICE DEVELOPMENT</a:t>
            </a:r>
          </a:p>
        </p:txBody>
      </p:sp>
      <p:cxnSp>
        <p:nvCxnSpPr>
          <p:cNvPr id="84" name="Connettore diritto 83">
            <a:extLst>
              <a:ext uri="{FF2B5EF4-FFF2-40B4-BE49-F238E27FC236}">
                <a16:creationId xmlns:a16="http://schemas.microsoft.com/office/drawing/2014/main" id="{EC4E796A-04B0-46E2-8247-49F164937695}"/>
              </a:ext>
            </a:extLst>
          </p:cNvPr>
          <p:cNvCxnSpPr>
            <a:cxnSpLocks/>
          </p:cNvCxnSpPr>
          <p:nvPr/>
        </p:nvCxnSpPr>
        <p:spPr>
          <a:xfrm>
            <a:off x="9585823" y="3344867"/>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5" name="TextBox 7">
            <a:extLst>
              <a:ext uri="{FF2B5EF4-FFF2-40B4-BE49-F238E27FC236}">
                <a16:creationId xmlns:a16="http://schemas.microsoft.com/office/drawing/2014/main" id="{E14CA848-B0A3-4F78-AEF3-CC62D463687E}"/>
              </a:ext>
            </a:extLst>
          </p:cNvPr>
          <p:cNvSpPr txBox="1"/>
          <p:nvPr/>
        </p:nvSpPr>
        <p:spPr>
          <a:xfrm>
            <a:off x="9999802" y="3375633"/>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95" name="Gruppo 94">
            <a:extLst>
              <a:ext uri="{FF2B5EF4-FFF2-40B4-BE49-F238E27FC236}">
                <a16:creationId xmlns:a16="http://schemas.microsoft.com/office/drawing/2014/main" id="{8EFAEEC0-8A08-420D-8645-3B260F5ADFD0}"/>
              </a:ext>
            </a:extLst>
          </p:cNvPr>
          <p:cNvGrpSpPr/>
          <p:nvPr/>
        </p:nvGrpSpPr>
        <p:grpSpPr>
          <a:xfrm>
            <a:off x="11491413" y="3758257"/>
            <a:ext cx="1332893" cy="1647837"/>
            <a:chOff x="719329" y="5970832"/>
            <a:chExt cx="1332893" cy="1647837"/>
          </a:xfrm>
        </p:grpSpPr>
        <p:pic>
          <p:nvPicPr>
            <p:cNvPr id="96" name="Immagine 95">
              <a:extLst>
                <a:ext uri="{FF2B5EF4-FFF2-40B4-BE49-F238E27FC236}">
                  <a16:creationId xmlns:a16="http://schemas.microsoft.com/office/drawing/2014/main" id="{09F2FA7F-3634-4F65-93FF-86EA52E73F7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97" name="TextBox 7">
              <a:extLst>
                <a:ext uri="{FF2B5EF4-FFF2-40B4-BE49-F238E27FC236}">
                  <a16:creationId xmlns:a16="http://schemas.microsoft.com/office/drawing/2014/main" id="{E35629FE-D6C2-408C-961F-BB3C6918FC31}"/>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98" name="Connettore diritto 97">
            <a:extLst>
              <a:ext uri="{FF2B5EF4-FFF2-40B4-BE49-F238E27FC236}">
                <a16:creationId xmlns:a16="http://schemas.microsoft.com/office/drawing/2014/main" id="{05954FBB-D049-4B36-B9F3-BADB5C552E76}"/>
              </a:ext>
            </a:extLst>
          </p:cNvPr>
          <p:cNvCxnSpPr>
            <a:cxnSpLocks/>
          </p:cNvCxnSpPr>
          <p:nvPr/>
        </p:nvCxnSpPr>
        <p:spPr>
          <a:xfrm>
            <a:off x="9609519" y="7516403"/>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99" name="TextBox 7">
            <a:extLst>
              <a:ext uri="{FF2B5EF4-FFF2-40B4-BE49-F238E27FC236}">
                <a16:creationId xmlns:a16="http://schemas.microsoft.com/office/drawing/2014/main" id="{EBC6E793-0407-4912-87F2-FB802EF0E92D}"/>
              </a:ext>
            </a:extLst>
          </p:cNvPr>
          <p:cNvSpPr txBox="1"/>
          <p:nvPr/>
        </p:nvSpPr>
        <p:spPr>
          <a:xfrm>
            <a:off x="9731320" y="7553914"/>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7" name="Gruppo 6">
            <a:extLst>
              <a:ext uri="{FF2B5EF4-FFF2-40B4-BE49-F238E27FC236}">
                <a16:creationId xmlns:a16="http://schemas.microsoft.com/office/drawing/2014/main" id="{F16A6A03-A27C-4C7F-9F27-8D533C66AC55}"/>
              </a:ext>
            </a:extLst>
          </p:cNvPr>
          <p:cNvGrpSpPr/>
          <p:nvPr/>
        </p:nvGrpSpPr>
        <p:grpSpPr>
          <a:xfrm>
            <a:off x="9761272" y="3762810"/>
            <a:ext cx="1509877" cy="1647838"/>
            <a:chOff x="630839" y="5970832"/>
            <a:chExt cx="1509877" cy="1647838"/>
          </a:xfrm>
        </p:grpSpPr>
        <p:pic>
          <p:nvPicPr>
            <p:cNvPr id="42" name="Immagine 41">
              <a:extLst>
                <a:ext uri="{FF2B5EF4-FFF2-40B4-BE49-F238E27FC236}">
                  <a16:creationId xmlns:a16="http://schemas.microsoft.com/office/drawing/2014/main" id="{1BE29B34-0DF5-49E7-AF5F-2B222DDF2B33}"/>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9"/>
            </a:xfrm>
            <a:prstGeom prst="rect">
              <a:avLst/>
            </a:prstGeom>
          </p:spPr>
        </p:pic>
        <p:sp>
          <p:nvSpPr>
            <p:cNvPr id="43" name="TextBox 7">
              <a:extLst>
                <a:ext uri="{FF2B5EF4-FFF2-40B4-BE49-F238E27FC236}">
                  <a16:creationId xmlns:a16="http://schemas.microsoft.com/office/drawing/2014/main" id="{3697D185-F31D-42FE-BE5F-812EA22613A3}"/>
                </a:ext>
              </a:extLst>
            </p:cNvPr>
            <p:cNvSpPr txBox="1"/>
            <p:nvPr/>
          </p:nvSpPr>
          <p:spPr>
            <a:xfrm>
              <a:off x="630839" y="7105709"/>
              <a:ext cx="1509877"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FRONT-END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BF0924CA-1B32-475A-9F3B-F299A55E78D9}"/>
              </a:ext>
            </a:extLst>
          </p:cNvPr>
          <p:cNvGrpSpPr/>
          <p:nvPr/>
        </p:nvGrpSpPr>
        <p:grpSpPr>
          <a:xfrm>
            <a:off x="9814075" y="5499573"/>
            <a:ext cx="1412195" cy="1660642"/>
            <a:chOff x="664873" y="5954226"/>
            <a:chExt cx="1412195" cy="1660642"/>
          </a:xfrm>
        </p:grpSpPr>
        <p:pic>
          <p:nvPicPr>
            <p:cNvPr id="52" name="Immagine 51">
              <a:extLst>
                <a:ext uri="{FF2B5EF4-FFF2-40B4-BE49-F238E27FC236}">
                  <a16:creationId xmlns:a16="http://schemas.microsoft.com/office/drawing/2014/main" id="{4D1E661F-F635-4CFA-8054-1AED3D6FB59C}"/>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22690" y="5954226"/>
              <a:ext cx="1096563" cy="1101248"/>
            </a:xfrm>
            <a:prstGeom prst="rect">
              <a:avLst/>
            </a:prstGeom>
          </p:spPr>
        </p:pic>
        <p:sp>
          <p:nvSpPr>
            <p:cNvPr id="55" name="TextBox 7">
              <a:extLst>
                <a:ext uri="{FF2B5EF4-FFF2-40B4-BE49-F238E27FC236}">
                  <a16:creationId xmlns:a16="http://schemas.microsoft.com/office/drawing/2014/main" id="{74845B90-4D0B-4384-952F-B022D7091025}"/>
                </a:ext>
              </a:extLst>
            </p:cNvPr>
            <p:cNvSpPr txBox="1"/>
            <p:nvPr/>
          </p:nvSpPr>
          <p:spPr>
            <a:xfrm>
              <a:off x="664873" y="7101907"/>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BACK-END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6" name="Gruppo 125">
            <a:extLst>
              <a:ext uri="{FF2B5EF4-FFF2-40B4-BE49-F238E27FC236}">
                <a16:creationId xmlns:a16="http://schemas.microsoft.com/office/drawing/2014/main" id="{F845BF12-56DB-4BAB-85A1-E0D4D6DFE4B4}"/>
              </a:ext>
            </a:extLst>
          </p:cNvPr>
          <p:cNvGrpSpPr/>
          <p:nvPr/>
        </p:nvGrpSpPr>
        <p:grpSpPr>
          <a:xfrm>
            <a:off x="11454521" y="5502959"/>
            <a:ext cx="1412195" cy="1647838"/>
            <a:chOff x="679680" y="5970832"/>
            <a:chExt cx="1412195" cy="1647838"/>
          </a:xfrm>
        </p:grpSpPr>
        <p:pic>
          <p:nvPicPr>
            <p:cNvPr id="127" name="Immagine 126">
              <a:extLst>
                <a:ext uri="{FF2B5EF4-FFF2-40B4-BE49-F238E27FC236}">
                  <a16:creationId xmlns:a16="http://schemas.microsoft.com/office/drawing/2014/main" id="{7E66192E-0BCA-4A53-A732-3627F0B81484}"/>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128" name="TextBox 7">
              <a:extLst>
                <a:ext uri="{FF2B5EF4-FFF2-40B4-BE49-F238E27FC236}">
                  <a16:creationId xmlns:a16="http://schemas.microsoft.com/office/drawing/2014/main" id="{6A0308A2-6BB3-45B4-9E28-A2176B8D5039}"/>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30" name="TextBox 7">
            <a:extLst>
              <a:ext uri="{FF2B5EF4-FFF2-40B4-BE49-F238E27FC236}">
                <a16:creationId xmlns:a16="http://schemas.microsoft.com/office/drawing/2014/main" id="{9B5DD28D-2A0D-4D62-89D5-420237005E78}"/>
              </a:ext>
            </a:extLst>
          </p:cNvPr>
          <p:cNvSpPr txBox="1"/>
          <p:nvPr/>
        </p:nvSpPr>
        <p:spPr>
          <a:xfrm>
            <a:off x="11154449" y="8731044"/>
            <a:ext cx="472170"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66" name="Rettangolo con angoli arrotondati 165">
            <a:extLst>
              <a:ext uri="{FF2B5EF4-FFF2-40B4-BE49-F238E27FC236}">
                <a16:creationId xmlns:a16="http://schemas.microsoft.com/office/drawing/2014/main" id="{98594995-822E-4647-840A-5ADB7635E111}"/>
              </a:ext>
            </a:extLst>
          </p:cNvPr>
          <p:cNvSpPr/>
          <p:nvPr/>
        </p:nvSpPr>
        <p:spPr>
          <a:xfrm>
            <a:off x="5090657" y="2285465"/>
            <a:ext cx="3609425" cy="7845375"/>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CLOUD SERVICE DEVELOPMENT</a:t>
            </a:r>
          </a:p>
        </p:txBody>
      </p:sp>
      <p:cxnSp>
        <p:nvCxnSpPr>
          <p:cNvPr id="167" name="Connettore diritto 166">
            <a:extLst>
              <a:ext uri="{FF2B5EF4-FFF2-40B4-BE49-F238E27FC236}">
                <a16:creationId xmlns:a16="http://schemas.microsoft.com/office/drawing/2014/main" id="{39E58150-D97D-4926-96C3-FFA8BCD9758A}"/>
              </a:ext>
            </a:extLst>
          </p:cNvPr>
          <p:cNvCxnSpPr>
            <a:cxnSpLocks/>
          </p:cNvCxnSpPr>
          <p:nvPr/>
        </p:nvCxnSpPr>
        <p:spPr>
          <a:xfrm>
            <a:off x="5090657" y="3344866"/>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68" name="TextBox 7">
            <a:extLst>
              <a:ext uri="{FF2B5EF4-FFF2-40B4-BE49-F238E27FC236}">
                <a16:creationId xmlns:a16="http://schemas.microsoft.com/office/drawing/2014/main" id="{F95D18FA-99E1-4335-8598-CFDC071215D3}"/>
              </a:ext>
            </a:extLst>
          </p:cNvPr>
          <p:cNvSpPr txBox="1"/>
          <p:nvPr/>
        </p:nvSpPr>
        <p:spPr>
          <a:xfrm>
            <a:off x="5504636" y="3375632"/>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169" name="Gruppo 168">
            <a:extLst>
              <a:ext uri="{FF2B5EF4-FFF2-40B4-BE49-F238E27FC236}">
                <a16:creationId xmlns:a16="http://schemas.microsoft.com/office/drawing/2014/main" id="{8C77E278-CF7C-4CAB-9C61-7108C6CE94C6}"/>
              </a:ext>
            </a:extLst>
          </p:cNvPr>
          <p:cNvGrpSpPr/>
          <p:nvPr/>
        </p:nvGrpSpPr>
        <p:grpSpPr>
          <a:xfrm>
            <a:off x="5358560" y="3758257"/>
            <a:ext cx="1332893" cy="1647837"/>
            <a:chOff x="719329" y="5970832"/>
            <a:chExt cx="1332893" cy="1647837"/>
          </a:xfrm>
        </p:grpSpPr>
        <p:pic>
          <p:nvPicPr>
            <p:cNvPr id="179" name="Immagine 178">
              <a:extLst>
                <a:ext uri="{FF2B5EF4-FFF2-40B4-BE49-F238E27FC236}">
                  <a16:creationId xmlns:a16="http://schemas.microsoft.com/office/drawing/2014/main" id="{C51F98A6-0880-4D8A-9390-8B8D4102B9A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180" name="TextBox 7">
              <a:extLst>
                <a:ext uri="{FF2B5EF4-FFF2-40B4-BE49-F238E27FC236}">
                  <a16:creationId xmlns:a16="http://schemas.microsoft.com/office/drawing/2014/main" id="{C49032AD-BF8E-460E-8E4D-FBBE221C2D67}"/>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70" name="Connettore diritto 169">
            <a:extLst>
              <a:ext uri="{FF2B5EF4-FFF2-40B4-BE49-F238E27FC236}">
                <a16:creationId xmlns:a16="http://schemas.microsoft.com/office/drawing/2014/main" id="{771586F5-4E04-4C1B-AADE-5EBFEC2587A9}"/>
              </a:ext>
            </a:extLst>
          </p:cNvPr>
          <p:cNvCxnSpPr>
            <a:cxnSpLocks/>
          </p:cNvCxnSpPr>
          <p:nvPr/>
        </p:nvCxnSpPr>
        <p:spPr>
          <a:xfrm>
            <a:off x="5114353" y="7516402"/>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71" name="TextBox 7">
            <a:extLst>
              <a:ext uri="{FF2B5EF4-FFF2-40B4-BE49-F238E27FC236}">
                <a16:creationId xmlns:a16="http://schemas.microsoft.com/office/drawing/2014/main" id="{46C921EB-1358-4109-997D-22D8503A21B6}"/>
              </a:ext>
            </a:extLst>
          </p:cNvPr>
          <p:cNvSpPr txBox="1"/>
          <p:nvPr/>
        </p:nvSpPr>
        <p:spPr>
          <a:xfrm>
            <a:off x="5236154" y="7553913"/>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172" name="Gruppo 171">
            <a:extLst>
              <a:ext uri="{FF2B5EF4-FFF2-40B4-BE49-F238E27FC236}">
                <a16:creationId xmlns:a16="http://schemas.microsoft.com/office/drawing/2014/main" id="{476C2A5A-E699-40B0-B08C-CAF3B365BDC8}"/>
              </a:ext>
            </a:extLst>
          </p:cNvPr>
          <p:cNvGrpSpPr/>
          <p:nvPr/>
        </p:nvGrpSpPr>
        <p:grpSpPr>
          <a:xfrm>
            <a:off x="6959356" y="3764954"/>
            <a:ext cx="1412195" cy="1647838"/>
            <a:chOff x="679680" y="5970832"/>
            <a:chExt cx="1412195" cy="1647838"/>
          </a:xfrm>
        </p:grpSpPr>
        <p:pic>
          <p:nvPicPr>
            <p:cNvPr id="177" name="Immagine 176">
              <a:extLst>
                <a:ext uri="{FF2B5EF4-FFF2-40B4-BE49-F238E27FC236}">
                  <a16:creationId xmlns:a16="http://schemas.microsoft.com/office/drawing/2014/main" id="{AA6E65DA-C19D-414C-AF8C-6E6EB6683C8C}"/>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178" name="TextBox 7">
              <a:extLst>
                <a:ext uri="{FF2B5EF4-FFF2-40B4-BE49-F238E27FC236}">
                  <a16:creationId xmlns:a16="http://schemas.microsoft.com/office/drawing/2014/main" id="{16C9551C-538F-4276-B979-C8B5F2A9096D}"/>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73" name="TextBox 7">
            <a:extLst>
              <a:ext uri="{FF2B5EF4-FFF2-40B4-BE49-F238E27FC236}">
                <a16:creationId xmlns:a16="http://schemas.microsoft.com/office/drawing/2014/main" id="{F9FF8D6F-5F7A-47E3-B700-9D834AFF7B74}"/>
              </a:ext>
            </a:extLst>
          </p:cNvPr>
          <p:cNvSpPr txBox="1"/>
          <p:nvPr/>
        </p:nvSpPr>
        <p:spPr>
          <a:xfrm>
            <a:off x="6659283" y="8731043"/>
            <a:ext cx="472170"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nvGrpSpPr>
          <p:cNvPr id="174" name="Gruppo 173">
            <a:extLst>
              <a:ext uri="{FF2B5EF4-FFF2-40B4-BE49-F238E27FC236}">
                <a16:creationId xmlns:a16="http://schemas.microsoft.com/office/drawing/2014/main" id="{0A05CA2D-792F-41F0-8C4D-6C0EBC40695B}"/>
              </a:ext>
            </a:extLst>
          </p:cNvPr>
          <p:cNvGrpSpPr/>
          <p:nvPr/>
        </p:nvGrpSpPr>
        <p:grpSpPr>
          <a:xfrm>
            <a:off x="5384974" y="5502958"/>
            <a:ext cx="1320570" cy="1904319"/>
            <a:chOff x="725493" y="5970831"/>
            <a:chExt cx="1320570" cy="1904319"/>
          </a:xfrm>
        </p:grpSpPr>
        <p:pic>
          <p:nvPicPr>
            <p:cNvPr id="175" name="Immagine 174">
              <a:extLst>
                <a:ext uri="{FF2B5EF4-FFF2-40B4-BE49-F238E27FC236}">
                  <a16:creationId xmlns:a16="http://schemas.microsoft.com/office/drawing/2014/main" id="{A40DB114-B7EC-4CA9-84FB-5F9369E55A4F}"/>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1"/>
              <a:ext cx="1096563" cy="1101248"/>
            </a:xfrm>
            <a:prstGeom prst="rect">
              <a:avLst/>
            </a:prstGeom>
          </p:spPr>
        </p:pic>
        <p:sp>
          <p:nvSpPr>
            <p:cNvPr id="176" name="TextBox 7">
              <a:extLst>
                <a:ext uri="{FF2B5EF4-FFF2-40B4-BE49-F238E27FC236}">
                  <a16:creationId xmlns:a16="http://schemas.microsoft.com/office/drawing/2014/main" id="{453823A5-819D-45D8-B003-A9C404A0C65F}"/>
                </a:ext>
              </a:extLst>
            </p:cNvPr>
            <p:cNvSpPr txBox="1"/>
            <p:nvPr/>
          </p:nvSpPr>
          <p:spPr>
            <a:xfrm>
              <a:off x="725493" y="7105709"/>
              <a:ext cx="1320570"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CLOUD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SYSTEMS</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203" name="Rettangolo con angoli arrotondati 202">
            <a:extLst>
              <a:ext uri="{FF2B5EF4-FFF2-40B4-BE49-F238E27FC236}">
                <a16:creationId xmlns:a16="http://schemas.microsoft.com/office/drawing/2014/main" id="{FB229355-D29F-429E-A2F1-698CE64304E9}"/>
              </a:ext>
            </a:extLst>
          </p:cNvPr>
          <p:cNvSpPr/>
          <p:nvPr/>
        </p:nvSpPr>
        <p:spPr>
          <a:xfrm>
            <a:off x="14082156" y="2285465"/>
            <a:ext cx="3609425" cy="7845375"/>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UMPM</a:t>
            </a:r>
            <a:br>
              <a:rPr lang="it-IT" sz="2800" spc="-80" dirty="0">
                <a:effectLst>
                  <a:outerShdw blurRad="50800" dist="38100" dir="2700000" algn="tl" rotWithShape="0">
                    <a:prstClr val="black">
                      <a:alpha val="40000"/>
                    </a:prstClr>
                  </a:outerShdw>
                </a:effectLst>
                <a:latin typeface="Montserrat Classic Bold" panose="020B0604020202020204" charset="0"/>
              </a:rPr>
            </a:br>
            <a:r>
              <a:rPr lang="it-IT" sz="2800" spc="-80" dirty="0">
                <a:effectLst>
                  <a:outerShdw blurRad="50800" dist="38100" dir="2700000" algn="tl" rotWithShape="0">
                    <a:prstClr val="black">
                      <a:alpha val="40000"/>
                    </a:prstClr>
                  </a:outerShdw>
                </a:effectLst>
                <a:latin typeface="Montserrat Classic Bold" panose="020B0604020202020204" charset="0"/>
              </a:rPr>
              <a:t>DEVELOPMENT</a:t>
            </a:r>
          </a:p>
        </p:txBody>
      </p:sp>
      <p:cxnSp>
        <p:nvCxnSpPr>
          <p:cNvPr id="204" name="Connettore diritto 203">
            <a:extLst>
              <a:ext uri="{FF2B5EF4-FFF2-40B4-BE49-F238E27FC236}">
                <a16:creationId xmlns:a16="http://schemas.microsoft.com/office/drawing/2014/main" id="{E1744155-4967-4689-BF53-CD9994810D7A}"/>
              </a:ext>
            </a:extLst>
          </p:cNvPr>
          <p:cNvCxnSpPr>
            <a:cxnSpLocks/>
          </p:cNvCxnSpPr>
          <p:nvPr/>
        </p:nvCxnSpPr>
        <p:spPr>
          <a:xfrm>
            <a:off x="14082156" y="3344866"/>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BC8ABBCA-B8BE-4131-A5A2-35B98988E742}"/>
              </a:ext>
            </a:extLst>
          </p:cNvPr>
          <p:cNvSpPr txBox="1"/>
          <p:nvPr/>
        </p:nvSpPr>
        <p:spPr>
          <a:xfrm>
            <a:off x="14496135" y="3375632"/>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207" name="Gruppo 206">
            <a:extLst>
              <a:ext uri="{FF2B5EF4-FFF2-40B4-BE49-F238E27FC236}">
                <a16:creationId xmlns:a16="http://schemas.microsoft.com/office/drawing/2014/main" id="{B4B9348C-3546-4A0B-81AB-EB57D922BD01}"/>
              </a:ext>
            </a:extLst>
          </p:cNvPr>
          <p:cNvGrpSpPr/>
          <p:nvPr/>
        </p:nvGrpSpPr>
        <p:grpSpPr>
          <a:xfrm>
            <a:off x="15951722" y="5499573"/>
            <a:ext cx="1412195" cy="1904318"/>
            <a:chOff x="679680" y="5970832"/>
            <a:chExt cx="1412195" cy="1904318"/>
          </a:xfrm>
        </p:grpSpPr>
        <p:pic>
          <p:nvPicPr>
            <p:cNvPr id="219" name="Immagine 218">
              <a:extLst>
                <a:ext uri="{FF2B5EF4-FFF2-40B4-BE49-F238E27FC236}">
                  <a16:creationId xmlns:a16="http://schemas.microsoft.com/office/drawing/2014/main" id="{49E03A99-1D36-4A4A-8B4A-7E3BB31A949B}"/>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40731" y="5970832"/>
              <a:ext cx="1093329" cy="1098001"/>
            </a:xfrm>
            <a:prstGeom prst="rect">
              <a:avLst/>
            </a:prstGeom>
          </p:spPr>
        </p:pic>
        <p:sp>
          <p:nvSpPr>
            <p:cNvPr id="220" name="TextBox 7">
              <a:extLst>
                <a:ext uri="{FF2B5EF4-FFF2-40B4-BE49-F238E27FC236}">
                  <a16:creationId xmlns:a16="http://schemas.microsoft.com/office/drawing/2014/main" id="{A8F8630C-F23B-44D0-BB85-57EA17C20C46}"/>
                </a:ext>
              </a:extLst>
            </p:cNvPr>
            <p:cNvSpPr txBox="1"/>
            <p:nvPr/>
          </p:nvSpPr>
          <p:spPr>
            <a:xfrm>
              <a:off x="679680" y="7105709"/>
              <a:ext cx="1412195"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EMBEDDED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SYSTEMS</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08" name="Gruppo 207">
            <a:extLst>
              <a:ext uri="{FF2B5EF4-FFF2-40B4-BE49-F238E27FC236}">
                <a16:creationId xmlns:a16="http://schemas.microsoft.com/office/drawing/2014/main" id="{5E44E866-FD5F-43F0-953C-3AB8E926B34E}"/>
              </a:ext>
            </a:extLst>
          </p:cNvPr>
          <p:cNvGrpSpPr/>
          <p:nvPr/>
        </p:nvGrpSpPr>
        <p:grpSpPr>
          <a:xfrm>
            <a:off x="14375631" y="5503465"/>
            <a:ext cx="1332893" cy="1900426"/>
            <a:chOff x="2700045" y="7296729"/>
            <a:chExt cx="1332893" cy="1900426"/>
          </a:xfrm>
        </p:grpSpPr>
        <p:sp>
          <p:nvSpPr>
            <p:cNvPr id="217" name="TextBox 7">
              <a:extLst>
                <a:ext uri="{FF2B5EF4-FFF2-40B4-BE49-F238E27FC236}">
                  <a16:creationId xmlns:a16="http://schemas.microsoft.com/office/drawing/2014/main" id="{F2B38038-DC21-466A-A625-7E59E874ACAE}"/>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218" name="Immagine 217">
              <a:extLst>
                <a:ext uri="{FF2B5EF4-FFF2-40B4-BE49-F238E27FC236}">
                  <a16:creationId xmlns:a16="http://schemas.microsoft.com/office/drawing/2014/main" id="{FFE478A4-8E35-4075-817C-F6B5860619D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cxnSp>
        <p:nvCxnSpPr>
          <p:cNvPr id="209" name="Connettore diritto 208">
            <a:extLst>
              <a:ext uri="{FF2B5EF4-FFF2-40B4-BE49-F238E27FC236}">
                <a16:creationId xmlns:a16="http://schemas.microsoft.com/office/drawing/2014/main" id="{E0E06673-8AF3-4326-8D48-A083662E7FFB}"/>
              </a:ext>
            </a:extLst>
          </p:cNvPr>
          <p:cNvCxnSpPr>
            <a:cxnSpLocks/>
          </p:cNvCxnSpPr>
          <p:nvPr/>
        </p:nvCxnSpPr>
        <p:spPr>
          <a:xfrm>
            <a:off x="14105852" y="7516402"/>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210" name="TextBox 7">
            <a:extLst>
              <a:ext uri="{FF2B5EF4-FFF2-40B4-BE49-F238E27FC236}">
                <a16:creationId xmlns:a16="http://schemas.microsoft.com/office/drawing/2014/main" id="{F6858BCB-0FB9-463A-9FE0-227D23728AE7}"/>
              </a:ext>
            </a:extLst>
          </p:cNvPr>
          <p:cNvSpPr txBox="1"/>
          <p:nvPr/>
        </p:nvSpPr>
        <p:spPr>
          <a:xfrm>
            <a:off x="14227653" y="7553913"/>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211" name="Gruppo 210">
            <a:extLst>
              <a:ext uri="{FF2B5EF4-FFF2-40B4-BE49-F238E27FC236}">
                <a16:creationId xmlns:a16="http://schemas.microsoft.com/office/drawing/2014/main" id="{84A56DCB-958E-4679-A181-93280FE20F31}"/>
              </a:ext>
            </a:extLst>
          </p:cNvPr>
          <p:cNvGrpSpPr/>
          <p:nvPr/>
        </p:nvGrpSpPr>
        <p:grpSpPr>
          <a:xfrm>
            <a:off x="14273072" y="7992662"/>
            <a:ext cx="1537723" cy="1827375"/>
            <a:chOff x="605539" y="5970831"/>
            <a:chExt cx="1537723" cy="1827375"/>
          </a:xfrm>
        </p:grpSpPr>
        <p:pic>
          <p:nvPicPr>
            <p:cNvPr id="215" name="Immagine 214">
              <a:extLst>
                <a:ext uri="{FF2B5EF4-FFF2-40B4-BE49-F238E27FC236}">
                  <a16:creationId xmlns:a16="http://schemas.microsoft.com/office/drawing/2014/main" id="{C9701927-3E23-4332-82CA-78B99F0DD61F}"/>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26120" y="5970831"/>
              <a:ext cx="1096563" cy="1101248"/>
            </a:xfrm>
            <a:prstGeom prst="rect">
              <a:avLst/>
            </a:prstGeom>
          </p:spPr>
        </p:pic>
        <p:sp>
          <p:nvSpPr>
            <p:cNvPr id="216" name="TextBox 7">
              <a:extLst>
                <a:ext uri="{FF2B5EF4-FFF2-40B4-BE49-F238E27FC236}">
                  <a16:creationId xmlns:a16="http://schemas.microsoft.com/office/drawing/2014/main" id="{6CD36D3E-60F3-48F4-9049-15B4C283B8EB}"/>
                </a:ext>
              </a:extLst>
            </p:cNvPr>
            <p:cNvSpPr txBox="1"/>
            <p:nvPr/>
          </p:nvSpPr>
          <p:spPr>
            <a:xfrm>
              <a:off x="605539" y="7105709"/>
              <a:ext cx="1537723" cy="69249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EXPERT IN AV OPERATING SYSTEMS</a:t>
              </a:r>
            </a:p>
          </p:txBody>
        </p:sp>
      </p:grpSp>
      <p:grpSp>
        <p:nvGrpSpPr>
          <p:cNvPr id="212" name="Gruppo 211">
            <a:extLst>
              <a:ext uri="{FF2B5EF4-FFF2-40B4-BE49-F238E27FC236}">
                <a16:creationId xmlns:a16="http://schemas.microsoft.com/office/drawing/2014/main" id="{B6A5E955-F253-4792-930E-7A71F4E0B818}"/>
              </a:ext>
            </a:extLst>
          </p:cNvPr>
          <p:cNvGrpSpPr/>
          <p:nvPr/>
        </p:nvGrpSpPr>
        <p:grpSpPr>
          <a:xfrm>
            <a:off x="15919874" y="3762809"/>
            <a:ext cx="1412195" cy="1647838"/>
            <a:chOff x="679680" y="5970832"/>
            <a:chExt cx="1412195" cy="1647838"/>
          </a:xfrm>
        </p:grpSpPr>
        <p:pic>
          <p:nvPicPr>
            <p:cNvPr id="213" name="Immagine 212">
              <a:extLst>
                <a:ext uri="{FF2B5EF4-FFF2-40B4-BE49-F238E27FC236}">
                  <a16:creationId xmlns:a16="http://schemas.microsoft.com/office/drawing/2014/main" id="{9F5A87DF-9977-4D9C-A053-3397DBECEA13}"/>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214" name="TextBox 7">
              <a:extLst>
                <a:ext uri="{FF2B5EF4-FFF2-40B4-BE49-F238E27FC236}">
                  <a16:creationId xmlns:a16="http://schemas.microsoft.com/office/drawing/2014/main" id="{E9EBFC78-A9EF-480E-9354-D47E8DF60B01}"/>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7" name="Gruppo 76">
            <a:extLst>
              <a:ext uri="{FF2B5EF4-FFF2-40B4-BE49-F238E27FC236}">
                <a16:creationId xmlns:a16="http://schemas.microsoft.com/office/drawing/2014/main" id="{2B1A48D5-91D1-45CD-BFDD-D9D85C8659A6}"/>
              </a:ext>
            </a:extLst>
          </p:cNvPr>
          <p:cNvGrpSpPr/>
          <p:nvPr/>
        </p:nvGrpSpPr>
        <p:grpSpPr>
          <a:xfrm>
            <a:off x="6999019" y="5521980"/>
            <a:ext cx="1332893" cy="1900426"/>
            <a:chOff x="2700045" y="7296729"/>
            <a:chExt cx="1332893" cy="1900426"/>
          </a:xfrm>
        </p:grpSpPr>
        <p:sp>
          <p:nvSpPr>
            <p:cNvPr id="78" name="TextBox 7">
              <a:extLst>
                <a:ext uri="{FF2B5EF4-FFF2-40B4-BE49-F238E27FC236}">
                  <a16:creationId xmlns:a16="http://schemas.microsoft.com/office/drawing/2014/main" id="{908847C2-7727-4C82-A4A8-ED5025792DBD}"/>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79" name="Immagine 78">
              <a:extLst>
                <a:ext uri="{FF2B5EF4-FFF2-40B4-BE49-F238E27FC236}">
                  <a16:creationId xmlns:a16="http://schemas.microsoft.com/office/drawing/2014/main" id="{9211B362-F405-4E5C-8611-9AA537EE62A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grpSp>
        <p:nvGrpSpPr>
          <p:cNvPr id="80" name="Gruppo 79">
            <a:extLst>
              <a:ext uri="{FF2B5EF4-FFF2-40B4-BE49-F238E27FC236}">
                <a16:creationId xmlns:a16="http://schemas.microsoft.com/office/drawing/2014/main" id="{E72C2159-B5B1-436C-8C8E-151C9474BA01}"/>
              </a:ext>
            </a:extLst>
          </p:cNvPr>
          <p:cNvGrpSpPr/>
          <p:nvPr/>
        </p:nvGrpSpPr>
        <p:grpSpPr>
          <a:xfrm>
            <a:off x="14375631" y="3768727"/>
            <a:ext cx="1332893" cy="1647837"/>
            <a:chOff x="719329" y="5970832"/>
            <a:chExt cx="1332893" cy="1647837"/>
          </a:xfrm>
        </p:grpSpPr>
        <p:pic>
          <p:nvPicPr>
            <p:cNvPr id="81" name="Immagine 80">
              <a:extLst>
                <a:ext uri="{FF2B5EF4-FFF2-40B4-BE49-F238E27FC236}">
                  <a16:creationId xmlns:a16="http://schemas.microsoft.com/office/drawing/2014/main" id="{EDFFA9AB-A5E5-4BBA-9D41-739B74FA1E92}"/>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82" name="TextBox 7">
              <a:extLst>
                <a:ext uri="{FF2B5EF4-FFF2-40B4-BE49-F238E27FC236}">
                  <a16:creationId xmlns:a16="http://schemas.microsoft.com/office/drawing/2014/main" id="{ED976111-9C0F-4300-BD99-D93F06064B42}"/>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215486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750"/>
                                        <p:tgtEl>
                                          <p:spTgt spid="5"/>
                                        </p:tgtEl>
                                      </p:cBhvr>
                                    </p:animEffect>
                                  </p:childTnLst>
                                </p:cTn>
                              </p:par>
                            </p:childTnLst>
                          </p:cTn>
                        </p:par>
                        <p:par>
                          <p:cTn id="17" fill="hold">
                            <p:stCondLst>
                              <p:cond delay="750"/>
                            </p:stCondLst>
                            <p:childTnLst>
                              <p:par>
                                <p:cTn id="18" presetID="22" presetClass="entr" presetSubtype="1" fill="hold" nodeType="afterEffect">
                                  <p:stCondLst>
                                    <p:cond delay="100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randombar(horizontal)">
                                      <p:cBhvr>
                                        <p:cTn id="25" dur="500"/>
                                        <p:tgtEl>
                                          <p:spTgt spid="44"/>
                                        </p:tgtEl>
                                      </p:cBhvr>
                                    </p:animEffect>
                                  </p:childTnLst>
                                </p:cTn>
                              </p:par>
                            </p:childTnLst>
                          </p:cTn>
                        </p:par>
                        <p:par>
                          <p:cTn id="26" fill="hold">
                            <p:stCondLst>
                              <p:cond delay="500"/>
                            </p:stCondLst>
                            <p:childTnLst>
                              <p:par>
                                <p:cTn id="27" presetID="14" presetClass="entr" presetSubtype="10" fill="hold" nodeType="afterEffect">
                                  <p:stCondLst>
                                    <p:cond delay="100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par>
                          <p:cTn id="30" fill="hold">
                            <p:stCondLst>
                              <p:cond delay="2000"/>
                            </p:stCondLst>
                            <p:childTnLst>
                              <p:par>
                                <p:cTn id="31" presetID="14" presetClass="entr" presetSubtype="10" fill="hold" nodeType="after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randombar(horizontal)">
                                      <p:cBhvr>
                                        <p:cTn id="33" dur="500"/>
                                        <p:tgtEl>
                                          <p:spTgt spid="2"/>
                                        </p:tgtEl>
                                      </p:cBhvr>
                                    </p:animEffect>
                                  </p:childTnLst>
                                </p:cTn>
                              </p:par>
                            </p:childTnLst>
                          </p:cTn>
                        </p:par>
                        <p:par>
                          <p:cTn id="34" fill="hold">
                            <p:stCondLst>
                              <p:cond delay="3250"/>
                            </p:stCondLst>
                            <p:childTnLst>
                              <p:par>
                                <p:cTn id="35" presetID="14" presetClass="entr" presetSubtype="10" fill="hold" nodeType="afterEffect">
                                  <p:stCondLst>
                                    <p:cond delay="750"/>
                                  </p:stCondLst>
                                  <p:childTnLst>
                                    <p:set>
                                      <p:cBhvr>
                                        <p:cTn id="36" dur="1" fill="hold">
                                          <p:stCondLst>
                                            <p:cond delay="0"/>
                                          </p:stCondLst>
                                        </p:cTn>
                                        <p:tgtEl>
                                          <p:spTgt spid="4"/>
                                        </p:tgtEl>
                                        <p:attrNameLst>
                                          <p:attrName>style.visibility</p:attrName>
                                        </p:attrNameLst>
                                      </p:cBhvr>
                                      <p:to>
                                        <p:strVal val="visible"/>
                                      </p:to>
                                    </p:set>
                                    <p:animEffect transition="in" filter="randombar(horizontal)">
                                      <p:cBhvr>
                                        <p:cTn id="37" dur="500"/>
                                        <p:tgtEl>
                                          <p:spTgt spid="4"/>
                                        </p:tgtEl>
                                      </p:cBhvr>
                                    </p:animEffect>
                                  </p:childTnLst>
                                </p:cTn>
                              </p:par>
                            </p:childTnLst>
                          </p:cTn>
                        </p:par>
                        <p:par>
                          <p:cTn id="38" fill="hold">
                            <p:stCondLst>
                              <p:cond delay="4500"/>
                            </p:stCondLst>
                            <p:childTnLst>
                              <p:par>
                                <p:cTn id="39" presetID="22" presetClass="entr" presetSubtype="1" fill="hold" nodeType="afterEffect">
                                  <p:stCondLst>
                                    <p:cond delay="1000"/>
                                  </p:stCondLst>
                                  <p:childTnLst>
                                    <p:set>
                                      <p:cBhvr>
                                        <p:cTn id="40" dur="1" fill="hold">
                                          <p:stCondLst>
                                            <p:cond delay="0"/>
                                          </p:stCondLst>
                                        </p:cTn>
                                        <p:tgtEl>
                                          <p:spTgt spid="63"/>
                                        </p:tgtEl>
                                        <p:attrNameLst>
                                          <p:attrName>style.visibility</p:attrName>
                                        </p:attrNameLst>
                                      </p:cBhvr>
                                      <p:to>
                                        <p:strVal val="visible"/>
                                      </p:to>
                                    </p:set>
                                    <p:animEffect transition="in" filter="wipe(up)">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randombar(horizontal)">
                                      <p:cBhvr>
                                        <p:cTn id="46" dur="500"/>
                                        <p:tgtEl>
                                          <p:spTgt spid="47"/>
                                        </p:tgtEl>
                                      </p:cBhvr>
                                    </p:animEffect>
                                  </p:childTnLst>
                                </p:cTn>
                              </p:par>
                            </p:childTnLst>
                          </p:cTn>
                        </p:par>
                        <p:par>
                          <p:cTn id="47" fill="hold">
                            <p:stCondLst>
                              <p:cond delay="500"/>
                            </p:stCondLst>
                            <p:childTnLst>
                              <p:par>
                                <p:cTn id="48" presetID="14" presetClass="entr" presetSubtype="10" fill="hold" nodeType="afterEffect">
                                  <p:stCondLst>
                                    <p:cond delay="1000"/>
                                  </p:stCondLst>
                                  <p:childTnLst>
                                    <p:set>
                                      <p:cBhvr>
                                        <p:cTn id="49" dur="1" fill="hold">
                                          <p:stCondLst>
                                            <p:cond delay="0"/>
                                          </p:stCondLst>
                                        </p:cTn>
                                        <p:tgtEl>
                                          <p:spTgt spid="12"/>
                                        </p:tgtEl>
                                        <p:attrNameLst>
                                          <p:attrName>style.visibility</p:attrName>
                                        </p:attrNameLst>
                                      </p:cBhvr>
                                      <p:to>
                                        <p:strVal val="visible"/>
                                      </p:to>
                                    </p:set>
                                    <p:animEffect transition="in" filter="randombar(horizontal)">
                                      <p:cBhvr>
                                        <p:cTn id="50" dur="500"/>
                                        <p:tgtEl>
                                          <p:spTgt spid="12"/>
                                        </p:tgtEl>
                                      </p:cBhvr>
                                    </p:animEffect>
                                  </p:childTnLst>
                                </p:cTn>
                              </p:par>
                            </p:childTnLst>
                          </p:cTn>
                        </p:par>
                        <p:par>
                          <p:cTn id="51" fill="hold">
                            <p:stCondLst>
                              <p:cond delay="2000"/>
                            </p:stCondLst>
                            <p:childTnLst>
                              <p:par>
                                <p:cTn id="52" presetID="14" presetClass="entr" presetSubtype="10" fill="hold" nodeType="afterEffect">
                                  <p:stCondLst>
                                    <p:cond delay="750"/>
                                  </p:stCondLst>
                                  <p:childTnLst>
                                    <p:set>
                                      <p:cBhvr>
                                        <p:cTn id="53" dur="1" fill="hold">
                                          <p:stCondLst>
                                            <p:cond delay="0"/>
                                          </p:stCondLst>
                                        </p:cTn>
                                        <p:tgtEl>
                                          <p:spTgt spid="50"/>
                                        </p:tgtEl>
                                        <p:attrNameLst>
                                          <p:attrName>style.visibility</p:attrName>
                                        </p:attrNameLst>
                                      </p:cBhvr>
                                      <p:to>
                                        <p:strVal val="visible"/>
                                      </p:to>
                                    </p:set>
                                    <p:animEffect transition="in" filter="randombar(horizontal)">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66"/>
                                        </p:tgtEl>
                                        <p:attrNameLst>
                                          <p:attrName>style.visibility</p:attrName>
                                        </p:attrNameLst>
                                      </p:cBhvr>
                                      <p:to>
                                        <p:strVal val="visible"/>
                                      </p:to>
                                    </p:set>
                                    <p:animEffect transition="in" filter="wipe(left)">
                                      <p:cBhvr>
                                        <p:cTn id="59" dur="750"/>
                                        <p:tgtEl>
                                          <p:spTgt spid="166"/>
                                        </p:tgtEl>
                                      </p:cBhvr>
                                    </p:animEffect>
                                  </p:childTnLst>
                                </p:cTn>
                              </p:par>
                            </p:childTnLst>
                          </p:cTn>
                        </p:par>
                        <p:par>
                          <p:cTn id="60" fill="hold">
                            <p:stCondLst>
                              <p:cond delay="750"/>
                            </p:stCondLst>
                            <p:childTnLst>
                              <p:par>
                                <p:cTn id="61" presetID="22" presetClass="entr" presetSubtype="1" fill="hold" nodeType="afterEffect">
                                  <p:stCondLst>
                                    <p:cond delay="1000"/>
                                  </p:stCondLst>
                                  <p:childTnLst>
                                    <p:set>
                                      <p:cBhvr>
                                        <p:cTn id="62" dur="1" fill="hold">
                                          <p:stCondLst>
                                            <p:cond delay="0"/>
                                          </p:stCondLst>
                                        </p:cTn>
                                        <p:tgtEl>
                                          <p:spTgt spid="167"/>
                                        </p:tgtEl>
                                        <p:attrNameLst>
                                          <p:attrName>style.visibility</p:attrName>
                                        </p:attrNameLst>
                                      </p:cBhvr>
                                      <p:to>
                                        <p:strVal val="visible"/>
                                      </p:to>
                                    </p:set>
                                    <p:animEffect transition="in" filter="wipe(up)">
                                      <p:cBhvr>
                                        <p:cTn id="63" dur="500"/>
                                        <p:tgtEl>
                                          <p:spTgt spid="167"/>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168"/>
                                        </p:tgtEl>
                                        <p:attrNameLst>
                                          <p:attrName>style.visibility</p:attrName>
                                        </p:attrNameLst>
                                      </p:cBhvr>
                                      <p:to>
                                        <p:strVal val="visible"/>
                                      </p:to>
                                    </p:set>
                                    <p:animEffect transition="in" filter="randombar(horizontal)">
                                      <p:cBhvr>
                                        <p:cTn id="68" dur="500"/>
                                        <p:tgtEl>
                                          <p:spTgt spid="168"/>
                                        </p:tgtEl>
                                      </p:cBhvr>
                                    </p:animEffect>
                                  </p:childTnLst>
                                </p:cTn>
                              </p:par>
                            </p:childTnLst>
                          </p:cTn>
                        </p:par>
                        <p:par>
                          <p:cTn id="69" fill="hold">
                            <p:stCondLst>
                              <p:cond delay="500"/>
                            </p:stCondLst>
                            <p:childTnLst>
                              <p:par>
                                <p:cTn id="70" presetID="14" presetClass="entr" presetSubtype="10" fill="hold" nodeType="afterEffect">
                                  <p:stCondLst>
                                    <p:cond delay="1000"/>
                                  </p:stCondLst>
                                  <p:childTnLst>
                                    <p:set>
                                      <p:cBhvr>
                                        <p:cTn id="71" dur="1" fill="hold">
                                          <p:stCondLst>
                                            <p:cond delay="0"/>
                                          </p:stCondLst>
                                        </p:cTn>
                                        <p:tgtEl>
                                          <p:spTgt spid="169"/>
                                        </p:tgtEl>
                                        <p:attrNameLst>
                                          <p:attrName>style.visibility</p:attrName>
                                        </p:attrNameLst>
                                      </p:cBhvr>
                                      <p:to>
                                        <p:strVal val="visible"/>
                                      </p:to>
                                    </p:set>
                                    <p:animEffect transition="in" filter="randombar(horizontal)">
                                      <p:cBhvr>
                                        <p:cTn id="72" dur="500"/>
                                        <p:tgtEl>
                                          <p:spTgt spid="169"/>
                                        </p:tgtEl>
                                      </p:cBhvr>
                                    </p:animEffect>
                                  </p:childTnLst>
                                </p:cTn>
                              </p:par>
                            </p:childTnLst>
                          </p:cTn>
                        </p:par>
                        <p:par>
                          <p:cTn id="73" fill="hold">
                            <p:stCondLst>
                              <p:cond delay="2000"/>
                            </p:stCondLst>
                            <p:childTnLst>
                              <p:par>
                                <p:cTn id="74" presetID="14" presetClass="entr" presetSubtype="10" fill="hold" nodeType="afterEffect">
                                  <p:stCondLst>
                                    <p:cond delay="750"/>
                                  </p:stCondLst>
                                  <p:childTnLst>
                                    <p:set>
                                      <p:cBhvr>
                                        <p:cTn id="75" dur="1" fill="hold">
                                          <p:stCondLst>
                                            <p:cond delay="0"/>
                                          </p:stCondLst>
                                        </p:cTn>
                                        <p:tgtEl>
                                          <p:spTgt spid="174"/>
                                        </p:tgtEl>
                                        <p:attrNameLst>
                                          <p:attrName>style.visibility</p:attrName>
                                        </p:attrNameLst>
                                      </p:cBhvr>
                                      <p:to>
                                        <p:strVal val="visible"/>
                                      </p:to>
                                    </p:set>
                                    <p:animEffect transition="in" filter="randombar(horizontal)">
                                      <p:cBhvr>
                                        <p:cTn id="76" dur="500"/>
                                        <p:tgtEl>
                                          <p:spTgt spid="174"/>
                                        </p:tgtEl>
                                      </p:cBhvr>
                                    </p:animEffect>
                                  </p:childTnLst>
                                </p:cTn>
                              </p:par>
                            </p:childTnLst>
                          </p:cTn>
                        </p:par>
                        <p:par>
                          <p:cTn id="77" fill="hold">
                            <p:stCondLst>
                              <p:cond delay="3250"/>
                            </p:stCondLst>
                            <p:childTnLst>
                              <p:par>
                                <p:cTn id="78" presetID="14" presetClass="entr" presetSubtype="10" fill="hold" nodeType="afterEffect">
                                  <p:stCondLst>
                                    <p:cond delay="750"/>
                                  </p:stCondLst>
                                  <p:childTnLst>
                                    <p:set>
                                      <p:cBhvr>
                                        <p:cTn id="79" dur="1" fill="hold">
                                          <p:stCondLst>
                                            <p:cond delay="0"/>
                                          </p:stCondLst>
                                        </p:cTn>
                                        <p:tgtEl>
                                          <p:spTgt spid="172"/>
                                        </p:tgtEl>
                                        <p:attrNameLst>
                                          <p:attrName>style.visibility</p:attrName>
                                        </p:attrNameLst>
                                      </p:cBhvr>
                                      <p:to>
                                        <p:strVal val="visible"/>
                                      </p:to>
                                    </p:set>
                                    <p:animEffect transition="in" filter="randombar(horizontal)">
                                      <p:cBhvr>
                                        <p:cTn id="80" dur="500"/>
                                        <p:tgtEl>
                                          <p:spTgt spid="172"/>
                                        </p:tgtEl>
                                      </p:cBhvr>
                                    </p:animEffect>
                                  </p:childTnLst>
                                </p:cTn>
                              </p:par>
                            </p:childTnLst>
                          </p:cTn>
                        </p:par>
                        <p:par>
                          <p:cTn id="81" fill="hold">
                            <p:stCondLst>
                              <p:cond delay="4500"/>
                            </p:stCondLst>
                            <p:childTnLst>
                              <p:par>
                                <p:cTn id="82" presetID="14" presetClass="entr" presetSubtype="10" fill="hold" nodeType="afterEffect">
                                  <p:stCondLst>
                                    <p:cond delay="750"/>
                                  </p:stCondLst>
                                  <p:childTnLst>
                                    <p:set>
                                      <p:cBhvr>
                                        <p:cTn id="83" dur="1" fill="hold">
                                          <p:stCondLst>
                                            <p:cond delay="0"/>
                                          </p:stCondLst>
                                        </p:cTn>
                                        <p:tgtEl>
                                          <p:spTgt spid="77"/>
                                        </p:tgtEl>
                                        <p:attrNameLst>
                                          <p:attrName>style.visibility</p:attrName>
                                        </p:attrNameLst>
                                      </p:cBhvr>
                                      <p:to>
                                        <p:strVal val="visible"/>
                                      </p:to>
                                    </p:set>
                                    <p:animEffect transition="in" filter="randombar(horizontal)">
                                      <p:cBhvr>
                                        <p:cTn id="84" dur="500"/>
                                        <p:tgtEl>
                                          <p:spTgt spid="77"/>
                                        </p:tgtEl>
                                      </p:cBhvr>
                                    </p:animEffect>
                                  </p:childTnLst>
                                </p:cTn>
                              </p:par>
                            </p:childTnLst>
                          </p:cTn>
                        </p:par>
                        <p:par>
                          <p:cTn id="85" fill="hold">
                            <p:stCondLst>
                              <p:cond delay="5750"/>
                            </p:stCondLst>
                            <p:childTnLst>
                              <p:par>
                                <p:cTn id="86" presetID="22" presetClass="entr" presetSubtype="1" fill="hold" nodeType="afterEffect">
                                  <p:stCondLst>
                                    <p:cond delay="1000"/>
                                  </p:stCondLst>
                                  <p:childTnLst>
                                    <p:set>
                                      <p:cBhvr>
                                        <p:cTn id="87" dur="1" fill="hold">
                                          <p:stCondLst>
                                            <p:cond delay="0"/>
                                          </p:stCondLst>
                                        </p:cTn>
                                        <p:tgtEl>
                                          <p:spTgt spid="170"/>
                                        </p:tgtEl>
                                        <p:attrNameLst>
                                          <p:attrName>style.visibility</p:attrName>
                                        </p:attrNameLst>
                                      </p:cBhvr>
                                      <p:to>
                                        <p:strVal val="visible"/>
                                      </p:to>
                                    </p:set>
                                    <p:animEffect transition="in" filter="wipe(up)">
                                      <p:cBhvr>
                                        <p:cTn id="88" dur="500"/>
                                        <p:tgtEl>
                                          <p:spTgt spid="170"/>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grpId="0" nodeType="clickEffect">
                                  <p:stCondLst>
                                    <p:cond delay="0"/>
                                  </p:stCondLst>
                                  <p:childTnLst>
                                    <p:set>
                                      <p:cBhvr>
                                        <p:cTn id="92" dur="1" fill="hold">
                                          <p:stCondLst>
                                            <p:cond delay="0"/>
                                          </p:stCondLst>
                                        </p:cTn>
                                        <p:tgtEl>
                                          <p:spTgt spid="171"/>
                                        </p:tgtEl>
                                        <p:attrNameLst>
                                          <p:attrName>style.visibility</p:attrName>
                                        </p:attrNameLst>
                                      </p:cBhvr>
                                      <p:to>
                                        <p:strVal val="visible"/>
                                      </p:to>
                                    </p:set>
                                    <p:animEffect transition="in" filter="randombar(horizontal)">
                                      <p:cBhvr>
                                        <p:cTn id="93" dur="500"/>
                                        <p:tgtEl>
                                          <p:spTgt spid="171"/>
                                        </p:tgtEl>
                                      </p:cBhvr>
                                    </p:animEffect>
                                  </p:childTnLst>
                                </p:cTn>
                              </p:par>
                            </p:childTnLst>
                          </p:cTn>
                        </p:par>
                        <p:par>
                          <p:cTn id="94" fill="hold">
                            <p:stCondLst>
                              <p:cond delay="500"/>
                            </p:stCondLst>
                            <p:childTnLst>
                              <p:par>
                                <p:cTn id="95" presetID="14" presetClass="entr" presetSubtype="10" fill="hold" grpId="0" nodeType="afterEffect">
                                  <p:stCondLst>
                                    <p:cond delay="750"/>
                                  </p:stCondLst>
                                  <p:childTnLst>
                                    <p:set>
                                      <p:cBhvr>
                                        <p:cTn id="96" dur="1" fill="hold">
                                          <p:stCondLst>
                                            <p:cond delay="0"/>
                                          </p:stCondLst>
                                        </p:cTn>
                                        <p:tgtEl>
                                          <p:spTgt spid="173"/>
                                        </p:tgtEl>
                                        <p:attrNameLst>
                                          <p:attrName>style.visibility</p:attrName>
                                        </p:attrNameLst>
                                      </p:cBhvr>
                                      <p:to>
                                        <p:strVal val="visible"/>
                                      </p:to>
                                    </p:set>
                                    <p:animEffect transition="in" filter="randombar(horizontal)">
                                      <p:cBhvr>
                                        <p:cTn id="97" dur="500"/>
                                        <p:tgtEl>
                                          <p:spTgt spid="17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left)">
                                      <p:cBhvr>
                                        <p:cTn id="102" dur="750"/>
                                        <p:tgtEl>
                                          <p:spTgt spid="83"/>
                                        </p:tgtEl>
                                      </p:cBhvr>
                                    </p:animEffect>
                                  </p:childTnLst>
                                </p:cTn>
                              </p:par>
                            </p:childTnLst>
                          </p:cTn>
                        </p:par>
                        <p:par>
                          <p:cTn id="103" fill="hold">
                            <p:stCondLst>
                              <p:cond delay="750"/>
                            </p:stCondLst>
                            <p:childTnLst>
                              <p:par>
                                <p:cTn id="104" presetID="22" presetClass="entr" presetSubtype="1" fill="hold" nodeType="afterEffect">
                                  <p:stCondLst>
                                    <p:cond delay="1000"/>
                                  </p:stCondLst>
                                  <p:childTnLst>
                                    <p:set>
                                      <p:cBhvr>
                                        <p:cTn id="105" dur="1" fill="hold">
                                          <p:stCondLst>
                                            <p:cond delay="0"/>
                                          </p:stCondLst>
                                        </p:cTn>
                                        <p:tgtEl>
                                          <p:spTgt spid="84"/>
                                        </p:tgtEl>
                                        <p:attrNameLst>
                                          <p:attrName>style.visibility</p:attrName>
                                        </p:attrNameLst>
                                      </p:cBhvr>
                                      <p:to>
                                        <p:strVal val="visible"/>
                                      </p:to>
                                    </p:set>
                                    <p:animEffect transition="in" filter="wipe(up)">
                                      <p:cBhvr>
                                        <p:cTn id="106" dur="500"/>
                                        <p:tgtEl>
                                          <p:spTgt spid="84"/>
                                        </p:tgtEl>
                                      </p:cBhvr>
                                    </p:animEffect>
                                  </p:childTnLst>
                                </p:cTn>
                              </p:par>
                            </p:childTnLst>
                          </p:cTn>
                        </p:par>
                      </p:childTnLst>
                    </p:cTn>
                  </p:par>
                  <p:par>
                    <p:cTn id="107" fill="hold">
                      <p:stCondLst>
                        <p:cond delay="indefinite"/>
                      </p:stCondLst>
                      <p:childTnLst>
                        <p:par>
                          <p:cTn id="108" fill="hold">
                            <p:stCondLst>
                              <p:cond delay="0"/>
                            </p:stCondLst>
                            <p:childTnLst>
                              <p:par>
                                <p:cTn id="109" presetID="14" presetClass="entr" presetSubtype="10" fill="hold" grpId="0" nodeType="clickEffect">
                                  <p:stCondLst>
                                    <p:cond delay="0"/>
                                  </p:stCondLst>
                                  <p:childTnLst>
                                    <p:set>
                                      <p:cBhvr>
                                        <p:cTn id="110" dur="1" fill="hold">
                                          <p:stCondLst>
                                            <p:cond delay="0"/>
                                          </p:stCondLst>
                                        </p:cTn>
                                        <p:tgtEl>
                                          <p:spTgt spid="85"/>
                                        </p:tgtEl>
                                        <p:attrNameLst>
                                          <p:attrName>style.visibility</p:attrName>
                                        </p:attrNameLst>
                                      </p:cBhvr>
                                      <p:to>
                                        <p:strVal val="visible"/>
                                      </p:to>
                                    </p:set>
                                    <p:animEffect transition="in" filter="randombar(horizontal)">
                                      <p:cBhvr>
                                        <p:cTn id="111" dur="500"/>
                                        <p:tgtEl>
                                          <p:spTgt spid="85"/>
                                        </p:tgtEl>
                                      </p:cBhvr>
                                    </p:animEffect>
                                  </p:childTnLst>
                                </p:cTn>
                              </p:par>
                            </p:childTnLst>
                          </p:cTn>
                        </p:par>
                        <p:par>
                          <p:cTn id="112" fill="hold">
                            <p:stCondLst>
                              <p:cond delay="500"/>
                            </p:stCondLst>
                            <p:childTnLst>
                              <p:par>
                                <p:cTn id="113" presetID="14" presetClass="entr" presetSubtype="10" fill="hold" nodeType="afterEffect">
                                  <p:stCondLst>
                                    <p:cond delay="1000"/>
                                  </p:stCondLst>
                                  <p:childTnLst>
                                    <p:set>
                                      <p:cBhvr>
                                        <p:cTn id="114" dur="1" fill="hold">
                                          <p:stCondLst>
                                            <p:cond delay="0"/>
                                          </p:stCondLst>
                                        </p:cTn>
                                        <p:tgtEl>
                                          <p:spTgt spid="7"/>
                                        </p:tgtEl>
                                        <p:attrNameLst>
                                          <p:attrName>style.visibility</p:attrName>
                                        </p:attrNameLst>
                                      </p:cBhvr>
                                      <p:to>
                                        <p:strVal val="visible"/>
                                      </p:to>
                                    </p:set>
                                    <p:animEffect transition="in" filter="randombar(horizontal)">
                                      <p:cBhvr>
                                        <p:cTn id="115" dur="500"/>
                                        <p:tgtEl>
                                          <p:spTgt spid="7"/>
                                        </p:tgtEl>
                                      </p:cBhvr>
                                    </p:animEffect>
                                  </p:childTnLst>
                                </p:cTn>
                              </p:par>
                            </p:childTnLst>
                          </p:cTn>
                        </p:par>
                        <p:par>
                          <p:cTn id="116" fill="hold">
                            <p:stCondLst>
                              <p:cond delay="2000"/>
                            </p:stCondLst>
                            <p:childTnLst>
                              <p:par>
                                <p:cTn id="117" presetID="14" presetClass="entr" presetSubtype="10" fill="hold" nodeType="afterEffect">
                                  <p:stCondLst>
                                    <p:cond delay="750"/>
                                  </p:stCondLst>
                                  <p:childTnLst>
                                    <p:set>
                                      <p:cBhvr>
                                        <p:cTn id="118" dur="1" fill="hold">
                                          <p:stCondLst>
                                            <p:cond delay="0"/>
                                          </p:stCondLst>
                                        </p:cTn>
                                        <p:tgtEl>
                                          <p:spTgt spid="10"/>
                                        </p:tgtEl>
                                        <p:attrNameLst>
                                          <p:attrName>style.visibility</p:attrName>
                                        </p:attrNameLst>
                                      </p:cBhvr>
                                      <p:to>
                                        <p:strVal val="visible"/>
                                      </p:to>
                                    </p:set>
                                    <p:animEffect transition="in" filter="randombar(horizontal)">
                                      <p:cBhvr>
                                        <p:cTn id="119" dur="500"/>
                                        <p:tgtEl>
                                          <p:spTgt spid="10"/>
                                        </p:tgtEl>
                                      </p:cBhvr>
                                    </p:animEffect>
                                  </p:childTnLst>
                                </p:cTn>
                              </p:par>
                            </p:childTnLst>
                          </p:cTn>
                        </p:par>
                        <p:par>
                          <p:cTn id="120" fill="hold">
                            <p:stCondLst>
                              <p:cond delay="3250"/>
                            </p:stCondLst>
                            <p:childTnLst>
                              <p:par>
                                <p:cTn id="121" presetID="14" presetClass="entr" presetSubtype="10" fill="hold" nodeType="afterEffect">
                                  <p:stCondLst>
                                    <p:cond delay="750"/>
                                  </p:stCondLst>
                                  <p:childTnLst>
                                    <p:set>
                                      <p:cBhvr>
                                        <p:cTn id="122" dur="1" fill="hold">
                                          <p:stCondLst>
                                            <p:cond delay="0"/>
                                          </p:stCondLst>
                                        </p:cTn>
                                        <p:tgtEl>
                                          <p:spTgt spid="95"/>
                                        </p:tgtEl>
                                        <p:attrNameLst>
                                          <p:attrName>style.visibility</p:attrName>
                                        </p:attrNameLst>
                                      </p:cBhvr>
                                      <p:to>
                                        <p:strVal val="visible"/>
                                      </p:to>
                                    </p:set>
                                    <p:animEffect transition="in" filter="randombar(horizontal)">
                                      <p:cBhvr>
                                        <p:cTn id="123" dur="500"/>
                                        <p:tgtEl>
                                          <p:spTgt spid="95"/>
                                        </p:tgtEl>
                                      </p:cBhvr>
                                    </p:animEffect>
                                  </p:childTnLst>
                                </p:cTn>
                              </p:par>
                            </p:childTnLst>
                          </p:cTn>
                        </p:par>
                        <p:par>
                          <p:cTn id="124" fill="hold">
                            <p:stCondLst>
                              <p:cond delay="4500"/>
                            </p:stCondLst>
                            <p:childTnLst>
                              <p:par>
                                <p:cTn id="125" presetID="14" presetClass="entr" presetSubtype="10" fill="hold" nodeType="afterEffect">
                                  <p:stCondLst>
                                    <p:cond delay="750"/>
                                  </p:stCondLst>
                                  <p:childTnLst>
                                    <p:set>
                                      <p:cBhvr>
                                        <p:cTn id="126" dur="1" fill="hold">
                                          <p:stCondLst>
                                            <p:cond delay="0"/>
                                          </p:stCondLst>
                                        </p:cTn>
                                        <p:tgtEl>
                                          <p:spTgt spid="126"/>
                                        </p:tgtEl>
                                        <p:attrNameLst>
                                          <p:attrName>style.visibility</p:attrName>
                                        </p:attrNameLst>
                                      </p:cBhvr>
                                      <p:to>
                                        <p:strVal val="visible"/>
                                      </p:to>
                                    </p:set>
                                    <p:animEffect transition="in" filter="randombar(horizontal)">
                                      <p:cBhvr>
                                        <p:cTn id="127" dur="500"/>
                                        <p:tgtEl>
                                          <p:spTgt spid="126"/>
                                        </p:tgtEl>
                                      </p:cBhvr>
                                    </p:animEffect>
                                  </p:childTnLst>
                                </p:cTn>
                              </p:par>
                            </p:childTnLst>
                          </p:cTn>
                        </p:par>
                        <p:par>
                          <p:cTn id="128" fill="hold">
                            <p:stCondLst>
                              <p:cond delay="5750"/>
                            </p:stCondLst>
                            <p:childTnLst>
                              <p:par>
                                <p:cTn id="129" presetID="22" presetClass="entr" presetSubtype="1" fill="hold" nodeType="afterEffect">
                                  <p:stCondLst>
                                    <p:cond delay="1000"/>
                                  </p:stCondLst>
                                  <p:childTnLst>
                                    <p:set>
                                      <p:cBhvr>
                                        <p:cTn id="130" dur="1" fill="hold">
                                          <p:stCondLst>
                                            <p:cond delay="0"/>
                                          </p:stCondLst>
                                        </p:cTn>
                                        <p:tgtEl>
                                          <p:spTgt spid="98"/>
                                        </p:tgtEl>
                                        <p:attrNameLst>
                                          <p:attrName>style.visibility</p:attrName>
                                        </p:attrNameLst>
                                      </p:cBhvr>
                                      <p:to>
                                        <p:strVal val="visible"/>
                                      </p:to>
                                    </p:set>
                                    <p:animEffect transition="in" filter="wipe(up)">
                                      <p:cBhvr>
                                        <p:cTn id="131" dur="500"/>
                                        <p:tgtEl>
                                          <p:spTgt spid="98"/>
                                        </p:tgtEl>
                                      </p:cBhvr>
                                    </p:animEffect>
                                  </p:childTnLst>
                                </p:cTn>
                              </p:par>
                            </p:childTnLst>
                          </p:cTn>
                        </p:par>
                      </p:childTnLst>
                    </p:cTn>
                  </p:par>
                  <p:par>
                    <p:cTn id="132" fill="hold">
                      <p:stCondLst>
                        <p:cond delay="indefinite"/>
                      </p:stCondLst>
                      <p:childTnLst>
                        <p:par>
                          <p:cTn id="133" fill="hold">
                            <p:stCondLst>
                              <p:cond delay="0"/>
                            </p:stCondLst>
                            <p:childTnLst>
                              <p:par>
                                <p:cTn id="134" presetID="14" presetClass="entr" presetSubtype="10" fill="hold" grpId="0" nodeType="clickEffect">
                                  <p:stCondLst>
                                    <p:cond delay="0"/>
                                  </p:stCondLst>
                                  <p:childTnLst>
                                    <p:set>
                                      <p:cBhvr>
                                        <p:cTn id="135" dur="1" fill="hold">
                                          <p:stCondLst>
                                            <p:cond delay="0"/>
                                          </p:stCondLst>
                                        </p:cTn>
                                        <p:tgtEl>
                                          <p:spTgt spid="99"/>
                                        </p:tgtEl>
                                        <p:attrNameLst>
                                          <p:attrName>style.visibility</p:attrName>
                                        </p:attrNameLst>
                                      </p:cBhvr>
                                      <p:to>
                                        <p:strVal val="visible"/>
                                      </p:to>
                                    </p:set>
                                    <p:animEffect transition="in" filter="randombar(horizontal)">
                                      <p:cBhvr>
                                        <p:cTn id="136" dur="500"/>
                                        <p:tgtEl>
                                          <p:spTgt spid="99"/>
                                        </p:tgtEl>
                                      </p:cBhvr>
                                    </p:animEffect>
                                  </p:childTnLst>
                                </p:cTn>
                              </p:par>
                            </p:childTnLst>
                          </p:cTn>
                        </p:par>
                        <p:par>
                          <p:cTn id="137" fill="hold">
                            <p:stCondLst>
                              <p:cond delay="500"/>
                            </p:stCondLst>
                            <p:childTnLst>
                              <p:par>
                                <p:cTn id="138" presetID="14" presetClass="entr" presetSubtype="10" fill="hold" grpId="0" nodeType="afterEffect">
                                  <p:stCondLst>
                                    <p:cond delay="750"/>
                                  </p:stCondLst>
                                  <p:childTnLst>
                                    <p:set>
                                      <p:cBhvr>
                                        <p:cTn id="139" dur="1" fill="hold">
                                          <p:stCondLst>
                                            <p:cond delay="0"/>
                                          </p:stCondLst>
                                        </p:cTn>
                                        <p:tgtEl>
                                          <p:spTgt spid="130"/>
                                        </p:tgtEl>
                                        <p:attrNameLst>
                                          <p:attrName>style.visibility</p:attrName>
                                        </p:attrNameLst>
                                      </p:cBhvr>
                                      <p:to>
                                        <p:strVal val="visible"/>
                                      </p:to>
                                    </p:set>
                                    <p:animEffect transition="in" filter="randombar(horizontal)">
                                      <p:cBhvr>
                                        <p:cTn id="140" dur="500"/>
                                        <p:tgtEl>
                                          <p:spTgt spid="130"/>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203"/>
                                        </p:tgtEl>
                                        <p:attrNameLst>
                                          <p:attrName>style.visibility</p:attrName>
                                        </p:attrNameLst>
                                      </p:cBhvr>
                                      <p:to>
                                        <p:strVal val="visible"/>
                                      </p:to>
                                    </p:set>
                                    <p:animEffect transition="in" filter="wipe(left)">
                                      <p:cBhvr>
                                        <p:cTn id="145" dur="750"/>
                                        <p:tgtEl>
                                          <p:spTgt spid="203"/>
                                        </p:tgtEl>
                                      </p:cBhvr>
                                    </p:animEffect>
                                  </p:childTnLst>
                                </p:cTn>
                              </p:par>
                            </p:childTnLst>
                          </p:cTn>
                        </p:par>
                        <p:par>
                          <p:cTn id="146" fill="hold">
                            <p:stCondLst>
                              <p:cond delay="750"/>
                            </p:stCondLst>
                            <p:childTnLst>
                              <p:par>
                                <p:cTn id="147" presetID="22" presetClass="entr" presetSubtype="1" fill="hold" nodeType="afterEffect">
                                  <p:stCondLst>
                                    <p:cond delay="1000"/>
                                  </p:stCondLst>
                                  <p:childTnLst>
                                    <p:set>
                                      <p:cBhvr>
                                        <p:cTn id="148" dur="1" fill="hold">
                                          <p:stCondLst>
                                            <p:cond delay="0"/>
                                          </p:stCondLst>
                                        </p:cTn>
                                        <p:tgtEl>
                                          <p:spTgt spid="204"/>
                                        </p:tgtEl>
                                        <p:attrNameLst>
                                          <p:attrName>style.visibility</p:attrName>
                                        </p:attrNameLst>
                                      </p:cBhvr>
                                      <p:to>
                                        <p:strVal val="visible"/>
                                      </p:to>
                                    </p:set>
                                    <p:animEffect transition="in" filter="wipe(up)">
                                      <p:cBhvr>
                                        <p:cTn id="149" dur="500"/>
                                        <p:tgtEl>
                                          <p:spTgt spid="204"/>
                                        </p:tgtEl>
                                      </p:cBhvr>
                                    </p:animEffect>
                                  </p:childTnLst>
                                </p:cTn>
                              </p:par>
                            </p:childTnLst>
                          </p:cTn>
                        </p:par>
                      </p:childTnLst>
                    </p:cTn>
                  </p:par>
                  <p:par>
                    <p:cTn id="150" fill="hold">
                      <p:stCondLst>
                        <p:cond delay="indefinite"/>
                      </p:stCondLst>
                      <p:childTnLst>
                        <p:par>
                          <p:cTn id="151" fill="hold">
                            <p:stCondLst>
                              <p:cond delay="0"/>
                            </p:stCondLst>
                            <p:childTnLst>
                              <p:par>
                                <p:cTn id="152" presetID="14" presetClass="entr" presetSubtype="10" fill="hold" grpId="0" nodeType="clickEffect">
                                  <p:stCondLst>
                                    <p:cond delay="0"/>
                                  </p:stCondLst>
                                  <p:childTnLst>
                                    <p:set>
                                      <p:cBhvr>
                                        <p:cTn id="153" dur="1" fill="hold">
                                          <p:stCondLst>
                                            <p:cond delay="0"/>
                                          </p:stCondLst>
                                        </p:cTn>
                                        <p:tgtEl>
                                          <p:spTgt spid="205"/>
                                        </p:tgtEl>
                                        <p:attrNameLst>
                                          <p:attrName>style.visibility</p:attrName>
                                        </p:attrNameLst>
                                      </p:cBhvr>
                                      <p:to>
                                        <p:strVal val="visible"/>
                                      </p:to>
                                    </p:set>
                                    <p:animEffect transition="in" filter="randombar(horizontal)">
                                      <p:cBhvr>
                                        <p:cTn id="154" dur="500"/>
                                        <p:tgtEl>
                                          <p:spTgt spid="205"/>
                                        </p:tgtEl>
                                      </p:cBhvr>
                                    </p:animEffect>
                                  </p:childTnLst>
                                </p:cTn>
                              </p:par>
                            </p:childTnLst>
                          </p:cTn>
                        </p:par>
                        <p:par>
                          <p:cTn id="155" fill="hold">
                            <p:stCondLst>
                              <p:cond delay="500"/>
                            </p:stCondLst>
                            <p:childTnLst>
                              <p:par>
                                <p:cTn id="156" presetID="14" presetClass="entr" presetSubtype="10" fill="hold" nodeType="afterEffect">
                                  <p:stCondLst>
                                    <p:cond delay="1000"/>
                                  </p:stCondLst>
                                  <p:childTnLst>
                                    <p:set>
                                      <p:cBhvr>
                                        <p:cTn id="157" dur="1" fill="hold">
                                          <p:stCondLst>
                                            <p:cond delay="0"/>
                                          </p:stCondLst>
                                        </p:cTn>
                                        <p:tgtEl>
                                          <p:spTgt spid="80"/>
                                        </p:tgtEl>
                                        <p:attrNameLst>
                                          <p:attrName>style.visibility</p:attrName>
                                        </p:attrNameLst>
                                      </p:cBhvr>
                                      <p:to>
                                        <p:strVal val="visible"/>
                                      </p:to>
                                    </p:set>
                                    <p:animEffect transition="in" filter="randombar(horizontal)">
                                      <p:cBhvr>
                                        <p:cTn id="158" dur="500"/>
                                        <p:tgtEl>
                                          <p:spTgt spid="80"/>
                                        </p:tgtEl>
                                      </p:cBhvr>
                                    </p:animEffect>
                                  </p:childTnLst>
                                </p:cTn>
                              </p:par>
                            </p:childTnLst>
                          </p:cTn>
                        </p:par>
                        <p:par>
                          <p:cTn id="159" fill="hold">
                            <p:stCondLst>
                              <p:cond delay="2000"/>
                            </p:stCondLst>
                            <p:childTnLst>
                              <p:par>
                                <p:cTn id="160" presetID="14" presetClass="entr" presetSubtype="10" fill="hold" nodeType="afterEffect">
                                  <p:stCondLst>
                                    <p:cond delay="750"/>
                                  </p:stCondLst>
                                  <p:childTnLst>
                                    <p:set>
                                      <p:cBhvr>
                                        <p:cTn id="161" dur="1" fill="hold">
                                          <p:stCondLst>
                                            <p:cond delay="0"/>
                                          </p:stCondLst>
                                        </p:cTn>
                                        <p:tgtEl>
                                          <p:spTgt spid="208"/>
                                        </p:tgtEl>
                                        <p:attrNameLst>
                                          <p:attrName>style.visibility</p:attrName>
                                        </p:attrNameLst>
                                      </p:cBhvr>
                                      <p:to>
                                        <p:strVal val="visible"/>
                                      </p:to>
                                    </p:set>
                                    <p:animEffect transition="in" filter="randombar(horizontal)">
                                      <p:cBhvr>
                                        <p:cTn id="162" dur="500"/>
                                        <p:tgtEl>
                                          <p:spTgt spid="208"/>
                                        </p:tgtEl>
                                      </p:cBhvr>
                                    </p:animEffect>
                                  </p:childTnLst>
                                </p:cTn>
                              </p:par>
                            </p:childTnLst>
                          </p:cTn>
                        </p:par>
                        <p:par>
                          <p:cTn id="163" fill="hold">
                            <p:stCondLst>
                              <p:cond delay="3250"/>
                            </p:stCondLst>
                            <p:childTnLst>
                              <p:par>
                                <p:cTn id="164" presetID="14" presetClass="entr" presetSubtype="10" fill="hold" nodeType="afterEffect">
                                  <p:stCondLst>
                                    <p:cond delay="750"/>
                                  </p:stCondLst>
                                  <p:childTnLst>
                                    <p:set>
                                      <p:cBhvr>
                                        <p:cTn id="165" dur="1" fill="hold">
                                          <p:stCondLst>
                                            <p:cond delay="0"/>
                                          </p:stCondLst>
                                        </p:cTn>
                                        <p:tgtEl>
                                          <p:spTgt spid="212"/>
                                        </p:tgtEl>
                                        <p:attrNameLst>
                                          <p:attrName>style.visibility</p:attrName>
                                        </p:attrNameLst>
                                      </p:cBhvr>
                                      <p:to>
                                        <p:strVal val="visible"/>
                                      </p:to>
                                    </p:set>
                                    <p:animEffect transition="in" filter="randombar(horizontal)">
                                      <p:cBhvr>
                                        <p:cTn id="166" dur="500"/>
                                        <p:tgtEl>
                                          <p:spTgt spid="212"/>
                                        </p:tgtEl>
                                      </p:cBhvr>
                                    </p:animEffect>
                                  </p:childTnLst>
                                </p:cTn>
                              </p:par>
                            </p:childTnLst>
                          </p:cTn>
                        </p:par>
                        <p:par>
                          <p:cTn id="167" fill="hold">
                            <p:stCondLst>
                              <p:cond delay="4500"/>
                            </p:stCondLst>
                            <p:childTnLst>
                              <p:par>
                                <p:cTn id="168" presetID="14" presetClass="entr" presetSubtype="10" fill="hold" nodeType="afterEffect">
                                  <p:stCondLst>
                                    <p:cond delay="750"/>
                                  </p:stCondLst>
                                  <p:childTnLst>
                                    <p:set>
                                      <p:cBhvr>
                                        <p:cTn id="169" dur="1" fill="hold">
                                          <p:stCondLst>
                                            <p:cond delay="0"/>
                                          </p:stCondLst>
                                        </p:cTn>
                                        <p:tgtEl>
                                          <p:spTgt spid="207"/>
                                        </p:tgtEl>
                                        <p:attrNameLst>
                                          <p:attrName>style.visibility</p:attrName>
                                        </p:attrNameLst>
                                      </p:cBhvr>
                                      <p:to>
                                        <p:strVal val="visible"/>
                                      </p:to>
                                    </p:set>
                                    <p:animEffect transition="in" filter="randombar(horizontal)">
                                      <p:cBhvr>
                                        <p:cTn id="170" dur="500"/>
                                        <p:tgtEl>
                                          <p:spTgt spid="207"/>
                                        </p:tgtEl>
                                      </p:cBhvr>
                                    </p:animEffect>
                                  </p:childTnLst>
                                </p:cTn>
                              </p:par>
                            </p:childTnLst>
                          </p:cTn>
                        </p:par>
                        <p:par>
                          <p:cTn id="171" fill="hold">
                            <p:stCondLst>
                              <p:cond delay="5750"/>
                            </p:stCondLst>
                            <p:childTnLst>
                              <p:par>
                                <p:cTn id="172" presetID="22" presetClass="entr" presetSubtype="1" fill="hold" nodeType="afterEffect">
                                  <p:stCondLst>
                                    <p:cond delay="1000"/>
                                  </p:stCondLst>
                                  <p:childTnLst>
                                    <p:set>
                                      <p:cBhvr>
                                        <p:cTn id="173" dur="1" fill="hold">
                                          <p:stCondLst>
                                            <p:cond delay="0"/>
                                          </p:stCondLst>
                                        </p:cTn>
                                        <p:tgtEl>
                                          <p:spTgt spid="209"/>
                                        </p:tgtEl>
                                        <p:attrNameLst>
                                          <p:attrName>style.visibility</p:attrName>
                                        </p:attrNameLst>
                                      </p:cBhvr>
                                      <p:to>
                                        <p:strVal val="visible"/>
                                      </p:to>
                                    </p:set>
                                    <p:animEffect transition="in" filter="wipe(up)">
                                      <p:cBhvr>
                                        <p:cTn id="174" dur="500"/>
                                        <p:tgtEl>
                                          <p:spTgt spid="209"/>
                                        </p:tgtEl>
                                      </p:cBhvr>
                                    </p:animEffect>
                                  </p:childTnLst>
                                </p:cTn>
                              </p:par>
                            </p:childTnLst>
                          </p:cTn>
                        </p:par>
                      </p:childTnLst>
                    </p:cTn>
                  </p:par>
                  <p:par>
                    <p:cTn id="175" fill="hold">
                      <p:stCondLst>
                        <p:cond delay="indefinite"/>
                      </p:stCondLst>
                      <p:childTnLst>
                        <p:par>
                          <p:cTn id="176" fill="hold">
                            <p:stCondLst>
                              <p:cond delay="0"/>
                            </p:stCondLst>
                            <p:childTnLst>
                              <p:par>
                                <p:cTn id="177" presetID="14" presetClass="entr" presetSubtype="10" fill="hold" grpId="0" nodeType="clickEffect">
                                  <p:stCondLst>
                                    <p:cond delay="0"/>
                                  </p:stCondLst>
                                  <p:childTnLst>
                                    <p:set>
                                      <p:cBhvr>
                                        <p:cTn id="178" dur="1" fill="hold">
                                          <p:stCondLst>
                                            <p:cond delay="0"/>
                                          </p:stCondLst>
                                        </p:cTn>
                                        <p:tgtEl>
                                          <p:spTgt spid="210"/>
                                        </p:tgtEl>
                                        <p:attrNameLst>
                                          <p:attrName>style.visibility</p:attrName>
                                        </p:attrNameLst>
                                      </p:cBhvr>
                                      <p:to>
                                        <p:strVal val="visible"/>
                                      </p:to>
                                    </p:set>
                                    <p:animEffect transition="in" filter="randombar(horizontal)">
                                      <p:cBhvr>
                                        <p:cTn id="179" dur="500"/>
                                        <p:tgtEl>
                                          <p:spTgt spid="210"/>
                                        </p:tgtEl>
                                      </p:cBhvr>
                                    </p:animEffect>
                                  </p:childTnLst>
                                </p:cTn>
                              </p:par>
                            </p:childTnLst>
                          </p:cTn>
                        </p:par>
                        <p:par>
                          <p:cTn id="180" fill="hold">
                            <p:stCondLst>
                              <p:cond delay="500"/>
                            </p:stCondLst>
                            <p:childTnLst>
                              <p:par>
                                <p:cTn id="181" presetID="14" presetClass="entr" presetSubtype="10" fill="hold" nodeType="afterEffect">
                                  <p:stCondLst>
                                    <p:cond delay="1000"/>
                                  </p:stCondLst>
                                  <p:childTnLst>
                                    <p:set>
                                      <p:cBhvr>
                                        <p:cTn id="182" dur="1" fill="hold">
                                          <p:stCondLst>
                                            <p:cond delay="0"/>
                                          </p:stCondLst>
                                        </p:cTn>
                                        <p:tgtEl>
                                          <p:spTgt spid="211"/>
                                        </p:tgtEl>
                                        <p:attrNameLst>
                                          <p:attrName>style.visibility</p:attrName>
                                        </p:attrNameLst>
                                      </p:cBhvr>
                                      <p:to>
                                        <p:strVal val="visible"/>
                                      </p:to>
                                    </p:set>
                                    <p:animEffect transition="in" filter="randombar(horizontal)">
                                      <p:cBhvr>
                                        <p:cTn id="183"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animBg="1"/>
      <p:bldP spid="44" grpId="0"/>
      <p:bldP spid="47" grpId="0"/>
      <p:bldP spid="83" grpId="0" animBg="1"/>
      <p:bldP spid="85" grpId="0"/>
      <p:bldP spid="99" grpId="0"/>
      <p:bldP spid="130" grpId="0"/>
      <p:bldP spid="166" grpId="0" animBg="1"/>
      <p:bldP spid="168" grpId="0"/>
      <p:bldP spid="171" grpId="0"/>
      <p:bldP spid="173" grpId="0"/>
      <p:bldP spid="203" grpId="0" animBg="1"/>
      <p:bldP spid="205" grpId="0"/>
      <p:bldP spid="21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3" name="Gruppo 2">
            <a:extLst>
              <a:ext uri="{FF2B5EF4-FFF2-40B4-BE49-F238E27FC236}">
                <a16:creationId xmlns:a16="http://schemas.microsoft.com/office/drawing/2014/main" id="{30A2E6CD-5190-40CF-9159-C8393F9BB3F6}"/>
              </a:ext>
            </a:extLst>
          </p:cNvPr>
          <p:cNvGrpSpPr/>
          <p:nvPr/>
        </p:nvGrpSpPr>
        <p:grpSpPr>
          <a:xfrm>
            <a:off x="9427117" y="2633531"/>
            <a:ext cx="8393173" cy="6046318"/>
            <a:chOff x="9427117" y="2633531"/>
            <a:chExt cx="8393173" cy="6046318"/>
          </a:xfrm>
        </p:grpSpPr>
        <p:sp>
          <p:nvSpPr>
            <p:cNvPr id="63" name="Rettangolo con angoli arrotondati 62">
              <a:extLst>
                <a:ext uri="{FF2B5EF4-FFF2-40B4-BE49-F238E27FC236}">
                  <a16:creationId xmlns:a16="http://schemas.microsoft.com/office/drawing/2014/main" id="{8FE8CC62-D5E2-4AE7-AADC-A0010C96F658}"/>
                </a:ext>
              </a:extLst>
            </p:cNvPr>
            <p:cNvSpPr/>
            <p:nvPr/>
          </p:nvSpPr>
          <p:spPr>
            <a:xfrm>
              <a:off x="9427119" y="2633531"/>
              <a:ext cx="8393171" cy="6046318"/>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64" name="Connettore diritto 63">
              <a:extLst>
                <a:ext uri="{FF2B5EF4-FFF2-40B4-BE49-F238E27FC236}">
                  <a16:creationId xmlns:a16="http://schemas.microsoft.com/office/drawing/2014/main" id="{9CDEE0D7-FBE3-44ED-AC85-C0534E448979}"/>
                </a:ext>
              </a:extLst>
            </p:cNvPr>
            <p:cNvCxnSpPr>
              <a:cxnSpLocks/>
            </p:cNvCxnSpPr>
            <p:nvPr/>
          </p:nvCxnSpPr>
          <p:spPr>
            <a:xfrm>
              <a:off x="9427117" y="4041056"/>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65" name="TextBox 7">
              <a:extLst>
                <a:ext uri="{FF2B5EF4-FFF2-40B4-BE49-F238E27FC236}">
                  <a16:creationId xmlns:a16="http://schemas.microsoft.com/office/drawing/2014/main" id="{F7B88058-AAF0-4F42-8CEF-02421DCC30DC}"/>
                </a:ext>
              </a:extLst>
            </p:cNvPr>
            <p:cNvSpPr txBox="1"/>
            <p:nvPr/>
          </p:nvSpPr>
          <p:spPr>
            <a:xfrm>
              <a:off x="11514931" y="3506589"/>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66" name="TextBox 7">
              <a:extLst>
                <a:ext uri="{FF2B5EF4-FFF2-40B4-BE49-F238E27FC236}">
                  <a16:creationId xmlns:a16="http://schemas.microsoft.com/office/drawing/2014/main" id="{51F8FBA8-A0A0-4515-88B7-D371659412F1}"/>
                </a:ext>
              </a:extLst>
            </p:cNvPr>
            <p:cNvSpPr txBox="1"/>
            <p:nvPr/>
          </p:nvSpPr>
          <p:spPr>
            <a:xfrm>
              <a:off x="9684271" y="2724383"/>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CLOUD SERVICE 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67" name="TextBox 7">
              <a:extLst>
                <a:ext uri="{FF2B5EF4-FFF2-40B4-BE49-F238E27FC236}">
                  <a16:creationId xmlns:a16="http://schemas.microsoft.com/office/drawing/2014/main" id="{73595FE8-41A2-465C-B349-AA60DF0456BF}"/>
                </a:ext>
              </a:extLst>
            </p:cNvPr>
            <p:cNvSpPr txBox="1"/>
            <p:nvPr/>
          </p:nvSpPr>
          <p:spPr>
            <a:xfrm>
              <a:off x="15224967" y="3510250"/>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68" name="Connettore diritto 67">
              <a:extLst>
                <a:ext uri="{FF2B5EF4-FFF2-40B4-BE49-F238E27FC236}">
                  <a16:creationId xmlns:a16="http://schemas.microsoft.com/office/drawing/2014/main" id="{1DF2E395-7F1C-4AC5-9733-0E11B415EF6F}"/>
                </a:ext>
              </a:extLst>
            </p:cNvPr>
            <p:cNvCxnSpPr>
              <a:cxnSpLocks/>
            </p:cNvCxnSpPr>
            <p:nvPr/>
          </p:nvCxnSpPr>
          <p:spPr>
            <a:xfrm>
              <a:off x="15017657" y="3446514"/>
              <a:ext cx="0" cy="5233334"/>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74" name="Connettore diritto 73">
              <a:extLst>
                <a:ext uri="{FF2B5EF4-FFF2-40B4-BE49-F238E27FC236}">
                  <a16:creationId xmlns:a16="http://schemas.microsoft.com/office/drawing/2014/main" id="{B32FCD85-5109-419D-B03F-BB75A08A6307}"/>
                </a:ext>
              </a:extLst>
            </p:cNvPr>
            <p:cNvCxnSpPr>
              <a:cxnSpLocks/>
            </p:cNvCxnSpPr>
            <p:nvPr/>
          </p:nvCxnSpPr>
          <p:spPr>
            <a:xfrm flipH="1">
              <a:off x="9427118" y="3446514"/>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grpSp>
        <p:nvGrpSpPr>
          <p:cNvPr id="2" name="Gruppo 1">
            <a:extLst>
              <a:ext uri="{FF2B5EF4-FFF2-40B4-BE49-F238E27FC236}">
                <a16:creationId xmlns:a16="http://schemas.microsoft.com/office/drawing/2014/main" id="{28B3F26A-6283-4608-AD9A-FC6486858004}"/>
              </a:ext>
            </a:extLst>
          </p:cNvPr>
          <p:cNvGrpSpPr/>
          <p:nvPr/>
        </p:nvGrpSpPr>
        <p:grpSpPr>
          <a:xfrm>
            <a:off x="467713" y="2633531"/>
            <a:ext cx="8393173" cy="7063579"/>
            <a:chOff x="467713" y="2633531"/>
            <a:chExt cx="8393173" cy="7063579"/>
          </a:xfrm>
        </p:grpSpPr>
        <p:sp>
          <p:nvSpPr>
            <p:cNvPr id="6" name="Rettangolo con angoli arrotondati 5">
              <a:extLst>
                <a:ext uri="{FF2B5EF4-FFF2-40B4-BE49-F238E27FC236}">
                  <a16:creationId xmlns:a16="http://schemas.microsoft.com/office/drawing/2014/main" id="{605BAC12-A92A-4836-8890-5CABCDDE92CA}"/>
                </a:ext>
              </a:extLst>
            </p:cNvPr>
            <p:cNvSpPr/>
            <p:nvPr/>
          </p:nvSpPr>
          <p:spPr>
            <a:xfrm>
              <a:off x="467715" y="2633531"/>
              <a:ext cx="8393171" cy="7063579"/>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7" name="Connettore diritto 6">
              <a:extLst>
                <a:ext uri="{FF2B5EF4-FFF2-40B4-BE49-F238E27FC236}">
                  <a16:creationId xmlns:a16="http://schemas.microsoft.com/office/drawing/2014/main" id="{E85AF6AF-B8C4-49E0-9D2A-50854B8B55CD}"/>
                </a:ext>
              </a:extLst>
            </p:cNvPr>
            <p:cNvCxnSpPr>
              <a:cxnSpLocks/>
            </p:cNvCxnSpPr>
            <p:nvPr/>
          </p:nvCxnSpPr>
          <p:spPr>
            <a:xfrm>
              <a:off x="467713" y="4041057"/>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B3195CCC-5E6C-4780-B7D4-6D46A834137B}"/>
                </a:ext>
              </a:extLst>
            </p:cNvPr>
            <p:cNvSpPr txBox="1"/>
            <p:nvPr/>
          </p:nvSpPr>
          <p:spPr>
            <a:xfrm>
              <a:off x="2554269" y="3518917"/>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2" name="TextBox 7">
              <a:extLst>
                <a:ext uri="{FF2B5EF4-FFF2-40B4-BE49-F238E27FC236}">
                  <a16:creationId xmlns:a16="http://schemas.microsoft.com/office/drawing/2014/main" id="{312ED25F-9128-4B93-9957-F5391C7BC5FD}"/>
                </a:ext>
              </a:extLst>
            </p:cNvPr>
            <p:cNvSpPr txBox="1"/>
            <p:nvPr/>
          </p:nvSpPr>
          <p:spPr>
            <a:xfrm>
              <a:off x="724867" y="2724384"/>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DESIGN OF THE UMP AND ITS API</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3" name="TextBox 7">
              <a:extLst>
                <a:ext uri="{FF2B5EF4-FFF2-40B4-BE49-F238E27FC236}">
                  <a16:creationId xmlns:a16="http://schemas.microsoft.com/office/drawing/2014/main" id="{C15DA4AC-2809-47CE-8209-1BCB7D0D3814}"/>
                </a:ext>
              </a:extLst>
            </p:cNvPr>
            <p:cNvSpPr txBox="1"/>
            <p:nvPr/>
          </p:nvSpPr>
          <p:spPr>
            <a:xfrm>
              <a:off x="6265563" y="3510251"/>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14" name="Connettore diritto 13">
              <a:extLst>
                <a:ext uri="{FF2B5EF4-FFF2-40B4-BE49-F238E27FC236}">
                  <a16:creationId xmlns:a16="http://schemas.microsoft.com/office/drawing/2014/main" id="{37EE722D-8A24-4A4B-9C98-AAE655370F29}"/>
                </a:ext>
              </a:extLst>
            </p:cNvPr>
            <p:cNvCxnSpPr>
              <a:cxnSpLocks/>
            </p:cNvCxnSpPr>
            <p:nvPr/>
          </p:nvCxnSpPr>
          <p:spPr>
            <a:xfrm>
              <a:off x="6058253" y="3446515"/>
              <a:ext cx="0" cy="6250595"/>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03B82C1B-B25A-4E1C-9AA0-CD1CE3BF3580}"/>
                </a:ext>
              </a:extLst>
            </p:cNvPr>
            <p:cNvCxnSpPr>
              <a:cxnSpLocks/>
            </p:cNvCxnSpPr>
            <p:nvPr/>
          </p:nvCxnSpPr>
          <p:spPr>
            <a:xfrm flipH="1">
              <a:off x="467714" y="3446515"/>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sp>
        <p:nvSpPr>
          <p:cNvPr id="16" name="AutoShape 2">
            <a:extLst>
              <a:ext uri="{FF2B5EF4-FFF2-40B4-BE49-F238E27FC236}">
                <a16:creationId xmlns:a16="http://schemas.microsoft.com/office/drawing/2014/main" id="{2443A41B-F0C1-4FD9-9304-A8BC203D3D89}"/>
              </a:ext>
            </a:extLst>
          </p:cNvPr>
          <p:cNvSpPr/>
          <p:nvPr/>
        </p:nvSpPr>
        <p:spPr>
          <a:xfrm>
            <a:off x="0" y="335766"/>
            <a:ext cx="15059024"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48854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TASKS BREAKDOWN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cxnSp>
        <p:nvCxnSpPr>
          <p:cNvPr id="18" name="Connettore diritto 17">
            <a:extLst>
              <a:ext uri="{FF2B5EF4-FFF2-40B4-BE49-F238E27FC236}">
                <a16:creationId xmlns:a16="http://schemas.microsoft.com/office/drawing/2014/main" id="{D729A711-0F3B-4D17-9D0E-D4B8F59E2BE1}"/>
              </a:ext>
            </a:extLst>
          </p:cNvPr>
          <p:cNvCxnSpPr>
            <a:cxnSpLocks/>
          </p:cNvCxnSpPr>
          <p:nvPr/>
        </p:nvCxnSpPr>
        <p:spPr>
          <a:xfrm>
            <a:off x="488033" y="505211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9" name="TextBox 6">
            <a:extLst>
              <a:ext uri="{FF2B5EF4-FFF2-40B4-BE49-F238E27FC236}">
                <a16:creationId xmlns:a16="http://schemas.microsoft.com/office/drawing/2014/main" id="{F665C906-D304-40EA-AACA-D1BA604F0765}"/>
              </a:ext>
            </a:extLst>
          </p:cNvPr>
          <p:cNvSpPr txBox="1"/>
          <p:nvPr/>
        </p:nvSpPr>
        <p:spPr>
          <a:xfrm>
            <a:off x="1291805" y="4114908"/>
            <a:ext cx="3857819"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Design of the User Personal Profile (UPP)</a:t>
            </a:r>
          </a:p>
        </p:txBody>
      </p:sp>
      <p:sp>
        <p:nvSpPr>
          <p:cNvPr id="20" name="TextBox 6">
            <a:extLst>
              <a:ext uri="{FF2B5EF4-FFF2-40B4-BE49-F238E27FC236}">
                <a16:creationId xmlns:a16="http://schemas.microsoft.com/office/drawing/2014/main" id="{01171A3F-CFD7-4E1A-9DFE-38E064D1E8CF}"/>
              </a:ext>
            </a:extLst>
          </p:cNvPr>
          <p:cNvSpPr txBox="1"/>
          <p:nvPr/>
        </p:nvSpPr>
        <p:spPr>
          <a:xfrm>
            <a:off x="1481953" y="5127008"/>
            <a:ext cx="3310564"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Travel Profile (UTP)</a:t>
            </a:r>
          </a:p>
        </p:txBody>
      </p:sp>
      <p:sp>
        <p:nvSpPr>
          <p:cNvPr id="21" name="TextBox 6">
            <a:extLst>
              <a:ext uri="{FF2B5EF4-FFF2-40B4-BE49-F238E27FC236}">
                <a16:creationId xmlns:a16="http://schemas.microsoft.com/office/drawing/2014/main" id="{C3DB6ADA-7E49-434D-972C-1524F84C2799}"/>
              </a:ext>
            </a:extLst>
          </p:cNvPr>
          <p:cNvSpPr txBox="1"/>
          <p:nvPr/>
        </p:nvSpPr>
        <p:spPr>
          <a:xfrm>
            <a:off x="1232249" y="6138496"/>
            <a:ext cx="3809971"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Services Profile (</a:t>
            </a:r>
            <a:r>
              <a:rPr lang="en-US" sz="2800" b="1" spc="-30" dirty="0" err="1">
                <a:solidFill>
                  <a:srgbClr val="FFFEE6"/>
                </a:solidFill>
                <a:effectLst>
                  <a:outerShdw blurRad="50800" dist="38100" dir="2700000" algn="tl" rotWithShape="0">
                    <a:prstClr val="black">
                      <a:alpha val="40000"/>
                    </a:prstClr>
                  </a:outerShdw>
                </a:effectLst>
                <a:latin typeface="Montserrat Light"/>
              </a:rPr>
              <a:t>USeP</a:t>
            </a:r>
            <a:r>
              <a:rPr lang="en-US" sz="2800" b="1" spc="-30" dirty="0">
                <a:solidFill>
                  <a:srgbClr val="FFFEE6"/>
                </a:solidFill>
                <a:effectLst>
                  <a:outerShdw blurRad="50800" dist="38100" dir="2700000" algn="tl" rotWithShape="0">
                    <a:prstClr val="black">
                      <a:alpha val="40000"/>
                    </a:prstClr>
                  </a:outerShdw>
                </a:effectLst>
                <a:latin typeface="Montserrat Light"/>
              </a:rPr>
              <a:t>)</a:t>
            </a:r>
          </a:p>
        </p:txBody>
      </p:sp>
      <p:sp>
        <p:nvSpPr>
          <p:cNvPr id="22" name="TextBox 6">
            <a:extLst>
              <a:ext uri="{FF2B5EF4-FFF2-40B4-BE49-F238E27FC236}">
                <a16:creationId xmlns:a16="http://schemas.microsoft.com/office/drawing/2014/main" id="{F64C9AB9-436D-4A3F-AC26-C117F3B71A25}"/>
              </a:ext>
            </a:extLst>
          </p:cNvPr>
          <p:cNvSpPr txBox="1"/>
          <p:nvPr/>
        </p:nvSpPr>
        <p:spPr>
          <a:xfrm>
            <a:off x="1379069" y="7150030"/>
            <a:ext cx="3521235"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Social Profile (</a:t>
            </a:r>
            <a:r>
              <a:rPr lang="en-US" sz="2800" b="1" spc="-30" dirty="0" err="1">
                <a:solidFill>
                  <a:srgbClr val="FFFEE6"/>
                </a:solidFill>
                <a:effectLst>
                  <a:outerShdw blurRad="50800" dist="38100" dir="2700000" algn="tl" rotWithShape="0">
                    <a:prstClr val="black">
                      <a:alpha val="40000"/>
                    </a:prstClr>
                  </a:outerShdw>
                </a:effectLst>
                <a:latin typeface="Montserrat Light"/>
              </a:rPr>
              <a:t>USoP</a:t>
            </a:r>
            <a:r>
              <a:rPr lang="en-US" sz="2800" b="1" spc="-30" dirty="0">
                <a:solidFill>
                  <a:srgbClr val="FFFEE6"/>
                </a:solidFill>
                <a:effectLst>
                  <a:outerShdw blurRad="50800" dist="38100" dir="2700000" algn="tl" rotWithShape="0">
                    <a:prstClr val="black">
                      <a:alpha val="40000"/>
                    </a:prstClr>
                  </a:outerShdw>
                </a:effectLst>
                <a:latin typeface="Montserrat Light"/>
              </a:rPr>
              <a:t>)</a:t>
            </a:r>
          </a:p>
        </p:txBody>
      </p:sp>
      <p:sp>
        <p:nvSpPr>
          <p:cNvPr id="23" name="TextBox 6">
            <a:extLst>
              <a:ext uri="{FF2B5EF4-FFF2-40B4-BE49-F238E27FC236}">
                <a16:creationId xmlns:a16="http://schemas.microsoft.com/office/drawing/2014/main" id="{5544B06F-4C69-43DD-B623-867D17404BB9}"/>
              </a:ext>
            </a:extLst>
          </p:cNvPr>
          <p:cNvSpPr txBox="1"/>
          <p:nvPr/>
        </p:nvSpPr>
        <p:spPr>
          <a:xfrm>
            <a:off x="1772023" y="8183705"/>
            <a:ext cx="2730422"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UMP Base API</a:t>
            </a:r>
          </a:p>
        </p:txBody>
      </p:sp>
      <p:cxnSp>
        <p:nvCxnSpPr>
          <p:cNvPr id="40" name="Connettore diritto 39">
            <a:extLst>
              <a:ext uri="{FF2B5EF4-FFF2-40B4-BE49-F238E27FC236}">
                <a16:creationId xmlns:a16="http://schemas.microsoft.com/office/drawing/2014/main" id="{0FBF1910-C93C-4DEC-9300-9F711555C917}"/>
              </a:ext>
            </a:extLst>
          </p:cNvPr>
          <p:cNvCxnSpPr>
            <a:cxnSpLocks/>
          </p:cNvCxnSpPr>
          <p:nvPr/>
        </p:nvCxnSpPr>
        <p:spPr>
          <a:xfrm>
            <a:off x="477873" y="606430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B1D71310-8A3C-4535-BD18-4C424D951130}"/>
              </a:ext>
            </a:extLst>
          </p:cNvPr>
          <p:cNvCxnSpPr>
            <a:cxnSpLocks/>
          </p:cNvCxnSpPr>
          <p:nvPr/>
        </p:nvCxnSpPr>
        <p:spPr>
          <a:xfrm>
            <a:off x="477237" y="707649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23B61682-487C-4AC2-9BBD-8CD8C97D3704}"/>
              </a:ext>
            </a:extLst>
          </p:cNvPr>
          <p:cNvCxnSpPr>
            <a:cxnSpLocks/>
          </p:cNvCxnSpPr>
          <p:nvPr/>
        </p:nvCxnSpPr>
        <p:spPr>
          <a:xfrm>
            <a:off x="467712" y="808868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7571586B-153A-4FF6-8928-F78D10161393}"/>
              </a:ext>
            </a:extLst>
          </p:cNvPr>
          <p:cNvCxnSpPr>
            <a:cxnSpLocks/>
          </p:cNvCxnSpPr>
          <p:nvPr/>
        </p:nvCxnSpPr>
        <p:spPr>
          <a:xfrm>
            <a:off x="484223" y="9099467"/>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51" name="TextBox 6">
            <a:extLst>
              <a:ext uri="{FF2B5EF4-FFF2-40B4-BE49-F238E27FC236}">
                <a16:creationId xmlns:a16="http://schemas.microsoft.com/office/drawing/2014/main" id="{F587AE35-5D97-4162-B735-C0FA26F41C7B}"/>
              </a:ext>
            </a:extLst>
          </p:cNvPr>
          <p:cNvSpPr txBox="1"/>
          <p:nvPr/>
        </p:nvSpPr>
        <p:spPr>
          <a:xfrm>
            <a:off x="2442221" y="919858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57" name="TextBox 6">
            <a:extLst>
              <a:ext uri="{FF2B5EF4-FFF2-40B4-BE49-F238E27FC236}">
                <a16:creationId xmlns:a16="http://schemas.microsoft.com/office/drawing/2014/main" id="{6A384B5C-0F63-42AE-8746-44ED99B4A312}"/>
              </a:ext>
            </a:extLst>
          </p:cNvPr>
          <p:cNvSpPr txBox="1"/>
          <p:nvPr/>
        </p:nvSpPr>
        <p:spPr>
          <a:xfrm>
            <a:off x="6962965" y="4299794"/>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450</a:t>
            </a:r>
          </a:p>
        </p:txBody>
      </p:sp>
      <p:sp>
        <p:nvSpPr>
          <p:cNvPr id="58" name="TextBox 6">
            <a:extLst>
              <a:ext uri="{FF2B5EF4-FFF2-40B4-BE49-F238E27FC236}">
                <a16:creationId xmlns:a16="http://schemas.microsoft.com/office/drawing/2014/main" id="{91740F1A-BC00-4337-AAE4-138248EA7C90}"/>
              </a:ext>
            </a:extLst>
          </p:cNvPr>
          <p:cNvSpPr txBox="1"/>
          <p:nvPr/>
        </p:nvSpPr>
        <p:spPr>
          <a:xfrm>
            <a:off x="6962964" y="5311282"/>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400</a:t>
            </a:r>
          </a:p>
        </p:txBody>
      </p:sp>
      <p:sp>
        <p:nvSpPr>
          <p:cNvPr id="59" name="TextBox 6">
            <a:extLst>
              <a:ext uri="{FF2B5EF4-FFF2-40B4-BE49-F238E27FC236}">
                <a16:creationId xmlns:a16="http://schemas.microsoft.com/office/drawing/2014/main" id="{659F2615-C828-437D-8C31-D8C3987AC0B7}"/>
              </a:ext>
            </a:extLst>
          </p:cNvPr>
          <p:cNvSpPr txBox="1"/>
          <p:nvPr/>
        </p:nvSpPr>
        <p:spPr>
          <a:xfrm>
            <a:off x="6962963" y="6326131"/>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650</a:t>
            </a:r>
          </a:p>
        </p:txBody>
      </p:sp>
      <p:sp>
        <p:nvSpPr>
          <p:cNvPr id="60" name="TextBox 6">
            <a:extLst>
              <a:ext uri="{FF2B5EF4-FFF2-40B4-BE49-F238E27FC236}">
                <a16:creationId xmlns:a16="http://schemas.microsoft.com/office/drawing/2014/main" id="{7002AD64-9798-4DAF-AF8A-ECC7F7D5FF33}"/>
              </a:ext>
            </a:extLst>
          </p:cNvPr>
          <p:cNvSpPr txBox="1"/>
          <p:nvPr/>
        </p:nvSpPr>
        <p:spPr>
          <a:xfrm>
            <a:off x="6962962" y="7337618"/>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350</a:t>
            </a:r>
          </a:p>
        </p:txBody>
      </p:sp>
      <p:sp>
        <p:nvSpPr>
          <p:cNvPr id="61" name="TextBox 6">
            <a:extLst>
              <a:ext uri="{FF2B5EF4-FFF2-40B4-BE49-F238E27FC236}">
                <a16:creationId xmlns:a16="http://schemas.microsoft.com/office/drawing/2014/main" id="{86136110-45C6-42ED-AB03-FFA2FB920D40}"/>
              </a:ext>
            </a:extLst>
          </p:cNvPr>
          <p:cNvSpPr txBox="1"/>
          <p:nvPr/>
        </p:nvSpPr>
        <p:spPr>
          <a:xfrm>
            <a:off x="6962962" y="8346448"/>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850</a:t>
            </a:r>
          </a:p>
        </p:txBody>
      </p:sp>
      <p:sp>
        <p:nvSpPr>
          <p:cNvPr id="62" name="TextBox 6">
            <a:extLst>
              <a:ext uri="{FF2B5EF4-FFF2-40B4-BE49-F238E27FC236}">
                <a16:creationId xmlns:a16="http://schemas.microsoft.com/office/drawing/2014/main" id="{86AED913-A9CF-46F7-9228-87D287AE61AC}"/>
              </a:ext>
            </a:extLst>
          </p:cNvPr>
          <p:cNvSpPr txBox="1"/>
          <p:nvPr/>
        </p:nvSpPr>
        <p:spPr>
          <a:xfrm>
            <a:off x="6841779" y="9152067"/>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2700</a:t>
            </a:r>
          </a:p>
        </p:txBody>
      </p:sp>
      <p:cxnSp>
        <p:nvCxnSpPr>
          <p:cNvPr id="69" name="Connettore diritto 68">
            <a:extLst>
              <a:ext uri="{FF2B5EF4-FFF2-40B4-BE49-F238E27FC236}">
                <a16:creationId xmlns:a16="http://schemas.microsoft.com/office/drawing/2014/main" id="{A89ED94A-8422-47F5-A6EA-88DA51BDADB1}"/>
              </a:ext>
            </a:extLst>
          </p:cNvPr>
          <p:cNvCxnSpPr>
            <a:cxnSpLocks/>
          </p:cNvCxnSpPr>
          <p:nvPr/>
        </p:nvCxnSpPr>
        <p:spPr>
          <a:xfrm>
            <a:off x="9447437" y="505210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0" name="TextBox 6">
            <a:extLst>
              <a:ext uri="{FF2B5EF4-FFF2-40B4-BE49-F238E27FC236}">
                <a16:creationId xmlns:a16="http://schemas.microsoft.com/office/drawing/2014/main" id="{A1922F97-4C64-41FE-A78D-6A60F793DCE7}"/>
              </a:ext>
            </a:extLst>
          </p:cNvPr>
          <p:cNvSpPr txBox="1"/>
          <p:nvPr/>
        </p:nvSpPr>
        <p:spPr>
          <a:xfrm>
            <a:off x="9531925" y="4121648"/>
            <a:ext cx="5356037"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Development of the Database for storing the Global UMPs</a:t>
            </a:r>
          </a:p>
        </p:txBody>
      </p:sp>
      <p:sp>
        <p:nvSpPr>
          <p:cNvPr id="71" name="TextBox 6">
            <a:extLst>
              <a:ext uri="{FF2B5EF4-FFF2-40B4-BE49-F238E27FC236}">
                <a16:creationId xmlns:a16="http://schemas.microsoft.com/office/drawing/2014/main" id="{25A922B6-1E0A-412E-8E9E-3865FF6DFFE4}"/>
              </a:ext>
            </a:extLst>
          </p:cNvPr>
          <p:cNvSpPr txBox="1"/>
          <p:nvPr/>
        </p:nvSpPr>
        <p:spPr>
          <a:xfrm>
            <a:off x="9562962" y="5140549"/>
            <a:ext cx="524738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Development of the Biometric Features Matching System</a:t>
            </a:r>
          </a:p>
        </p:txBody>
      </p:sp>
      <p:sp>
        <p:nvSpPr>
          <p:cNvPr id="72" name="TextBox 6">
            <a:extLst>
              <a:ext uri="{FF2B5EF4-FFF2-40B4-BE49-F238E27FC236}">
                <a16:creationId xmlns:a16="http://schemas.microsoft.com/office/drawing/2014/main" id="{3ADCEA05-97E0-4B75-A88D-F4C39D587E93}"/>
              </a:ext>
            </a:extLst>
          </p:cNvPr>
          <p:cNvSpPr txBox="1"/>
          <p:nvPr/>
        </p:nvSpPr>
        <p:spPr>
          <a:xfrm>
            <a:off x="9809653" y="6160025"/>
            <a:ext cx="4735330"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Development of the UMPM Communication API</a:t>
            </a:r>
          </a:p>
        </p:txBody>
      </p:sp>
      <p:sp>
        <p:nvSpPr>
          <p:cNvPr id="73" name="TextBox 6">
            <a:extLst>
              <a:ext uri="{FF2B5EF4-FFF2-40B4-BE49-F238E27FC236}">
                <a16:creationId xmlns:a16="http://schemas.microsoft.com/office/drawing/2014/main" id="{A43C1648-CC09-475F-9CA1-8FA9AE2725F3}"/>
              </a:ext>
            </a:extLst>
          </p:cNvPr>
          <p:cNvSpPr txBox="1"/>
          <p:nvPr/>
        </p:nvSpPr>
        <p:spPr>
          <a:xfrm>
            <a:off x="9584809" y="7150030"/>
            <a:ext cx="5203691"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Set up a Content Distribution Network for servicing requests </a:t>
            </a:r>
          </a:p>
        </p:txBody>
      </p:sp>
      <p:cxnSp>
        <p:nvCxnSpPr>
          <p:cNvPr id="75" name="Connettore diritto 74">
            <a:extLst>
              <a:ext uri="{FF2B5EF4-FFF2-40B4-BE49-F238E27FC236}">
                <a16:creationId xmlns:a16="http://schemas.microsoft.com/office/drawing/2014/main" id="{8B3F17F9-5DF1-4272-8C48-F388E9B54434}"/>
              </a:ext>
            </a:extLst>
          </p:cNvPr>
          <p:cNvCxnSpPr>
            <a:cxnSpLocks/>
          </p:cNvCxnSpPr>
          <p:nvPr/>
        </p:nvCxnSpPr>
        <p:spPr>
          <a:xfrm>
            <a:off x="9437277" y="606429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76" name="Connettore diritto 75">
            <a:extLst>
              <a:ext uri="{FF2B5EF4-FFF2-40B4-BE49-F238E27FC236}">
                <a16:creationId xmlns:a16="http://schemas.microsoft.com/office/drawing/2014/main" id="{22F6622E-56B7-4761-8DF0-25A667891437}"/>
              </a:ext>
            </a:extLst>
          </p:cNvPr>
          <p:cNvCxnSpPr>
            <a:cxnSpLocks/>
          </p:cNvCxnSpPr>
          <p:nvPr/>
        </p:nvCxnSpPr>
        <p:spPr>
          <a:xfrm>
            <a:off x="9436641" y="707648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77" name="Connettore diritto 76">
            <a:extLst>
              <a:ext uri="{FF2B5EF4-FFF2-40B4-BE49-F238E27FC236}">
                <a16:creationId xmlns:a16="http://schemas.microsoft.com/office/drawing/2014/main" id="{B50EF4DE-7566-4B82-BC1A-9C7E23ECFE97}"/>
              </a:ext>
            </a:extLst>
          </p:cNvPr>
          <p:cNvCxnSpPr>
            <a:cxnSpLocks/>
          </p:cNvCxnSpPr>
          <p:nvPr/>
        </p:nvCxnSpPr>
        <p:spPr>
          <a:xfrm>
            <a:off x="9427116" y="808867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8" name="TextBox 6">
            <a:extLst>
              <a:ext uri="{FF2B5EF4-FFF2-40B4-BE49-F238E27FC236}">
                <a16:creationId xmlns:a16="http://schemas.microsoft.com/office/drawing/2014/main" id="{8A6E4D33-84EF-4BF3-AC20-A4AE19420839}"/>
              </a:ext>
            </a:extLst>
          </p:cNvPr>
          <p:cNvSpPr txBox="1"/>
          <p:nvPr/>
        </p:nvSpPr>
        <p:spPr>
          <a:xfrm>
            <a:off x="11491641" y="819366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79" name="TextBox 6">
            <a:extLst>
              <a:ext uri="{FF2B5EF4-FFF2-40B4-BE49-F238E27FC236}">
                <a16:creationId xmlns:a16="http://schemas.microsoft.com/office/drawing/2014/main" id="{8905D3F6-8768-4AD1-BBB2-3957DC9CFFC8}"/>
              </a:ext>
            </a:extLst>
          </p:cNvPr>
          <p:cNvSpPr txBox="1"/>
          <p:nvPr/>
        </p:nvSpPr>
        <p:spPr>
          <a:xfrm>
            <a:off x="15922365" y="430026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850</a:t>
            </a:r>
          </a:p>
        </p:txBody>
      </p:sp>
      <p:sp>
        <p:nvSpPr>
          <p:cNvPr id="80" name="TextBox 6">
            <a:extLst>
              <a:ext uri="{FF2B5EF4-FFF2-40B4-BE49-F238E27FC236}">
                <a16:creationId xmlns:a16="http://schemas.microsoft.com/office/drawing/2014/main" id="{21CDDEEB-B5C1-4A6C-A860-3DEEF67B827B}"/>
              </a:ext>
            </a:extLst>
          </p:cNvPr>
          <p:cNvSpPr txBox="1"/>
          <p:nvPr/>
        </p:nvSpPr>
        <p:spPr>
          <a:xfrm>
            <a:off x="15922368" y="5311281"/>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550</a:t>
            </a:r>
          </a:p>
        </p:txBody>
      </p:sp>
      <p:sp>
        <p:nvSpPr>
          <p:cNvPr id="81" name="TextBox 6">
            <a:extLst>
              <a:ext uri="{FF2B5EF4-FFF2-40B4-BE49-F238E27FC236}">
                <a16:creationId xmlns:a16="http://schemas.microsoft.com/office/drawing/2014/main" id="{96FEBF13-8D7C-47E9-8595-CD13DEA726F9}"/>
              </a:ext>
            </a:extLst>
          </p:cNvPr>
          <p:cNvSpPr txBox="1"/>
          <p:nvPr/>
        </p:nvSpPr>
        <p:spPr>
          <a:xfrm>
            <a:off x="15922367" y="6326130"/>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700</a:t>
            </a:r>
          </a:p>
        </p:txBody>
      </p:sp>
      <p:sp>
        <p:nvSpPr>
          <p:cNvPr id="82" name="TextBox 6">
            <a:extLst>
              <a:ext uri="{FF2B5EF4-FFF2-40B4-BE49-F238E27FC236}">
                <a16:creationId xmlns:a16="http://schemas.microsoft.com/office/drawing/2014/main" id="{80C02043-19E9-4156-A4AC-FA6C0E82E53C}"/>
              </a:ext>
            </a:extLst>
          </p:cNvPr>
          <p:cNvSpPr txBox="1"/>
          <p:nvPr/>
        </p:nvSpPr>
        <p:spPr>
          <a:xfrm>
            <a:off x="15922366" y="7337617"/>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900</a:t>
            </a:r>
          </a:p>
        </p:txBody>
      </p:sp>
      <p:sp>
        <p:nvSpPr>
          <p:cNvPr id="83" name="TextBox 6">
            <a:extLst>
              <a:ext uri="{FF2B5EF4-FFF2-40B4-BE49-F238E27FC236}">
                <a16:creationId xmlns:a16="http://schemas.microsoft.com/office/drawing/2014/main" id="{50A99185-8E10-4F88-ADE5-70FB2A98048B}"/>
              </a:ext>
            </a:extLst>
          </p:cNvPr>
          <p:cNvSpPr txBox="1"/>
          <p:nvPr/>
        </p:nvSpPr>
        <p:spPr>
          <a:xfrm>
            <a:off x="15801183" y="8131674"/>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3000</a:t>
            </a:r>
          </a:p>
        </p:txBody>
      </p:sp>
      <p:sp>
        <p:nvSpPr>
          <p:cNvPr id="86" name="Google Shape;126;p4">
            <a:extLst>
              <a:ext uri="{FF2B5EF4-FFF2-40B4-BE49-F238E27FC236}">
                <a16:creationId xmlns:a16="http://schemas.microsoft.com/office/drawing/2014/main" id="{A8887382-84DC-4220-98D1-4ED1B018D3E3}"/>
              </a:ext>
            </a:extLst>
          </p:cNvPr>
          <p:cNvSpPr txBox="1"/>
          <p:nvPr/>
        </p:nvSpPr>
        <p:spPr>
          <a:xfrm>
            <a:off x="15792124" y="302932"/>
            <a:ext cx="1589391" cy="18774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2200" spc="-240" dirty="0">
                <a:solidFill>
                  <a:srgbClr val="FFFEE6"/>
                </a:solidFill>
                <a:latin typeface="League Gothic" pitchFamily="2" charset="77"/>
              </a:rPr>
              <a:t>1/2</a:t>
            </a:r>
            <a:endParaRPr sz="122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198191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500"/>
                                        <p:tgtEl>
                                          <p:spTgt spid="16"/>
                                        </p:tgtEl>
                                      </p:cBhvr>
                                    </p:animEffect>
                                  </p:childTnLst>
                                </p:cTn>
                              </p:par>
                            </p:childTnLst>
                          </p:cTn>
                        </p:par>
                        <p:par>
                          <p:cTn id="8" fill="hold">
                            <p:stCondLst>
                              <p:cond delay="16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500"/>
                                        <p:tgtEl>
                                          <p:spTgt spid="17"/>
                                        </p:tgtEl>
                                      </p:cBhvr>
                                    </p:animEffect>
                                  </p:childTnLst>
                                </p:cTn>
                              </p:par>
                            </p:childTnLst>
                          </p:cTn>
                        </p:par>
                        <p:par>
                          <p:cTn id="12" fill="hold">
                            <p:stCondLst>
                              <p:cond delay="3100"/>
                            </p:stCondLst>
                            <p:childTnLst>
                              <p:par>
                                <p:cTn id="13" presetID="14" presetClass="entr" presetSubtype="10" fill="hold" grpId="0" nodeType="afterEffect">
                                  <p:stCondLst>
                                    <p:cond delay="500"/>
                                  </p:stCondLst>
                                  <p:childTnLst>
                                    <p:set>
                                      <p:cBhvr>
                                        <p:cTn id="14" dur="1" fill="hold">
                                          <p:stCondLst>
                                            <p:cond delay="0"/>
                                          </p:stCondLst>
                                        </p:cTn>
                                        <p:tgtEl>
                                          <p:spTgt spid="86"/>
                                        </p:tgtEl>
                                        <p:attrNameLst>
                                          <p:attrName>style.visibility</p:attrName>
                                        </p:attrNameLst>
                                      </p:cBhvr>
                                      <p:to>
                                        <p:strVal val="visible"/>
                                      </p:to>
                                    </p:set>
                                    <p:animEffect transition="in" filter="randombar(horizontal)">
                                      <p:cBhvr>
                                        <p:cTn id="15" dur="5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125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1000"/>
                                        <p:tgtEl>
                                          <p:spTgt spid="19"/>
                                        </p:tgtEl>
                                      </p:cBhvr>
                                    </p:animEffect>
                                  </p:childTnLst>
                                </p:cTn>
                              </p:par>
                            </p:childTnLst>
                          </p:cTn>
                        </p:par>
                        <p:par>
                          <p:cTn id="26" fill="hold">
                            <p:stCondLst>
                              <p:cond delay="1000"/>
                            </p:stCondLst>
                            <p:childTnLst>
                              <p:par>
                                <p:cTn id="27" presetID="22" presetClass="entr" presetSubtype="8" fill="hold" grpId="0" nodeType="afterEffect">
                                  <p:stCondLst>
                                    <p:cond delay="1000"/>
                                  </p:stCondLst>
                                  <p:childTnLst>
                                    <p:set>
                                      <p:cBhvr>
                                        <p:cTn id="28" dur="1" fill="hold">
                                          <p:stCondLst>
                                            <p:cond delay="0"/>
                                          </p:stCondLst>
                                        </p:cTn>
                                        <p:tgtEl>
                                          <p:spTgt spid="57"/>
                                        </p:tgtEl>
                                        <p:attrNameLst>
                                          <p:attrName>style.visibility</p:attrName>
                                        </p:attrNameLst>
                                      </p:cBhvr>
                                      <p:to>
                                        <p:strVal val="visible"/>
                                      </p:to>
                                    </p:set>
                                    <p:animEffect transition="in" filter="wipe(left)">
                                      <p:cBhvr>
                                        <p:cTn id="29" dur="500"/>
                                        <p:tgtEl>
                                          <p:spTgt spid="57"/>
                                        </p:tgtEl>
                                      </p:cBhvr>
                                    </p:animEffect>
                                  </p:childTnLst>
                                </p:cTn>
                              </p:par>
                            </p:childTnLst>
                          </p:cTn>
                        </p:par>
                        <p:par>
                          <p:cTn id="30" fill="hold">
                            <p:stCondLst>
                              <p:cond delay="2500"/>
                            </p:stCondLst>
                            <p:childTnLst>
                              <p:par>
                                <p:cTn id="31" presetID="22" presetClass="entr" presetSubtype="1" fill="hold" nodeType="afterEffect">
                                  <p:stCondLst>
                                    <p:cond delay="75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35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1000"/>
                                        <p:tgtEl>
                                          <p:spTgt spid="20"/>
                                        </p:tgtEl>
                                      </p:cBhvr>
                                    </p:animEffect>
                                  </p:childTnLst>
                                </p:cTn>
                              </p:par>
                            </p:childTnLst>
                          </p:cTn>
                        </p:par>
                        <p:par>
                          <p:cTn id="39" fill="hold">
                            <p:stCondLst>
                              <p:cond delay="1000"/>
                            </p:stCondLst>
                            <p:childTnLst>
                              <p:par>
                                <p:cTn id="40" presetID="22" presetClass="entr" presetSubtype="8" fill="hold" grpId="0" nodeType="afterEffect">
                                  <p:stCondLst>
                                    <p:cond delay="100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500"/>
                                        <p:tgtEl>
                                          <p:spTgt spid="58"/>
                                        </p:tgtEl>
                                      </p:cBhvr>
                                    </p:animEffect>
                                  </p:childTnLst>
                                </p:cTn>
                              </p:par>
                            </p:childTnLst>
                          </p:cTn>
                        </p:par>
                        <p:par>
                          <p:cTn id="43" fill="hold">
                            <p:stCondLst>
                              <p:cond delay="2500"/>
                            </p:stCondLst>
                            <p:childTnLst>
                              <p:par>
                                <p:cTn id="44" presetID="22" presetClass="entr" presetSubtype="1" fill="hold" nodeType="afterEffect">
                                  <p:stCondLst>
                                    <p:cond delay="750"/>
                                  </p:stCondLst>
                                  <p:childTnLst>
                                    <p:set>
                                      <p:cBhvr>
                                        <p:cTn id="45" dur="1" fill="hold">
                                          <p:stCondLst>
                                            <p:cond delay="0"/>
                                          </p:stCondLst>
                                        </p:cTn>
                                        <p:tgtEl>
                                          <p:spTgt spid="40"/>
                                        </p:tgtEl>
                                        <p:attrNameLst>
                                          <p:attrName>style.visibility</p:attrName>
                                        </p:attrNameLst>
                                      </p:cBhvr>
                                      <p:to>
                                        <p:strVal val="visible"/>
                                      </p:to>
                                    </p:set>
                                    <p:animEffect transition="in" filter="wipe(up)">
                                      <p:cBhvr>
                                        <p:cTn id="46" dur="35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1000"/>
                                        <p:tgtEl>
                                          <p:spTgt spid="21"/>
                                        </p:tgtEl>
                                      </p:cBhvr>
                                    </p:animEffect>
                                  </p:childTnLst>
                                </p:cTn>
                              </p:par>
                            </p:childTnLst>
                          </p:cTn>
                        </p:par>
                        <p:par>
                          <p:cTn id="52" fill="hold">
                            <p:stCondLst>
                              <p:cond delay="1000"/>
                            </p:stCondLst>
                            <p:childTnLst>
                              <p:par>
                                <p:cTn id="53" presetID="22" presetClass="entr" presetSubtype="8" fill="hold" grpId="0" nodeType="afterEffect">
                                  <p:stCondLst>
                                    <p:cond delay="1000"/>
                                  </p:stCondLst>
                                  <p:childTnLst>
                                    <p:set>
                                      <p:cBhvr>
                                        <p:cTn id="54" dur="1" fill="hold">
                                          <p:stCondLst>
                                            <p:cond delay="0"/>
                                          </p:stCondLst>
                                        </p:cTn>
                                        <p:tgtEl>
                                          <p:spTgt spid="59"/>
                                        </p:tgtEl>
                                        <p:attrNameLst>
                                          <p:attrName>style.visibility</p:attrName>
                                        </p:attrNameLst>
                                      </p:cBhvr>
                                      <p:to>
                                        <p:strVal val="visible"/>
                                      </p:to>
                                    </p:set>
                                    <p:animEffect transition="in" filter="wipe(left)">
                                      <p:cBhvr>
                                        <p:cTn id="55" dur="500"/>
                                        <p:tgtEl>
                                          <p:spTgt spid="59"/>
                                        </p:tgtEl>
                                      </p:cBhvr>
                                    </p:animEffect>
                                  </p:childTnLst>
                                </p:cTn>
                              </p:par>
                            </p:childTnLst>
                          </p:cTn>
                        </p:par>
                        <p:par>
                          <p:cTn id="56" fill="hold">
                            <p:stCondLst>
                              <p:cond delay="2500"/>
                            </p:stCondLst>
                            <p:childTnLst>
                              <p:par>
                                <p:cTn id="57" presetID="22" presetClass="entr" presetSubtype="1" fill="hold" nodeType="afterEffect">
                                  <p:stCondLst>
                                    <p:cond delay="750"/>
                                  </p:stCondLst>
                                  <p:childTnLst>
                                    <p:set>
                                      <p:cBhvr>
                                        <p:cTn id="58" dur="1" fill="hold">
                                          <p:stCondLst>
                                            <p:cond delay="0"/>
                                          </p:stCondLst>
                                        </p:cTn>
                                        <p:tgtEl>
                                          <p:spTgt spid="41"/>
                                        </p:tgtEl>
                                        <p:attrNameLst>
                                          <p:attrName>style.visibility</p:attrName>
                                        </p:attrNameLst>
                                      </p:cBhvr>
                                      <p:to>
                                        <p:strVal val="visible"/>
                                      </p:to>
                                    </p:set>
                                    <p:animEffect transition="in" filter="wipe(up)">
                                      <p:cBhvr>
                                        <p:cTn id="59" dur="350"/>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left)">
                                      <p:cBhvr>
                                        <p:cTn id="64" dur="1000"/>
                                        <p:tgtEl>
                                          <p:spTgt spid="22"/>
                                        </p:tgtEl>
                                      </p:cBhvr>
                                    </p:animEffect>
                                  </p:childTnLst>
                                </p:cTn>
                              </p:par>
                            </p:childTnLst>
                          </p:cTn>
                        </p:par>
                        <p:par>
                          <p:cTn id="65" fill="hold">
                            <p:stCondLst>
                              <p:cond delay="1000"/>
                            </p:stCondLst>
                            <p:childTnLst>
                              <p:par>
                                <p:cTn id="66" presetID="22" presetClass="entr" presetSubtype="8" fill="hold" grpId="0" nodeType="afterEffect">
                                  <p:stCondLst>
                                    <p:cond delay="1000"/>
                                  </p:stCondLst>
                                  <p:childTnLst>
                                    <p:set>
                                      <p:cBhvr>
                                        <p:cTn id="67" dur="1" fill="hold">
                                          <p:stCondLst>
                                            <p:cond delay="0"/>
                                          </p:stCondLst>
                                        </p:cTn>
                                        <p:tgtEl>
                                          <p:spTgt spid="60"/>
                                        </p:tgtEl>
                                        <p:attrNameLst>
                                          <p:attrName>style.visibility</p:attrName>
                                        </p:attrNameLst>
                                      </p:cBhvr>
                                      <p:to>
                                        <p:strVal val="visible"/>
                                      </p:to>
                                    </p:set>
                                    <p:animEffect transition="in" filter="wipe(left)">
                                      <p:cBhvr>
                                        <p:cTn id="68" dur="500"/>
                                        <p:tgtEl>
                                          <p:spTgt spid="60"/>
                                        </p:tgtEl>
                                      </p:cBhvr>
                                    </p:animEffect>
                                  </p:childTnLst>
                                </p:cTn>
                              </p:par>
                            </p:childTnLst>
                          </p:cTn>
                        </p:par>
                        <p:par>
                          <p:cTn id="69" fill="hold">
                            <p:stCondLst>
                              <p:cond delay="2500"/>
                            </p:stCondLst>
                            <p:childTnLst>
                              <p:par>
                                <p:cTn id="70" presetID="22" presetClass="entr" presetSubtype="1" fill="hold" nodeType="afterEffect">
                                  <p:stCondLst>
                                    <p:cond delay="750"/>
                                  </p:stCondLst>
                                  <p:childTnLst>
                                    <p:set>
                                      <p:cBhvr>
                                        <p:cTn id="71" dur="1" fill="hold">
                                          <p:stCondLst>
                                            <p:cond delay="0"/>
                                          </p:stCondLst>
                                        </p:cTn>
                                        <p:tgtEl>
                                          <p:spTgt spid="45"/>
                                        </p:tgtEl>
                                        <p:attrNameLst>
                                          <p:attrName>style.visibility</p:attrName>
                                        </p:attrNameLst>
                                      </p:cBhvr>
                                      <p:to>
                                        <p:strVal val="visible"/>
                                      </p:to>
                                    </p:set>
                                    <p:animEffect transition="in" filter="wipe(up)">
                                      <p:cBhvr>
                                        <p:cTn id="72" dur="35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750"/>
                                        <p:tgtEl>
                                          <p:spTgt spid="23"/>
                                        </p:tgtEl>
                                      </p:cBhvr>
                                    </p:animEffect>
                                  </p:childTnLst>
                                </p:cTn>
                              </p:par>
                            </p:childTnLst>
                          </p:cTn>
                        </p:par>
                        <p:par>
                          <p:cTn id="78" fill="hold">
                            <p:stCondLst>
                              <p:cond delay="750"/>
                            </p:stCondLst>
                            <p:childTnLst>
                              <p:par>
                                <p:cTn id="79" presetID="22" presetClass="entr" presetSubtype="8" fill="hold" grpId="0" nodeType="afterEffect">
                                  <p:stCondLst>
                                    <p:cond delay="1000"/>
                                  </p:stCondLst>
                                  <p:childTnLst>
                                    <p:set>
                                      <p:cBhvr>
                                        <p:cTn id="80" dur="1" fill="hold">
                                          <p:stCondLst>
                                            <p:cond delay="0"/>
                                          </p:stCondLst>
                                        </p:cTn>
                                        <p:tgtEl>
                                          <p:spTgt spid="61"/>
                                        </p:tgtEl>
                                        <p:attrNameLst>
                                          <p:attrName>style.visibility</p:attrName>
                                        </p:attrNameLst>
                                      </p:cBhvr>
                                      <p:to>
                                        <p:strVal val="visible"/>
                                      </p:to>
                                    </p:set>
                                    <p:animEffect transition="in" filter="wipe(left)">
                                      <p:cBhvr>
                                        <p:cTn id="81" dur="500"/>
                                        <p:tgtEl>
                                          <p:spTgt spid="61"/>
                                        </p:tgtEl>
                                      </p:cBhvr>
                                    </p:animEffect>
                                  </p:childTnLst>
                                </p:cTn>
                              </p:par>
                            </p:childTnLst>
                          </p:cTn>
                        </p:par>
                        <p:par>
                          <p:cTn id="82" fill="hold">
                            <p:stCondLst>
                              <p:cond delay="2250"/>
                            </p:stCondLst>
                            <p:childTnLst>
                              <p:par>
                                <p:cTn id="83" presetID="22" presetClass="entr" presetSubtype="1" fill="hold" nodeType="afterEffect">
                                  <p:stCondLst>
                                    <p:cond delay="750"/>
                                  </p:stCondLst>
                                  <p:childTnLst>
                                    <p:set>
                                      <p:cBhvr>
                                        <p:cTn id="84" dur="1" fill="hold">
                                          <p:stCondLst>
                                            <p:cond delay="0"/>
                                          </p:stCondLst>
                                        </p:cTn>
                                        <p:tgtEl>
                                          <p:spTgt spid="50"/>
                                        </p:tgtEl>
                                        <p:attrNameLst>
                                          <p:attrName>style.visibility</p:attrName>
                                        </p:attrNameLst>
                                      </p:cBhvr>
                                      <p:to>
                                        <p:strVal val="visible"/>
                                      </p:to>
                                    </p:set>
                                    <p:animEffect transition="in" filter="wipe(up)">
                                      <p:cBhvr>
                                        <p:cTn id="85" dur="350"/>
                                        <p:tgtEl>
                                          <p:spTgt spid="5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wipe(left)">
                                      <p:cBhvr>
                                        <p:cTn id="90" dur="500"/>
                                        <p:tgtEl>
                                          <p:spTgt spid="51"/>
                                        </p:tgtEl>
                                      </p:cBhvr>
                                    </p:animEffect>
                                  </p:childTnLst>
                                </p:cTn>
                              </p:par>
                            </p:childTnLst>
                          </p:cTn>
                        </p:par>
                        <p:par>
                          <p:cTn id="91" fill="hold">
                            <p:stCondLst>
                              <p:cond delay="500"/>
                            </p:stCondLst>
                            <p:childTnLst>
                              <p:par>
                                <p:cTn id="92" presetID="22" presetClass="entr" presetSubtype="8" fill="hold" grpId="0" nodeType="afterEffect">
                                  <p:stCondLst>
                                    <p:cond delay="1000"/>
                                  </p:stCondLst>
                                  <p:childTnLst>
                                    <p:set>
                                      <p:cBhvr>
                                        <p:cTn id="93" dur="1" fill="hold">
                                          <p:stCondLst>
                                            <p:cond delay="0"/>
                                          </p:stCondLst>
                                        </p:cTn>
                                        <p:tgtEl>
                                          <p:spTgt spid="62"/>
                                        </p:tgtEl>
                                        <p:attrNameLst>
                                          <p:attrName>style.visibility</p:attrName>
                                        </p:attrNameLst>
                                      </p:cBhvr>
                                      <p:to>
                                        <p:strVal val="visible"/>
                                      </p:to>
                                    </p:set>
                                    <p:animEffect transition="in" filter="wipe(left)">
                                      <p:cBhvr>
                                        <p:cTn id="94" dur="500"/>
                                        <p:tgtEl>
                                          <p:spTgt spid="6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left)">
                                      <p:cBhvr>
                                        <p:cTn id="99" dur="1250"/>
                                        <p:tgtEl>
                                          <p:spTgt spid="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70"/>
                                        </p:tgtEl>
                                        <p:attrNameLst>
                                          <p:attrName>style.visibility</p:attrName>
                                        </p:attrNameLst>
                                      </p:cBhvr>
                                      <p:to>
                                        <p:strVal val="visible"/>
                                      </p:to>
                                    </p:set>
                                    <p:animEffect transition="in" filter="wipe(left)">
                                      <p:cBhvr>
                                        <p:cTn id="104" dur="1000"/>
                                        <p:tgtEl>
                                          <p:spTgt spid="70"/>
                                        </p:tgtEl>
                                      </p:cBhvr>
                                    </p:animEffect>
                                  </p:childTnLst>
                                </p:cTn>
                              </p:par>
                            </p:childTnLst>
                          </p:cTn>
                        </p:par>
                        <p:par>
                          <p:cTn id="105" fill="hold">
                            <p:stCondLst>
                              <p:cond delay="1000"/>
                            </p:stCondLst>
                            <p:childTnLst>
                              <p:par>
                                <p:cTn id="106" presetID="22" presetClass="entr" presetSubtype="8" fill="hold" grpId="0" nodeType="afterEffect">
                                  <p:stCondLst>
                                    <p:cond delay="1000"/>
                                  </p:stCondLst>
                                  <p:childTnLst>
                                    <p:set>
                                      <p:cBhvr>
                                        <p:cTn id="107" dur="1" fill="hold">
                                          <p:stCondLst>
                                            <p:cond delay="0"/>
                                          </p:stCondLst>
                                        </p:cTn>
                                        <p:tgtEl>
                                          <p:spTgt spid="79"/>
                                        </p:tgtEl>
                                        <p:attrNameLst>
                                          <p:attrName>style.visibility</p:attrName>
                                        </p:attrNameLst>
                                      </p:cBhvr>
                                      <p:to>
                                        <p:strVal val="visible"/>
                                      </p:to>
                                    </p:set>
                                    <p:animEffect transition="in" filter="wipe(left)">
                                      <p:cBhvr>
                                        <p:cTn id="108" dur="500"/>
                                        <p:tgtEl>
                                          <p:spTgt spid="79"/>
                                        </p:tgtEl>
                                      </p:cBhvr>
                                    </p:animEffect>
                                  </p:childTnLst>
                                </p:cTn>
                              </p:par>
                            </p:childTnLst>
                          </p:cTn>
                        </p:par>
                        <p:par>
                          <p:cTn id="109" fill="hold">
                            <p:stCondLst>
                              <p:cond delay="2500"/>
                            </p:stCondLst>
                            <p:childTnLst>
                              <p:par>
                                <p:cTn id="110" presetID="22" presetClass="entr" presetSubtype="1" fill="hold" nodeType="afterEffect">
                                  <p:stCondLst>
                                    <p:cond delay="750"/>
                                  </p:stCondLst>
                                  <p:childTnLst>
                                    <p:set>
                                      <p:cBhvr>
                                        <p:cTn id="111" dur="1" fill="hold">
                                          <p:stCondLst>
                                            <p:cond delay="0"/>
                                          </p:stCondLst>
                                        </p:cTn>
                                        <p:tgtEl>
                                          <p:spTgt spid="69"/>
                                        </p:tgtEl>
                                        <p:attrNameLst>
                                          <p:attrName>style.visibility</p:attrName>
                                        </p:attrNameLst>
                                      </p:cBhvr>
                                      <p:to>
                                        <p:strVal val="visible"/>
                                      </p:to>
                                    </p:set>
                                    <p:animEffect transition="in" filter="wipe(up)">
                                      <p:cBhvr>
                                        <p:cTn id="112" dur="350"/>
                                        <p:tgtEl>
                                          <p:spTgt spid="6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71"/>
                                        </p:tgtEl>
                                        <p:attrNameLst>
                                          <p:attrName>style.visibility</p:attrName>
                                        </p:attrNameLst>
                                      </p:cBhvr>
                                      <p:to>
                                        <p:strVal val="visible"/>
                                      </p:to>
                                    </p:set>
                                    <p:animEffect transition="in" filter="wipe(left)">
                                      <p:cBhvr>
                                        <p:cTn id="117" dur="1000"/>
                                        <p:tgtEl>
                                          <p:spTgt spid="71"/>
                                        </p:tgtEl>
                                      </p:cBhvr>
                                    </p:animEffect>
                                  </p:childTnLst>
                                </p:cTn>
                              </p:par>
                            </p:childTnLst>
                          </p:cTn>
                        </p:par>
                        <p:par>
                          <p:cTn id="118" fill="hold">
                            <p:stCondLst>
                              <p:cond delay="1000"/>
                            </p:stCondLst>
                            <p:childTnLst>
                              <p:par>
                                <p:cTn id="119" presetID="22" presetClass="entr" presetSubtype="8" fill="hold" grpId="0" nodeType="afterEffect">
                                  <p:stCondLst>
                                    <p:cond delay="1000"/>
                                  </p:stCondLst>
                                  <p:childTnLst>
                                    <p:set>
                                      <p:cBhvr>
                                        <p:cTn id="120" dur="1" fill="hold">
                                          <p:stCondLst>
                                            <p:cond delay="0"/>
                                          </p:stCondLst>
                                        </p:cTn>
                                        <p:tgtEl>
                                          <p:spTgt spid="80"/>
                                        </p:tgtEl>
                                        <p:attrNameLst>
                                          <p:attrName>style.visibility</p:attrName>
                                        </p:attrNameLst>
                                      </p:cBhvr>
                                      <p:to>
                                        <p:strVal val="visible"/>
                                      </p:to>
                                    </p:set>
                                    <p:animEffect transition="in" filter="wipe(left)">
                                      <p:cBhvr>
                                        <p:cTn id="121" dur="500"/>
                                        <p:tgtEl>
                                          <p:spTgt spid="80"/>
                                        </p:tgtEl>
                                      </p:cBhvr>
                                    </p:animEffect>
                                  </p:childTnLst>
                                </p:cTn>
                              </p:par>
                            </p:childTnLst>
                          </p:cTn>
                        </p:par>
                        <p:par>
                          <p:cTn id="122" fill="hold">
                            <p:stCondLst>
                              <p:cond delay="2500"/>
                            </p:stCondLst>
                            <p:childTnLst>
                              <p:par>
                                <p:cTn id="123" presetID="22" presetClass="entr" presetSubtype="1" fill="hold" nodeType="afterEffect">
                                  <p:stCondLst>
                                    <p:cond delay="750"/>
                                  </p:stCondLst>
                                  <p:childTnLst>
                                    <p:set>
                                      <p:cBhvr>
                                        <p:cTn id="124" dur="1" fill="hold">
                                          <p:stCondLst>
                                            <p:cond delay="0"/>
                                          </p:stCondLst>
                                        </p:cTn>
                                        <p:tgtEl>
                                          <p:spTgt spid="75"/>
                                        </p:tgtEl>
                                        <p:attrNameLst>
                                          <p:attrName>style.visibility</p:attrName>
                                        </p:attrNameLst>
                                      </p:cBhvr>
                                      <p:to>
                                        <p:strVal val="visible"/>
                                      </p:to>
                                    </p:set>
                                    <p:animEffect transition="in" filter="wipe(up)">
                                      <p:cBhvr>
                                        <p:cTn id="125" dur="350"/>
                                        <p:tgtEl>
                                          <p:spTgt spid="75"/>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wipe(left)">
                                      <p:cBhvr>
                                        <p:cTn id="130" dur="1000"/>
                                        <p:tgtEl>
                                          <p:spTgt spid="72"/>
                                        </p:tgtEl>
                                      </p:cBhvr>
                                    </p:animEffect>
                                  </p:childTnLst>
                                </p:cTn>
                              </p:par>
                            </p:childTnLst>
                          </p:cTn>
                        </p:par>
                        <p:par>
                          <p:cTn id="131" fill="hold">
                            <p:stCondLst>
                              <p:cond delay="1000"/>
                            </p:stCondLst>
                            <p:childTnLst>
                              <p:par>
                                <p:cTn id="132" presetID="22" presetClass="entr" presetSubtype="8" fill="hold" grpId="0" nodeType="afterEffect">
                                  <p:stCondLst>
                                    <p:cond delay="1000"/>
                                  </p:stCondLst>
                                  <p:childTnLst>
                                    <p:set>
                                      <p:cBhvr>
                                        <p:cTn id="133" dur="1" fill="hold">
                                          <p:stCondLst>
                                            <p:cond delay="0"/>
                                          </p:stCondLst>
                                        </p:cTn>
                                        <p:tgtEl>
                                          <p:spTgt spid="81"/>
                                        </p:tgtEl>
                                        <p:attrNameLst>
                                          <p:attrName>style.visibility</p:attrName>
                                        </p:attrNameLst>
                                      </p:cBhvr>
                                      <p:to>
                                        <p:strVal val="visible"/>
                                      </p:to>
                                    </p:set>
                                    <p:animEffect transition="in" filter="wipe(left)">
                                      <p:cBhvr>
                                        <p:cTn id="134" dur="500"/>
                                        <p:tgtEl>
                                          <p:spTgt spid="81"/>
                                        </p:tgtEl>
                                      </p:cBhvr>
                                    </p:animEffect>
                                  </p:childTnLst>
                                </p:cTn>
                              </p:par>
                            </p:childTnLst>
                          </p:cTn>
                        </p:par>
                        <p:par>
                          <p:cTn id="135" fill="hold">
                            <p:stCondLst>
                              <p:cond delay="2500"/>
                            </p:stCondLst>
                            <p:childTnLst>
                              <p:par>
                                <p:cTn id="136" presetID="22" presetClass="entr" presetSubtype="1" fill="hold" nodeType="afterEffect">
                                  <p:stCondLst>
                                    <p:cond delay="750"/>
                                  </p:stCondLst>
                                  <p:childTnLst>
                                    <p:set>
                                      <p:cBhvr>
                                        <p:cTn id="137" dur="1" fill="hold">
                                          <p:stCondLst>
                                            <p:cond delay="0"/>
                                          </p:stCondLst>
                                        </p:cTn>
                                        <p:tgtEl>
                                          <p:spTgt spid="76"/>
                                        </p:tgtEl>
                                        <p:attrNameLst>
                                          <p:attrName>style.visibility</p:attrName>
                                        </p:attrNameLst>
                                      </p:cBhvr>
                                      <p:to>
                                        <p:strVal val="visible"/>
                                      </p:to>
                                    </p:set>
                                    <p:animEffect transition="in" filter="wipe(up)">
                                      <p:cBhvr>
                                        <p:cTn id="138" dur="350"/>
                                        <p:tgtEl>
                                          <p:spTgt spid="76"/>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73"/>
                                        </p:tgtEl>
                                        <p:attrNameLst>
                                          <p:attrName>style.visibility</p:attrName>
                                        </p:attrNameLst>
                                      </p:cBhvr>
                                      <p:to>
                                        <p:strVal val="visible"/>
                                      </p:to>
                                    </p:set>
                                    <p:animEffect transition="in" filter="wipe(left)">
                                      <p:cBhvr>
                                        <p:cTn id="143" dur="1000"/>
                                        <p:tgtEl>
                                          <p:spTgt spid="73"/>
                                        </p:tgtEl>
                                      </p:cBhvr>
                                    </p:animEffect>
                                  </p:childTnLst>
                                </p:cTn>
                              </p:par>
                            </p:childTnLst>
                          </p:cTn>
                        </p:par>
                        <p:par>
                          <p:cTn id="144" fill="hold">
                            <p:stCondLst>
                              <p:cond delay="1000"/>
                            </p:stCondLst>
                            <p:childTnLst>
                              <p:par>
                                <p:cTn id="145" presetID="22" presetClass="entr" presetSubtype="8" fill="hold" grpId="0" nodeType="afterEffect">
                                  <p:stCondLst>
                                    <p:cond delay="1000"/>
                                  </p:stCondLst>
                                  <p:childTnLst>
                                    <p:set>
                                      <p:cBhvr>
                                        <p:cTn id="146" dur="1" fill="hold">
                                          <p:stCondLst>
                                            <p:cond delay="0"/>
                                          </p:stCondLst>
                                        </p:cTn>
                                        <p:tgtEl>
                                          <p:spTgt spid="82"/>
                                        </p:tgtEl>
                                        <p:attrNameLst>
                                          <p:attrName>style.visibility</p:attrName>
                                        </p:attrNameLst>
                                      </p:cBhvr>
                                      <p:to>
                                        <p:strVal val="visible"/>
                                      </p:to>
                                    </p:set>
                                    <p:animEffect transition="in" filter="wipe(left)">
                                      <p:cBhvr>
                                        <p:cTn id="147" dur="500"/>
                                        <p:tgtEl>
                                          <p:spTgt spid="82"/>
                                        </p:tgtEl>
                                      </p:cBhvr>
                                    </p:animEffect>
                                  </p:childTnLst>
                                </p:cTn>
                              </p:par>
                            </p:childTnLst>
                          </p:cTn>
                        </p:par>
                        <p:par>
                          <p:cTn id="148" fill="hold">
                            <p:stCondLst>
                              <p:cond delay="2500"/>
                            </p:stCondLst>
                            <p:childTnLst>
                              <p:par>
                                <p:cTn id="149" presetID="22" presetClass="entr" presetSubtype="1" fill="hold" nodeType="afterEffect">
                                  <p:stCondLst>
                                    <p:cond delay="750"/>
                                  </p:stCondLst>
                                  <p:childTnLst>
                                    <p:set>
                                      <p:cBhvr>
                                        <p:cTn id="150" dur="1" fill="hold">
                                          <p:stCondLst>
                                            <p:cond delay="0"/>
                                          </p:stCondLst>
                                        </p:cTn>
                                        <p:tgtEl>
                                          <p:spTgt spid="77"/>
                                        </p:tgtEl>
                                        <p:attrNameLst>
                                          <p:attrName>style.visibility</p:attrName>
                                        </p:attrNameLst>
                                      </p:cBhvr>
                                      <p:to>
                                        <p:strVal val="visible"/>
                                      </p:to>
                                    </p:set>
                                    <p:animEffect transition="in" filter="wipe(up)">
                                      <p:cBhvr>
                                        <p:cTn id="151" dur="350"/>
                                        <p:tgtEl>
                                          <p:spTgt spid="7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78"/>
                                        </p:tgtEl>
                                        <p:attrNameLst>
                                          <p:attrName>style.visibility</p:attrName>
                                        </p:attrNameLst>
                                      </p:cBhvr>
                                      <p:to>
                                        <p:strVal val="visible"/>
                                      </p:to>
                                    </p:set>
                                    <p:animEffect transition="in" filter="wipe(left)">
                                      <p:cBhvr>
                                        <p:cTn id="156" dur="500"/>
                                        <p:tgtEl>
                                          <p:spTgt spid="78"/>
                                        </p:tgtEl>
                                      </p:cBhvr>
                                    </p:animEffect>
                                  </p:childTnLst>
                                </p:cTn>
                              </p:par>
                            </p:childTnLst>
                          </p:cTn>
                        </p:par>
                        <p:par>
                          <p:cTn id="157" fill="hold">
                            <p:stCondLst>
                              <p:cond delay="500"/>
                            </p:stCondLst>
                            <p:childTnLst>
                              <p:par>
                                <p:cTn id="158" presetID="22" presetClass="entr" presetSubtype="8" fill="hold" grpId="0" nodeType="afterEffect">
                                  <p:stCondLst>
                                    <p:cond delay="1000"/>
                                  </p:stCondLst>
                                  <p:childTnLst>
                                    <p:set>
                                      <p:cBhvr>
                                        <p:cTn id="159" dur="1" fill="hold">
                                          <p:stCondLst>
                                            <p:cond delay="0"/>
                                          </p:stCondLst>
                                        </p:cTn>
                                        <p:tgtEl>
                                          <p:spTgt spid="83"/>
                                        </p:tgtEl>
                                        <p:attrNameLst>
                                          <p:attrName>style.visibility</p:attrName>
                                        </p:attrNameLst>
                                      </p:cBhvr>
                                      <p:to>
                                        <p:strVal val="visible"/>
                                      </p:to>
                                    </p:set>
                                    <p:animEffect transition="in" filter="wipe(left)">
                                      <p:cBhvr>
                                        <p:cTn id="16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51" grpId="0"/>
      <p:bldP spid="57" grpId="0"/>
      <p:bldP spid="58" grpId="0"/>
      <p:bldP spid="59" grpId="0"/>
      <p:bldP spid="60" grpId="0"/>
      <p:bldP spid="61" grpId="0"/>
      <p:bldP spid="62" grpId="0"/>
      <p:bldP spid="70" grpId="0"/>
      <p:bldP spid="71" grpId="0"/>
      <p:bldP spid="72" grpId="0"/>
      <p:bldP spid="73" grpId="0"/>
      <p:bldP spid="78" grpId="0"/>
      <p:bldP spid="79" grpId="0"/>
      <p:bldP spid="80" grpId="0"/>
      <p:bldP spid="81" grpId="0"/>
      <p:bldP spid="82" grpId="0"/>
      <p:bldP spid="83" grpId="0"/>
      <p:bldP spid="8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D5FDD93B-88D8-4E29-A029-C14B13AE1205}"/>
              </a:ext>
            </a:extLst>
          </p:cNvPr>
          <p:cNvGrpSpPr/>
          <p:nvPr/>
        </p:nvGrpSpPr>
        <p:grpSpPr>
          <a:xfrm>
            <a:off x="9429884" y="3619966"/>
            <a:ext cx="8393173" cy="5037495"/>
            <a:chOff x="9429884" y="3619966"/>
            <a:chExt cx="8393173" cy="5037495"/>
          </a:xfrm>
        </p:grpSpPr>
        <p:sp>
          <p:nvSpPr>
            <p:cNvPr id="72" name="Rettangolo con angoli arrotondati 71">
              <a:extLst>
                <a:ext uri="{FF2B5EF4-FFF2-40B4-BE49-F238E27FC236}">
                  <a16:creationId xmlns:a16="http://schemas.microsoft.com/office/drawing/2014/main" id="{749BB992-9749-41F9-B6A9-15956C1E9B93}"/>
                </a:ext>
              </a:extLst>
            </p:cNvPr>
            <p:cNvSpPr/>
            <p:nvPr/>
          </p:nvSpPr>
          <p:spPr>
            <a:xfrm>
              <a:off x="9429886" y="3619966"/>
              <a:ext cx="8393171" cy="5037495"/>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73" name="Connettore diritto 72">
              <a:extLst>
                <a:ext uri="{FF2B5EF4-FFF2-40B4-BE49-F238E27FC236}">
                  <a16:creationId xmlns:a16="http://schemas.microsoft.com/office/drawing/2014/main" id="{08B656AB-25DD-40FF-90A3-06E555DD7996}"/>
                </a:ext>
              </a:extLst>
            </p:cNvPr>
            <p:cNvCxnSpPr>
              <a:cxnSpLocks/>
            </p:cNvCxnSpPr>
            <p:nvPr/>
          </p:nvCxnSpPr>
          <p:spPr>
            <a:xfrm>
              <a:off x="9429884" y="5027491"/>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74" name="TextBox 7">
              <a:extLst>
                <a:ext uri="{FF2B5EF4-FFF2-40B4-BE49-F238E27FC236}">
                  <a16:creationId xmlns:a16="http://schemas.microsoft.com/office/drawing/2014/main" id="{4A9C5D4B-FC16-4DC8-BDD5-26486A727410}"/>
                </a:ext>
              </a:extLst>
            </p:cNvPr>
            <p:cNvSpPr txBox="1"/>
            <p:nvPr/>
          </p:nvSpPr>
          <p:spPr>
            <a:xfrm>
              <a:off x="11517698" y="4493024"/>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5" name="TextBox 7">
              <a:extLst>
                <a:ext uri="{FF2B5EF4-FFF2-40B4-BE49-F238E27FC236}">
                  <a16:creationId xmlns:a16="http://schemas.microsoft.com/office/drawing/2014/main" id="{D9C50013-90D3-4CBF-A0AE-ED27D328F5F7}"/>
                </a:ext>
              </a:extLst>
            </p:cNvPr>
            <p:cNvSpPr txBox="1"/>
            <p:nvPr/>
          </p:nvSpPr>
          <p:spPr>
            <a:xfrm>
              <a:off x="9687038" y="3710818"/>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UMPM DEVELOPMENT</a:t>
              </a:r>
            </a:p>
          </p:txBody>
        </p:sp>
        <p:sp>
          <p:nvSpPr>
            <p:cNvPr id="76" name="TextBox 7">
              <a:extLst>
                <a:ext uri="{FF2B5EF4-FFF2-40B4-BE49-F238E27FC236}">
                  <a16:creationId xmlns:a16="http://schemas.microsoft.com/office/drawing/2014/main" id="{C3BC8FC9-3AC8-4CBC-8B7E-6A6EFB4CA473}"/>
                </a:ext>
              </a:extLst>
            </p:cNvPr>
            <p:cNvSpPr txBox="1"/>
            <p:nvPr/>
          </p:nvSpPr>
          <p:spPr>
            <a:xfrm>
              <a:off x="15227734" y="4496685"/>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77" name="Connettore diritto 76">
              <a:extLst>
                <a:ext uri="{FF2B5EF4-FFF2-40B4-BE49-F238E27FC236}">
                  <a16:creationId xmlns:a16="http://schemas.microsoft.com/office/drawing/2014/main" id="{AC12E34D-CA11-4557-B320-221462E09C5E}"/>
                </a:ext>
              </a:extLst>
            </p:cNvPr>
            <p:cNvCxnSpPr>
              <a:cxnSpLocks/>
            </p:cNvCxnSpPr>
            <p:nvPr/>
          </p:nvCxnSpPr>
          <p:spPr>
            <a:xfrm>
              <a:off x="15020424" y="4432949"/>
              <a:ext cx="0" cy="4224512"/>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82" name="Connettore diritto 81">
              <a:extLst>
                <a:ext uri="{FF2B5EF4-FFF2-40B4-BE49-F238E27FC236}">
                  <a16:creationId xmlns:a16="http://schemas.microsoft.com/office/drawing/2014/main" id="{94FAF12C-739A-4E5C-9E78-3688269C55BE}"/>
                </a:ext>
              </a:extLst>
            </p:cNvPr>
            <p:cNvCxnSpPr>
              <a:cxnSpLocks/>
            </p:cNvCxnSpPr>
            <p:nvPr/>
          </p:nvCxnSpPr>
          <p:spPr>
            <a:xfrm flipH="1">
              <a:off x="9429885" y="4432949"/>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grpSp>
        <p:nvGrpSpPr>
          <p:cNvPr id="3" name="Gruppo 2">
            <a:extLst>
              <a:ext uri="{FF2B5EF4-FFF2-40B4-BE49-F238E27FC236}">
                <a16:creationId xmlns:a16="http://schemas.microsoft.com/office/drawing/2014/main" id="{446EC3D9-0294-488E-AADF-D078D93183DA}"/>
              </a:ext>
            </a:extLst>
          </p:cNvPr>
          <p:cNvGrpSpPr/>
          <p:nvPr/>
        </p:nvGrpSpPr>
        <p:grpSpPr>
          <a:xfrm>
            <a:off x="463444" y="3619967"/>
            <a:ext cx="8393173" cy="5037495"/>
            <a:chOff x="463444" y="3619967"/>
            <a:chExt cx="8393173" cy="5037495"/>
          </a:xfrm>
        </p:grpSpPr>
        <p:sp>
          <p:nvSpPr>
            <p:cNvPr id="35" name="Rettangolo con angoli arrotondati 34">
              <a:extLst>
                <a:ext uri="{FF2B5EF4-FFF2-40B4-BE49-F238E27FC236}">
                  <a16:creationId xmlns:a16="http://schemas.microsoft.com/office/drawing/2014/main" id="{B3B3DA7E-8A9F-4063-B9E2-FD0EECFA36A1}"/>
                </a:ext>
              </a:extLst>
            </p:cNvPr>
            <p:cNvSpPr/>
            <p:nvPr/>
          </p:nvSpPr>
          <p:spPr>
            <a:xfrm>
              <a:off x="463446" y="3619967"/>
              <a:ext cx="8393171" cy="5037495"/>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36" name="Connettore diritto 35">
              <a:extLst>
                <a:ext uri="{FF2B5EF4-FFF2-40B4-BE49-F238E27FC236}">
                  <a16:creationId xmlns:a16="http://schemas.microsoft.com/office/drawing/2014/main" id="{7E792AE6-55D9-45AD-BEBA-723E7DCE6E35}"/>
                </a:ext>
              </a:extLst>
            </p:cNvPr>
            <p:cNvCxnSpPr>
              <a:cxnSpLocks/>
            </p:cNvCxnSpPr>
            <p:nvPr/>
          </p:nvCxnSpPr>
          <p:spPr>
            <a:xfrm>
              <a:off x="463444" y="5027492"/>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37" name="TextBox 7">
              <a:extLst>
                <a:ext uri="{FF2B5EF4-FFF2-40B4-BE49-F238E27FC236}">
                  <a16:creationId xmlns:a16="http://schemas.microsoft.com/office/drawing/2014/main" id="{FA9D258E-14D0-4E25-A1CA-00CC1AB49F63}"/>
                </a:ext>
              </a:extLst>
            </p:cNvPr>
            <p:cNvSpPr txBox="1"/>
            <p:nvPr/>
          </p:nvSpPr>
          <p:spPr>
            <a:xfrm>
              <a:off x="2551258" y="4493025"/>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8" name="TextBox 7">
              <a:extLst>
                <a:ext uri="{FF2B5EF4-FFF2-40B4-BE49-F238E27FC236}">
                  <a16:creationId xmlns:a16="http://schemas.microsoft.com/office/drawing/2014/main" id="{7B0639E2-6817-47E5-BBD1-B66642E1746A}"/>
                </a:ext>
              </a:extLst>
            </p:cNvPr>
            <p:cNvSpPr txBox="1"/>
            <p:nvPr/>
          </p:nvSpPr>
          <p:spPr>
            <a:xfrm>
              <a:off x="720598" y="3710819"/>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WEB SERVICE DEVELOPMENT</a:t>
              </a:r>
            </a:p>
          </p:txBody>
        </p:sp>
        <p:sp>
          <p:nvSpPr>
            <p:cNvPr id="39" name="TextBox 7">
              <a:extLst>
                <a:ext uri="{FF2B5EF4-FFF2-40B4-BE49-F238E27FC236}">
                  <a16:creationId xmlns:a16="http://schemas.microsoft.com/office/drawing/2014/main" id="{6C7EE720-7537-40D0-AD5D-529C4FCEB19B}"/>
                </a:ext>
              </a:extLst>
            </p:cNvPr>
            <p:cNvSpPr txBox="1"/>
            <p:nvPr/>
          </p:nvSpPr>
          <p:spPr>
            <a:xfrm>
              <a:off x="6261294" y="4496686"/>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43" name="Connettore diritto 42">
              <a:extLst>
                <a:ext uri="{FF2B5EF4-FFF2-40B4-BE49-F238E27FC236}">
                  <a16:creationId xmlns:a16="http://schemas.microsoft.com/office/drawing/2014/main" id="{2B2AE0E6-E635-4F71-B024-0F56EB6FF697}"/>
                </a:ext>
              </a:extLst>
            </p:cNvPr>
            <p:cNvCxnSpPr>
              <a:cxnSpLocks/>
            </p:cNvCxnSpPr>
            <p:nvPr/>
          </p:nvCxnSpPr>
          <p:spPr>
            <a:xfrm>
              <a:off x="6053984" y="4432950"/>
              <a:ext cx="0" cy="4224512"/>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D14E0C14-F6C9-48EB-9E23-85D2C363C666}"/>
                </a:ext>
              </a:extLst>
            </p:cNvPr>
            <p:cNvCxnSpPr>
              <a:cxnSpLocks/>
            </p:cNvCxnSpPr>
            <p:nvPr/>
          </p:nvCxnSpPr>
          <p:spPr>
            <a:xfrm flipH="1">
              <a:off x="463445" y="4432950"/>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sp>
        <p:nvSpPr>
          <p:cNvPr id="16" name="AutoShape 2">
            <a:extLst>
              <a:ext uri="{FF2B5EF4-FFF2-40B4-BE49-F238E27FC236}">
                <a16:creationId xmlns:a16="http://schemas.microsoft.com/office/drawing/2014/main" id="{2443A41B-F0C1-4FD9-9304-A8BC203D3D89}"/>
              </a:ext>
            </a:extLst>
          </p:cNvPr>
          <p:cNvSpPr/>
          <p:nvPr/>
        </p:nvSpPr>
        <p:spPr>
          <a:xfrm>
            <a:off x="0" y="335766"/>
            <a:ext cx="15059024"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48854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TASKS BREAKDOWN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cxnSp>
        <p:nvCxnSpPr>
          <p:cNvPr id="46" name="Connettore diritto 45">
            <a:extLst>
              <a:ext uri="{FF2B5EF4-FFF2-40B4-BE49-F238E27FC236}">
                <a16:creationId xmlns:a16="http://schemas.microsoft.com/office/drawing/2014/main" id="{5F073083-1F93-4853-BAF8-A985B5C8D306}"/>
              </a:ext>
            </a:extLst>
          </p:cNvPr>
          <p:cNvCxnSpPr>
            <a:cxnSpLocks/>
          </p:cNvCxnSpPr>
          <p:nvPr/>
        </p:nvCxnSpPr>
        <p:spPr>
          <a:xfrm>
            <a:off x="483764" y="603854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47" name="TextBox 6">
            <a:extLst>
              <a:ext uri="{FF2B5EF4-FFF2-40B4-BE49-F238E27FC236}">
                <a16:creationId xmlns:a16="http://schemas.microsoft.com/office/drawing/2014/main" id="{B793BCBF-E89A-4B53-95E4-9F70C8C88F22}"/>
              </a:ext>
            </a:extLst>
          </p:cNvPr>
          <p:cNvSpPr txBox="1"/>
          <p:nvPr/>
        </p:nvSpPr>
        <p:spPr>
          <a:xfrm>
            <a:off x="1019244" y="5332474"/>
            <a:ext cx="4388799" cy="410369"/>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Front-end Development</a:t>
            </a:r>
          </a:p>
        </p:txBody>
      </p:sp>
      <p:sp>
        <p:nvSpPr>
          <p:cNvPr id="48" name="TextBox 6">
            <a:extLst>
              <a:ext uri="{FF2B5EF4-FFF2-40B4-BE49-F238E27FC236}">
                <a16:creationId xmlns:a16="http://schemas.microsoft.com/office/drawing/2014/main" id="{C2138A82-11BF-4A7D-B03F-AB3B472990FD}"/>
              </a:ext>
            </a:extLst>
          </p:cNvPr>
          <p:cNvSpPr txBox="1"/>
          <p:nvPr/>
        </p:nvSpPr>
        <p:spPr>
          <a:xfrm>
            <a:off x="1051077" y="6339456"/>
            <a:ext cx="4325132"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Back-end Development</a:t>
            </a:r>
          </a:p>
        </p:txBody>
      </p:sp>
      <p:sp>
        <p:nvSpPr>
          <p:cNvPr id="49" name="TextBox 6">
            <a:extLst>
              <a:ext uri="{FF2B5EF4-FFF2-40B4-BE49-F238E27FC236}">
                <a16:creationId xmlns:a16="http://schemas.microsoft.com/office/drawing/2014/main" id="{FB67479B-511B-45FE-BA1F-621617F253AE}"/>
              </a:ext>
            </a:extLst>
          </p:cNvPr>
          <p:cNvSpPr txBox="1"/>
          <p:nvPr/>
        </p:nvSpPr>
        <p:spPr>
          <a:xfrm>
            <a:off x="1428111" y="7135465"/>
            <a:ext cx="357106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cloud infrastructure</a:t>
            </a:r>
          </a:p>
        </p:txBody>
      </p:sp>
      <p:cxnSp>
        <p:nvCxnSpPr>
          <p:cNvPr id="56" name="Connettore diritto 55">
            <a:extLst>
              <a:ext uri="{FF2B5EF4-FFF2-40B4-BE49-F238E27FC236}">
                <a16:creationId xmlns:a16="http://schemas.microsoft.com/office/drawing/2014/main" id="{AF041B99-35A2-43C3-A523-047623E290ED}"/>
              </a:ext>
            </a:extLst>
          </p:cNvPr>
          <p:cNvCxnSpPr>
            <a:cxnSpLocks/>
          </p:cNvCxnSpPr>
          <p:nvPr/>
        </p:nvCxnSpPr>
        <p:spPr>
          <a:xfrm>
            <a:off x="473604" y="705073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4AE01717-C7DE-480F-AD92-C13F3E86F35B}"/>
              </a:ext>
            </a:extLst>
          </p:cNvPr>
          <p:cNvCxnSpPr>
            <a:cxnSpLocks/>
          </p:cNvCxnSpPr>
          <p:nvPr/>
        </p:nvCxnSpPr>
        <p:spPr>
          <a:xfrm>
            <a:off x="472968" y="806292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65" name="TextBox 6">
            <a:extLst>
              <a:ext uri="{FF2B5EF4-FFF2-40B4-BE49-F238E27FC236}">
                <a16:creationId xmlns:a16="http://schemas.microsoft.com/office/drawing/2014/main" id="{ADB28499-EB87-47C3-8F66-9DDADAF0D965}"/>
              </a:ext>
            </a:extLst>
          </p:cNvPr>
          <p:cNvSpPr txBox="1"/>
          <p:nvPr/>
        </p:nvSpPr>
        <p:spPr>
          <a:xfrm>
            <a:off x="2518631" y="817149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66" name="TextBox 6">
            <a:extLst>
              <a:ext uri="{FF2B5EF4-FFF2-40B4-BE49-F238E27FC236}">
                <a16:creationId xmlns:a16="http://schemas.microsoft.com/office/drawing/2014/main" id="{F6EE3641-0145-4115-8664-4685DB31A824}"/>
              </a:ext>
            </a:extLst>
          </p:cNvPr>
          <p:cNvSpPr txBox="1"/>
          <p:nvPr/>
        </p:nvSpPr>
        <p:spPr>
          <a:xfrm>
            <a:off x="6958692" y="5286702"/>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750</a:t>
            </a:r>
          </a:p>
        </p:txBody>
      </p:sp>
      <p:sp>
        <p:nvSpPr>
          <p:cNvPr id="67" name="TextBox 6">
            <a:extLst>
              <a:ext uri="{FF2B5EF4-FFF2-40B4-BE49-F238E27FC236}">
                <a16:creationId xmlns:a16="http://schemas.microsoft.com/office/drawing/2014/main" id="{E61A5EAF-B294-4ADB-85AA-7B5FA5809748}"/>
              </a:ext>
            </a:extLst>
          </p:cNvPr>
          <p:cNvSpPr txBox="1"/>
          <p:nvPr/>
        </p:nvSpPr>
        <p:spPr>
          <a:xfrm>
            <a:off x="6958695" y="6297717"/>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800</a:t>
            </a:r>
          </a:p>
        </p:txBody>
      </p:sp>
      <p:sp>
        <p:nvSpPr>
          <p:cNvPr id="68" name="TextBox 6">
            <a:extLst>
              <a:ext uri="{FF2B5EF4-FFF2-40B4-BE49-F238E27FC236}">
                <a16:creationId xmlns:a16="http://schemas.microsoft.com/office/drawing/2014/main" id="{C2BDB85C-0854-4C8D-8109-DFFA88375400}"/>
              </a:ext>
            </a:extLst>
          </p:cNvPr>
          <p:cNvSpPr txBox="1"/>
          <p:nvPr/>
        </p:nvSpPr>
        <p:spPr>
          <a:xfrm>
            <a:off x="6958694" y="731256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a:t>
            </a:r>
          </a:p>
        </p:txBody>
      </p:sp>
      <p:sp>
        <p:nvSpPr>
          <p:cNvPr id="70" name="TextBox 6">
            <a:extLst>
              <a:ext uri="{FF2B5EF4-FFF2-40B4-BE49-F238E27FC236}">
                <a16:creationId xmlns:a16="http://schemas.microsoft.com/office/drawing/2014/main" id="{2BEE9F11-F16A-4EA1-8C5D-4B0235AA55B3}"/>
              </a:ext>
            </a:extLst>
          </p:cNvPr>
          <p:cNvSpPr txBox="1"/>
          <p:nvPr/>
        </p:nvSpPr>
        <p:spPr>
          <a:xfrm>
            <a:off x="6837509" y="8113972"/>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1850</a:t>
            </a:r>
          </a:p>
        </p:txBody>
      </p:sp>
      <p:cxnSp>
        <p:nvCxnSpPr>
          <p:cNvPr id="78" name="Connettore diritto 77">
            <a:extLst>
              <a:ext uri="{FF2B5EF4-FFF2-40B4-BE49-F238E27FC236}">
                <a16:creationId xmlns:a16="http://schemas.microsoft.com/office/drawing/2014/main" id="{C5D3BA88-1753-45D4-99A9-5E8846C8581C}"/>
              </a:ext>
            </a:extLst>
          </p:cNvPr>
          <p:cNvCxnSpPr>
            <a:cxnSpLocks/>
          </p:cNvCxnSpPr>
          <p:nvPr/>
        </p:nvCxnSpPr>
        <p:spPr>
          <a:xfrm>
            <a:off x="9450204" y="603854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9" name="TextBox 6">
            <a:extLst>
              <a:ext uri="{FF2B5EF4-FFF2-40B4-BE49-F238E27FC236}">
                <a16:creationId xmlns:a16="http://schemas.microsoft.com/office/drawing/2014/main" id="{3F1E1F82-B610-4954-BE8A-46D1FAA79D99}"/>
              </a:ext>
            </a:extLst>
          </p:cNvPr>
          <p:cNvSpPr txBox="1"/>
          <p:nvPr/>
        </p:nvSpPr>
        <p:spPr>
          <a:xfrm>
            <a:off x="9827011" y="5129300"/>
            <a:ext cx="4706146"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Porting of the UMP to the selected car platform(s)</a:t>
            </a:r>
          </a:p>
        </p:txBody>
      </p:sp>
      <p:sp>
        <p:nvSpPr>
          <p:cNvPr id="80" name="TextBox 6">
            <a:extLst>
              <a:ext uri="{FF2B5EF4-FFF2-40B4-BE49-F238E27FC236}">
                <a16:creationId xmlns:a16="http://schemas.microsoft.com/office/drawing/2014/main" id="{8C78C7B9-96A6-4236-9411-9E0B5855D5D7}"/>
              </a:ext>
            </a:extLst>
          </p:cNvPr>
          <p:cNvSpPr txBox="1"/>
          <p:nvPr/>
        </p:nvSpPr>
        <p:spPr>
          <a:xfrm>
            <a:off x="10312591" y="6117198"/>
            <a:ext cx="373498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car operating system</a:t>
            </a:r>
          </a:p>
        </p:txBody>
      </p:sp>
      <p:sp>
        <p:nvSpPr>
          <p:cNvPr id="81" name="TextBox 6">
            <a:extLst>
              <a:ext uri="{FF2B5EF4-FFF2-40B4-BE49-F238E27FC236}">
                <a16:creationId xmlns:a16="http://schemas.microsoft.com/office/drawing/2014/main" id="{1AB2F0D5-273B-47E2-9B25-A18264797854}"/>
              </a:ext>
            </a:extLst>
          </p:cNvPr>
          <p:cNvSpPr txBox="1"/>
          <p:nvPr/>
        </p:nvSpPr>
        <p:spPr>
          <a:xfrm>
            <a:off x="10394551" y="7135464"/>
            <a:ext cx="357106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cloud infrastructure</a:t>
            </a:r>
          </a:p>
        </p:txBody>
      </p:sp>
      <p:cxnSp>
        <p:nvCxnSpPr>
          <p:cNvPr id="83" name="Connettore diritto 82">
            <a:extLst>
              <a:ext uri="{FF2B5EF4-FFF2-40B4-BE49-F238E27FC236}">
                <a16:creationId xmlns:a16="http://schemas.microsoft.com/office/drawing/2014/main" id="{51B42376-CBC1-44D6-90F7-28520750BA50}"/>
              </a:ext>
            </a:extLst>
          </p:cNvPr>
          <p:cNvCxnSpPr>
            <a:cxnSpLocks/>
          </p:cNvCxnSpPr>
          <p:nvPr/>
        </p:nvCxnSpPr>
        <p:spPr>
          <a:xfrm>
            <a:off x="9440044" y="705073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ttore diritto 83">
            <a:extLst>
              <a:ext uri="{FF2B5EF4-FFF2-40B4-BE49-F238E27FC236}">
                <a16:creationId xmlns:a16="http://schemas.microsoft.com/office/drawing/2014/main" id="{2D94F189-1510-485A-832A-2E5093A90EE2}"/>
              </a:ext>
            </a:extLst>
          </p:cNvPr>
          <p:cNvCxnSpPr>
            <a:cxnSpLocks/>
          </p:cNvCxnSpPr>
          <p:nvPr/>
        </p:nvCxnSpPr>
        <p:spPr>
          <a:xfrm>
            <a:off x="9439408" y="806292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5" name="TextBox 6">
            <a:extLst>
              <a:ext uri="{FF2B5EF4-FFF2-40B4-BE49-F238E27FC236}">
                <a16:creationId xmlns:a16="http://schemas.microsoft.com/office/drawing/2014/main" id="{87B525EA-D299-4656-A6A5-1F52068EF0AB}"/>
              </a:ext>
            </a:extLst>
          </p:cNvPr>
          <p:cNvSpPr txBox="1"/>
          <p:nvPr/>
        </p:nvSpPr>
        <p:spPr>
          <a:xfrm>
            <a:off x="11485071" y="8171493"/>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86" name="TextBox 6">
            <a:extLst>
              <a:ext uri="{FF2B5EF4-FFF2-40B4-BE49-F238E27FC236}">
                <a16:creationId xmlns:a16="http://schemas.microsoft.com/office/drawing/2014/main" id="{7164255C-EAB9-45A7-A6FC-9BFF080F9D2F}"/>
              </a:ext>
            </a:extLst>
          </p:cNvPr>
          <p:cNvSpPr txBox="1"/>
          <p:nvPr/>
        </p:nvSpPr>
        <p:spPr>
          <a:xfrm>
            <a:off x="15864543" y="5285408"/>
            <a:ext cx="1030158"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1200</a:t>
            </a:r>
          </a:p>
        </p:txBody>
      </p:sp>
      <p:sp>
        <p:nvSpPr>
          <p:cNvPr id="87" name="TextBox 6">
            <a:extLst>
              <a:ext uri="{FF2B5EF4-FFF2-40B4-BE49-F238E27FC236}">
                <a16:creationId xmlns:a16="http://schemas.microsoft.com/office/drawing/2014/main" id="{2703D812-FC83-4E9B-AB4F-13B1CAB3CE92}"/>
              </a:ext>
            </a:extLst>
          </p:cNvPr>
          <p:cNvSpPr txBox="1"/>
          <p:nvPr/>
        </p:nvSpPr>
        <p:spPr>
          <a:xfrm>
            <a:off x="15925135" y="629771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500</a:t>
            </a:r>
          </a:p>
        </p:txBody>
      </p:sp>
      <p:sp>
        <p:nvSpPr>
          <p:cNvPr id="88" name="TextBox 6">
            <a:extLst>
              <a:ext uri="{FF2B5EF4-FFF2-40B4-BE49-F238E27FC236}">
                <a16:creationId xmlns:a16="http://schemas.microsoft.com/office/drawing/2014/main" id="{743A14E6-FF79-451E-B284-BCB806E240E7}"/>
              </a:ext>
            </a:extLst>
          </p:cNvPr>
          <p:cNvSpPr txBox="1"/>
          <p:nvPr/>
        </p:nvSpPr>
        <p:spPr>
          <a:xfrm>
            <a:off x="15925134" y="7312565"/>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a:t>
            </a:r>
          </a:p>
        </p:txBody>
      </p:sp>
      <p:sp>
        <p:nvSpPr>
          <p:cNvPr id="89" name="TextBox 6">
            <a:extLst>
              <a:ext uri="{FF2B5EF4-FFF2-40B4-BE49-F238E27FC236}">
                <a16:creationId xmlns:a16="http://schemas.microsoft.com/office/drawing/2014/main" id="{2CC8F2A8-C737-45F7-9A91-EC9BC70CAF30}"/>
              </a:ext>
            </a:extLst>
          </p:cNvPr>
          <p:cNvSpPr txBox="1"/>
          <p:nvPr/>
        </p:nvSpPr>
        <p:spPr>
          <a:xfrm>
            <a:off x="15803949" y="8130455"/>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2000</a:t>
            </a:r>
          </a:p>
        </p:txBody>
      </p:sp>
      <p:sp>
        <p:nvSpPr>
          <p:cNvPr id="116" name="Google Shape;126;p4">
            <a:extLst>
              <a:ext uri="{FF2B5EF4-FFF2-40B4-BE49-F238E27FC236}">
                <a16:creationId xmlns:a16="http://schemas.microsoft.com/office/drawing/2014/main" id="{0819247F-154E-4D84-A408-4758653CC4B0}"/>
              </a:ext>
            </a:extLst>
          </p:cNvPr>
          <p:cNvSpPr txBox="1"/>
          <p:nvPr/>
        </p:nvSpPr>
        <p:spPr>
          <a:xfrm>
            <a:off x="15853084" y="302932"/>
            <a:ext cx="1589391" cy="18774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2200" spc="-240" dirty="0">
                <a:solidFill>
                  <a:srgbClr val="FFFEE6"/>
                </a:solidFill>
                <a:latin typeface="League Gothic" pitchFamily="2" charset="77"/>
              </a:rPr>
              <a:t>2/2</a:t>
            </a:r>
            <a:endParaRPr sz="122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27636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randombar(horizontal)">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000"/>
                                        <p:tgtEl>
                                          <p:spTgt spid="47"/>
                                        </p:tgtEl>
                                      </p:cBhvr>
                                    </p:animEffect>
                                  </p:childTnLst>
                                </p:cTn>
                              </p:par>
                            </p:childTnLst>
                          </p:cTn>
                        </p:par>
                        <p:par>
                          <p:cTn id="18" fill="hold">
                            <p:stCondLst>
                              <p:cond delay="1000"/>
                            </p:stCondLst>
                            <p:childTnLst>
                              <p:par>
                                <p:cTn id="19" presetID="22" presetClass="entr" presetSubtype="8" fill="hold" grpId="0" nodeType="afterEffect">
                                  <p:stCondLst>
                                    <p:cond delay="1000"/>
                                  </p:stCondLst>
                                  <p:childTnLst>
                                    <p:set>
                                      <p:cBhvr>
                                        <p:cTn id="20" dur="1" fill="hold">
                                          <p:stCondLst>
                                            <p:cond delay="0"/>
                                          </p:stCondLst>
                                        </p:cTn>
                                        <p:tgtEl>
                                          <p:spTgt spid="66"/>
                                        </p:tgtEl>
                                        <p:attrNameLst>
                                          <p:attrName>style.visibility</p:attrName>
                                        </p:attrNameLst>
                                      </p:cBhvr>
                                      <p:to>
                                        <p:strVal val="visible"/>
                                      </p:to>
                                    </p:set>
                                    <p:animEffect transition="in" filter="wipe(left)">
                                      <p:cBhvr>
                                        <p:cTn id="21" dur="500"/>
                                        <p:tgtEl>
                                          <p:spTgt spid="66"/>
                                        </p:tgtEl>
                                      </p:cBhvr>
                                    </p:animEffect>
                                  </p:childTnLst>
                                </p:cTn>
                              </p:par>
                            </p:childTnLst>
                          </p:cTn>
                        </p:par>
                        <p:par>
                          <p:cTn id="22" fill="hold">
                            <p:stCondLst>
                              <p:cond delay="2500"/>
                            </p:stCondLst>
                            <p:childTnLst>
                              <p:par>
                                <p:cTn id="23" presetID="22" presetClass="entr" presetSubtype="1" fill="hold" nodeType="afterEffect">
                                  <p:stCondLst>
                                    <p:cond delay="750"/>
                                  </p:stCondLst>
                                  <p:childTnLst>
                                    <p:set>
                                      <p:cBhvr>
                                        <p:cTn id="24" dur="1" fill="hold">
                                          <p:stCondLst>
                                            <p:cond delay="0"/>
                                          </p:stCondLst>
                                        </p:cTn>
                                        <p:tgtEl>
                                          <p:spTgt spid="46"/>
                                        </p:tgtEl>
                                        <p:attrNameLst>
                                          <p:attrName>style.visibility</p:attrName>
                                        </p:attrNameLst>
                                      </p:cBhvr>
                                      <p:to>
                                        <p:strVal val="visible"/>
                                      </p:to>
                                    </p:set>
                                    <p:animEffect transition="in" filter="wipe(up)">
                                      <p:cBhvr>
                                        <p:cTn id="25" dur="35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1000"/>
                                        <p:tgtEl>
                                          <p:spTgt spid="48"/>
                                        </p:tgtEl>
                                      </p:cBhvr>
                                    </p:animEffect>
                                  </p:childTnLst>
                                </p:cTn>
                              </p:par>
                            </p:childTnLst>
                          </p:cTn>
                        </p:par>
                        <p:par>
                          <p:cTn id="31" fill="hold">
                            <p:stCondLst>
                              <p:cond delay="1000"/>
                            </p:stCondLst>
                            <p:childTnLst>
                              <p:par>
                                <p:cTn id="32" presetID="22" presetClass="entr" presetSubtype="8" fill="hold" grpId="0" nodeType="afterEffect">
                                  <p:stCondLst>
                                    <p:cond delay="1000"/>
                                  </p:stCondLst>
                                  <p:childTnLst>
                                    <p:set>
                                      <p:cBhvr>
                                        <p:cTn id="33" dur="1" fill="hold">
                                          <p:stCondLst>
                                            <p:cond delay="0"/>
                                          </p:stCondLst>
                                        </p:cTn>
                                        <p:tgtEl>
                                          <p:spTgt spid="67"/>
                                        </p:tgtEl>
                                        <p:attrNameLst>
                                          <p:attrName>style.visibility</p:attrName>
                                        </p:attrNameLst>
                                      </p:cBhvr>
                                      <p:to>
                                        <p:strVal val="visible"/>
                                      </p:to>
                                    </p:set>
                                    <p:animEffect transition="in" filter="wipe(left)">
                                      <p:cBhvr>
                                        <p:cTn id="34" dur="500"/>
                                        <p:tgtEl>
                                          <p:spTgt spid="67"/>
                                        </p:tgtEl>
                                      </p:cBhvr>
                                    </p:animEffect>
                                  </p:childTnLst>
                                </p:cTn>
                              </p:par>
                            </p:childTnLst>
                          </p:cTn>
                        </p:par>
                        <p:par>
                          <p:cTn id="35" fill="hold">
                            <p:stCondLst>
                              <p:cond delay="2500"/>
                            </p:stCondLst>
                            <p:childTnLst>
                              <p:par>
                                <p:cTn id="36" presetID="22" presetClass="entr" presetSubtype="1" fill="hold" nodeType="afterEffect">
                                  <p:stCondLst>
                                    <p:cond delay="750"/>
                                  </p:stCondLst>
                                  <p:childTnLst>
                                    <p:set>
                                      <p:cBhvr>
                                        <p:cTn id="37" dur="1" fill="hold">
                                          <p:stCondLst>
                                            <p:cond delay="0"/>
                                          </p:stCondLst>
                                        </p:cTn>
                                        <p:tgtEl>
                                          <p:spTgt spid="56"/>
                                        </p:tgtEl>
                                        <p:attrNameLst>
                                          <p:attrName>style.visibility</p:attrName>
                                        </p:attrNameLst>
                                      </p:cBhvr>
                                      <p:to>
                                        <p:strVal val="visible"/>
                                      </p:to>
                                    </p:set>
                                    <p:animEffect transition="in" filter="wipe(up)">
                                      <p:cBhvr>
                                        <p:cTn id="38" dur="350"/>
                                        <p:tgtEl>
                                          <p:spTgt spid="5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1000"/>
                                        <p:tgtEl>
                                          <p:spTgt spid="49"/>
                                        </p:tgtEl>
                                      </p:cBhvr>
                                    </p:animEffect>
                                  </p:childTnLst>
                                </p:cTn>
                              </p:par>
                            </p:childTnLst>
                          </p:cTn>
                        </p:par>
                        <p:par>
                          <p:cTn id="44" fill="hold">
                            <p:stCondLst>
                              <p:cond delay="1000"/>
                            </p:stCondLst>
                            <p:childTnLst>
                              <p:par>
                                <p:cTn id="45" presetID="22" presetClass="entr" presetSubtype="8" fill="hold" grpId="0" nodeType="afterEffect">
                                  <p:stCondLst>
                                    <p:cond delay="1000"/>
                                  </p:stCondLst>
                                  <p:childTnLst>
                                    <p:set>
                                      <p:cBhvr>
                                        <p:cTn id="46" dur="1" fill="hold">
                                          <p:stCondLst>
                                            <p:cond delay="0"/>
                                          </p:stCondLst>
                                        </p:cTn>
                                        <p:tgtEl>
                                          <p:spTgt spid="68"/>
                                        </p:tgtEl>
                                        <p:attrNameLst>
                                          <p:attrName>style.visibility</p:attrName>
                                        </p:attrNameLst>
                                      </p:cBhvr>
                                      <p:to>
                                        <p:strVal val="visible"/>
                                      </p:to>
                                    </p:set>
                                    <p:animEffect transition="in" filter="wipe(left)">
                                      <p:cBhvr>
                                        <p:cTn id="47" dur="500"/>
                                        <p:tgtEl>
                                          <p:spTgt spid="68"/>
                                        </p:tgtEl>
                                      </p:cBhvr>
                                    </p:animEffect>
                                  </p:childTnLst>
                                </p:cTn>
                              </p:par>
                            </p:childTnLst>
                          </p:cTn>
                        </p:par>
                        <p:par>
                          <p:cTn id="48" fill="hold">
                            <p:stCondLst>
                              <p:cond delay="2500"/>
                            </p:stCondLst>
                            <p:childTnLst>
                              <p:par>
                                <p:cTn id="49" presetID="22" presetClass="entr" presetSubtype="1" fill="hold" nodeType="afterEffect">
                                  <p:stCondLst>
                                    <p:cond delay="750"/>
                                  </p:stCondLst>
                                  <p:childTnLst>
                                    <p:set>
                                      <p:cBhvr>
                                        <p:cTn id="50" dur="1" fill="hold">
                                          <p:stCondLst>
                                            <p:cond delay="0"/>
                                          </p:stCondLst>
                                        </p:cTn>
                                        <p:tgtEl>
                                          <p:spTgt spid="63"/>
                                        </p:tgtEl>
                                        <p:attrNameLst>
                                          <p:attrName>style.visibility</p:attrName>
                                        </p:attrNameLst>
                                      </p:cBhvr>
                                      <p:to>
                                        <p:strVal val="visible"/>
                                      </p:to>
                                    </p:set>
                                    <p:animEffect transition="in" filter="wipe(up)">
                                      <p:cBhvr>
                                        <p:cTn id="51" dur="350"/>
                                        <p:tgtEl>
                                          <p:spTgt spid="6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ipe(left)">
                                      <p:cBhvr>
                                        <p:cTn id="56" dur="500"/>
                                        <p:tgtEl>
                                          <p:spTgt spid="65"/>
                                        </p:tgtEl>
                                      </p:cBhvr>
                                    </p:animEffect>
                                  </p:childTnLst>
                                </p:cTn>
                              </p:par>
                            </p:childTnLst>
                          </p:cTn>
                        </p:par>
                        <p:par>
                          <p:cTn id="57" fill="hold">
                            <p:stCondLst>
                              <p:cond delay="500"/>
                            </p:stCondLst>
                            <p:childTnLst>
                              <p:par>
                                <p:cTn id="58" presetID="22" presetClass="entr" presetSubtype="8" fill="hold" grpId="0" nodeType="afterEffect">
                                  <p:stCondLst>
                                    <p:cond delay="1000"/>
                                  </p:stCondLst>
                                  <p:childTnLst>
                                    <p:set>
                                      <p:cBhvr>
                                        <p:cTn id="59" dur="1" fill="hold">
                                          <p:stCondLst>
                                            <p:cond delay="0"/>
                                          </p:stCondLst>
                                        </p:cTn>
                                        <p:tgtEl>
                                          <p:spTgt spid="70"/>
                                        </p:tgtEl>
                                        <p:attrNameLst>
                                          <p:attrName>style.visibility</p:attrName>
                                        </p:attrNameLst>
                                      </p:cBhvr>
                                      <p:to>
                                        <p:strVal val="visible"/>
                                      </p:to>
                                    </p:set>
                                    <p:animEffect transition="in" filter="wipe(left)">
                                      <p:cBhvr>
                                        <p:cTn id="60" dur="500"/>
                                        <p:tgtEl>
                                          <p:spTgt spid="7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left)">
                                      <p:cBhvr>
                                        <p:cTn id="65" dur="1250"/>
                                        <p:tgtEl>
                                          <p:spTgt spid="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wipe(left)">
                                      <p:cBhvr>
                                        <p:cTn id="70" dur="1000"/>
                                        <p:tgtEl>
                                          <p:spTgt spid="79"/>
                                        </p:tgtEl>
                                      </p:cBhvr>
                                    </p:animEffect>
                                  </p:childTnLst>
                                </p:cTn>
                              </p:par>
                            </p:childTnLst>
                          </p:cTn>
                        </p:par>
                        <p:par>
                          <p:cTn id="71" fill="hold">
                            <p:stCondLst>
                              <p:cond delay="1000"/>
                            </p:stCondLst>
                            <p:childTnLst>
                              <p:par>
                                <p:cTn id="72" presetID="22" presetClass="entr" presetSubtype="8" fill="hold" grpId="0" nodeType="afterEffect">
                                  <p:stCondLst>
                                    <p:cond delay="1000"/>
                                  </p:stCondLst>
                                  <p:childTnLst>
                                    <p:set>
                                      <p:cBhvr>
                                        <p:cTn id="73" dur="1" fill="hold">
                                          <p:stCondLst>
                                            <p:cond delay="0"/>
                                          </p:stCondLst>
                                        </p:cTn>
                                        <p:tgtEl>
                                          <p:spTgt spid="86"/>
                                        </p:tgtEl>
                                        <p:attrNameLst>
                                          <p:attrName>style.visibility</p:attrName>
                                        </p:attrNameLst>
                                      </p:cBhvr>
                                      <p:to>
                                        <p:strVal val="visible"/>
                                      </p:to>
                                    </p:set>
                                    <p:animEffect transition="in" filter="wipe(left)">
                                      <p:cBhvr>
                                        <p:cTn id="74" dur="500"/>
                                        <p:tgtEl>
                                          <p:spTgt spid="86"/>
                                        </p:tgtEl>
                                      </p:cBhvr>
                                    </p:animEffect>
                                  </p:childTnLst>
                                </p:cTn>
                              </p:par>
                            </p:childTnLst>
                          </p:cTn>
                        </p:par>
                        <p:par>
                          <p:cTn id="75" fill="hold">
                            <p:stCondLst>
                              <p:cond delay="2500"/>
                            </p:stCondLst>
                            <p:childTnLst>
                              <p:par>
                                <p:cTn id="76" presetID="22" presetClass="entr" presetSubtype="1" fill="hold" nodeType="afterEffect">
                                  <p:stCondLst>
                                    <p:cond delay="750"/>
                                  </p:stCondLst>
                                  <p:childTnLst>
                                    <p:set>
                                      <p:cBhvr>
                                        <p:cTn id="77" dur="1" fill="hold">
                                          <p:stCondLst>
                                            <p:cond delay="0"/>
                                          </p:stCondLst>
                                        </p:cTn>
                                        <p:tgtEl>
                                          <p:spTgt spid="78"/>
                                        </p:tgtEl>
                                        <p:attrNameLst>
                                          <p:attrName>style.visibility</p:attrName>
                                        </p:attrNameLst>
                                      </p:cBhvr>
                                      <p:to>
                                        <p:strVal val="visible"/>
                                      </p:to>
                                    </p:set>
                                    <p:animEffect transition="in" filter="wipe(up)">
                                      <p:cBhvr>
                                        <p:cTn id="78" dur="350"/>
                                        <p:tgtEl>
                                          <p:spTgt spid="7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wipe(left)">
                                      <p:cBhvr>
                                        <p:cTn id="83" dur="1000"/>
                                        <p:tgtEl>
                                          <p:spTgt spid="80"/>
                                        </p:tgtEl>
                                      </p:cBhvr>
                                    </p:animEffect>
                                  </p:childTnLst>
                                </p:cTn>
                              </p:par>
                            </p:childTnLst>
                          </p:cTn>
                        </p:par>
                        <p:par>
                          <p:cTn id="84" fill="hold">
                            <p:stCondLst>
                              <p:cond delay="1000"/>
                            </p:stCondLst>
                            <p:childTnLst>
                              <p:par>
                                <p:cTn id="85" presetID="22" presetClass="entr" presetSubtype="8" fill="hold" grpId="0" nodeType="afterEffect">
                                  <p:stCondLst>
                                    <p:cond delay="1000"/>
                                  </p:stCondLst>
                                  <p:childTnLst>
                                    <p:set>
                                      <p:cBhvr>
                                        <p:cTn id="86" dur="1" fill="hold">
                                          <p:stCondLst>
                                            <p:cond delay="0"/>
                                          </p:stCondLst>
                                        </p:cTn>
                                        <p:tgtEl>
                                          <p:spTgt spid="87"/>
                                        </p:tgtEl>
                                        <p:attrNameLst>
                                          <p:attrName>style.visibility</p:attrName>
                                        </p:attrNameLst>
                                      </p:cBhvr>
                                      <p:to>
                                        <p:strVal val="visible"/>
                                      </p:to>
                                    </p:set>
                                    <p:animEffect transition="in" filter="wipe(left)">
                                      <p:cBhvr>
                                        <p:cTn id="87" dur="500"/>
                                        <p:tgtEl>
                                          <p:spTgt spid="87"/>
                                        </p:tgtEl>
                                      </p:cBhvr>
                                    </p:animEffect>
                                  </p:childTnLst>
                                </p:cTn>
                              </p:par>
                            </p:childTnLst>
                          </p:cTn>
                        </p:par>
                        <p:par>
                          <p:cTn id="88" fill="hold">
                            <p:stCondLst>
                              <p:cond delay="2500"/>
                            </p:stCondLst>
                            <p:childTnLst>
                              <p:par>
                                <p:cTn id="89" presetID="22" presetClass="entr" presetSubtype="1" fill="hold" nodeType="afterEffect">
                                  <p:stCondLst>
                                    <p:cond delay="750"/>
                                  </p:stCondLst>
                                  <p:childTnLst>
                                    <p:set>
                                      <p:cBhvr>
                                        <p:cTn id="90" dur="1" fill="hold">
                                          <p:stCondLst>
                                            <p:cond delay="0"/>
                                          </p:stCondLst>
                                        </p:cTn>
                                        <p:tgtEl>
                                          <p:spTgt spid="83"/>
                                        </p:tgtEl>
                                        <p:attrNameLst>
                                          <p:attrName>style.visibility</p:attrName>
                                        </p:attrNameLst>
                                      </p:cBhvr>
                                      <p:to>
                                        <p:strVal val="visible"/>
                                      </p:to>
                                    </p:set>
                                    <p:animEffect transition="in" filter="wipe(up)">
                                      <p:cBhvr>
                                        <p:cTn id="91" dur="350"/>
                                        <p:tgtEl>
                                          <p:spTgt spid="8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wipe(left)">
                                      <p:cBhvr>
                                        <p:cTn id="96" dur="1000"/>
                                        <p:tgtEl>
                                          <p:spTgt spid="81"/>
                                        </p:tgtEl>
                                      </p:cBhvr>
                                    </p:animEffect>
                                  </p:childTnLst>
                                </p:cTn>
                              </p:par>
                            </p:childTnLst>
                          </p:cTn>
                        </p:par>
                        <p:par>
                          <p:cTn id="97" fill="hold">
                            <p:stCondLst>
                              <p:cond delay="1000"/>
                            </p:stCondLst>
                            <p:childTnLst>
                              <p:par>
                                <p:cTn id="98" presetID="22" presetClass="entr" presetSubtype="8" fill="hold" grpId="0" nodeType="afterEffect">
                                  <p:stCondLst>
                                    <p:cond delay="1000"/>
                                  </p:stCondLst>
                                  <p:childTnLst>
                                    <p:set>
                                      <p:cBhvr>
                                        <p:cTn id="99" dur="1" fill="hold">
                                          <p:stCondLst>
                                            <p:cond delay="0"/>
                                          </p:stCondLst>
                                        </p:cTn>
                                        <p:tgtEl>
                                          <p:spTgt spid="88"/>
                                        </p:tgtEl>
                                        <p:attrNameLst>
                                          <p:attrName>style.visibility</p:attrName>
                                        </p:attrNameLst>
                                      </p:cBhvr>
                                      <p:to>
                                        <p:strVal val="visible"/>
                                      </p:to>
                                    </p:set>
                                    <p:animEffect transition="in" filter="wipe(left)">
                                      <p:cBhvr>
                                        <p:cTn id="100" dur="500"/>
                                        <p:tgtEl>
                                          <p:spTgt spid="88"/>
                                        </p:tgtEl>
                                      </p:cBhvr>
                                    </p:animEffect>
                                  </p:childTnLst>
                                </p:cTn>
                              </p:par>
                            </p:childTnLst>
                          </p:cTn>
                        </p:par>
                        <p:par>
                          <p:cTn id="101" fill="hold">
                            <p:stCondLst>
                              <p:cond delay="2500"/>
                            </p:stCondLst>
                            <p:childTnLst>
                              <p:par>
                                <p:cTn id="102" presetID="22" presetClass="entr" presetSubtype="1" fill="hold" nodeType="afterEffect">
                                  <p:stCondLst>
                                    <p:cond delay="750"/>
                                  </p:stCondLst>
                                  <p:childTnLst>
                                    <p:set>
                                      <p:cBhvr>
                                        <p:cTn id="103" dur="1" fill="hold">
                                          <p:stCondLst>
                                            <p:cond delay="0"/>
                                          </p:stCondLst>
                                        </p:cTn>
                                        <p:tgtEl>
                                          <p:spTgt spid="84"/>
                                        </p:tgtEl>
                                        <p:attrNameLst>
                                          <p:attrName>style.visibility</p:attrName>
                                        </p:attrNameLst>
                                      </p:cBhvr>
                                      <p:to>
                                        <p:strVal val="visible"/>
                                      </p:to>
                                    </p:set>
                                    <p:animEffect transition="in" filter="wipe(up)">
                                      <p:cBhvr>
                                        <p:cTn id="104" dur="350"/>
                                        <p:tgtEl>
                                          <p:spTgt spid="8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wipe(left)">
                                      <p:cBhvr>
                                        <p:cTn id="109" dur="500"/>
                                        <p:tgtEl>
                                          <p:spTgt spid="85"/>
                                        </p:tgtEl>
                                      </p:cBhvr>
                                    </p:animEffect>
                                  </p:childTnLst>
                                </p:cTn>
                              </p:par>
                            </p:childTnLst>
                          </p:cTn>
                        </p:par>
                        <p:par>
                          <p:cTn id="110" fill="hold">
                            <p:stCondLst>
                              <p:cond delay="500"/>
                            </p:stCondLst>
                            <p:childTnLst>
                              <p:par>
                                <p:cTn id="111" presetID="22" presetClass="entr" presetSubtype="8" fill="hold" grpId="0" nodeType="afterEffect">
                                  <p:stCondLst>
                                    <p:cond delay="1000"/>
                                  </p:stCondLst>
                                  <p:childTnLst>
                                    <p:set>
                                      <p:cBhvr>
                                        <p:cTn id="112" dur="1" fill="hold">
                                          <p:stCondLst>
                                            <p:cond delay="0"/>
                                          </p:stCondLst>
                                        </p:cTn>
                                        <p:tgtEl>
                                          <p:spTgt spid="89"/>
                                        </p:tgtEl>
                                        <p:attrNameLst>
                                          <p:attrName>style.visibility</p:attrName>
                                        </p:attrNameLst>
                                      </p:cBhvr>
                                      <p:to>
                                        <p:strVal val="visible"/>
                                      </p:to>
                                    </p:set>
                                    <p:animEffect transition="in" filter="wipe(left)">
                                      <p:cBhvr>
                                        <p:cTn id="11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65" grpId="0"/>
      <p:bldP spid="66" grpId="0"/>
      <p:bldP spid="67" grpId="0"/>
      <p:bldP spid="68" grpId="0"/>
      <p:bldP spid="70" grpId="0"/>
      <p:bldP spid="79" grpId="0"/>
      <p:bldP spid="80" grpId="0"/>
      <p:bldP spid="81" grpId="0"/>
      <p:bldP spid="85" grpId="0"/>
      <p:bldP spid="86" grpId="0"/>
      <p:bldP spid="87" grpId="0"/>
      <p:bldP spid="88" grpId="0"/>
      <p:bldP spid="89" grpId="0"/>
      <p:bldP spid="11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371600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3329076"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PROJECT DEVELOPMENT SCHEDULE</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6" name="Gruppo 5">
            <a:extLst>
              <a:ext uri="{FF2B5EF4-FFF2-40B4-BE49-F238E27FC236}">
                <a16:creationId xmlns:a16="http://schemas.microsoft.com/office/drawing/2014/main" id="{A132C567-5CC0-45E4-A1FB-B492FB8F798C}"/>
              </a:ext>
            </a:extLst>
          </p:cNvPr>
          <p:cNvGrpSpPr/>
          <p:nvPr/>
        </p:nvGrpSpPr>
        <p:grpSpPr>
          <a:xfrm>
            <a:off x="643686" y="2557799"/>
            <a:ext cx="7325005" cy="1206949"/>
            <a:chOff x="609955" y="2785931"/>
            <a:chExt cx="7325005" cy="1206949"/>
          </a:xfrm>
        </p:grpSpPr>
        <p:sp>
          <p:nvSpPr>
            <p:cNvPr id="81" name="Rettangolo con angoli arrotondati 80">
              <a:extLst>
                <a:ext uri="{FF2B5EF4-FFF2-40B4-BE49-F238E27FC236}">
                  <a16:creationId xmlns:a16="http://schemas.microsoft.com/office/drawing/2014/main" id="{0ABB6160-6FA1-41C8-8EAD-ECB6DCA68B58}"/>
                </a:ext>
              </a:extLst>
            </p:cNvPr>
            <p:cNvSpPr/>
            <p:nvPr/>
          </p:nvSpPr>
          <p:spPr>
            <a:xfrm>
              <a:off x="609955" y="2785931"/>
              <a:ext cx="7325005" cy="1206949"/>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9" name="TextBox 7">
              <a:extLst>
                <a:ext uri="{FF2B5EF4-FFF2-40B4-BE49-F238E27FC236}">
                  <a16:creationId xmlns:a16="http://schemas.microsoft.com/office/drawing/2014/main" id="{EBCBC34F-9EDD-4799-8328-AD093676B803}"/>
                </a:ext>
              </a:extLst>
            </p:cNvPr>
            <p:cNvSpPr txBox="1"/>
            <p:nvPr/>
          </p:nvSpPr>
          <p:spPr>
            <a:xfrm>
              <a:off x="1872005" y="2830522"/>
              <a:ext cx="4800904"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DESIGN OF THE UMP AND ITS API</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94" name="Connettore diritto 93">
            <a:extLst>
              <a:ext uri="{FF2B5EF4-FFF2-40B4-BE49-F238E27FC236}">
                <a16:creationId xmlns:a16="http://schemas.microsoft.com/office/drawing/2014/main" id="{C81FC2E8-AAE2-467E-BE8B-C6BBCB7137D4}"/>
              </a:ext>
            </a:extLst>
          </p:cNvPr>
          <p:cNvCxnSpPr>
            <a:cxnSpLocks/>
          </p:cNvCxnSpPr>
          <p:nvPr/>
        </p:nvCxnSpPr>
        <p:spPr>
          <a:xfrm flipV="1">
            <a:off x="643686" y="3635329"/>
            <a:ext cx="2286" cy="5524428"/>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3" name="Connettore diritto 102">
            <a:extLst>
              <a:ext uri="{FF2B5EF4-FFF2-40B4-BE49-F238E27FC236}">
                <a16:creationId xmlns:a16="http://schemas.microsoft.com/office/drawing/2014/main" id="{6E7EDD46-3486-48F7-B440-619F13E3AE0C}"/>
              </a:ext>
            </a:extLst>
          </p:cNvPr>
          <p:cNvCxnSpPr>
            <a:cxnSpLocks/>
          </p:cNvCxnSpPr>
          <p:nvPr/>
        </p:nvCxnSpPr>
        <p:spPr>
          <a:xfrm flipV="1">
            <a:off x="7968691" y="3744429"/>
            <a:ext cx="0" cy="5381114"/>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6" name="Connettore diritto 105">
            <a:extLst>
              <a:ext uri="{FF2B5EF4-FFF2-40B4-BE49-F238E27FC236}">
                <a16:creationId xmlns:a16="http://schemas.microsoft.com/office/drawing/2014/main" id="{F5BF1BF9-26D5-4141-A07D-996773D1E34A}"/>
              </a:ext>
            </a:extLst>
          </p:cNvPr>
          <p:cNvCxnSpPr>
            <a:cxnSpLocks/>
          </p:cNvCxnSpPr>
          <p:nvPr/>
        </p:nvCxnSpPr>
        <p:spPr>
          <a:xfrm flipV="1">
            <a:off x="12987091" y="6961425"/>
            <a:ext cx="0" cy="2198332"/>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8" name="Connettore diritto 107">
            <a:extLst>
              <a:ext uri="{FF2B5EF4-FFF2-40B4-BE49-F238E27FC236}">
                <a16:creationId xmlns:a16="http://schemas.microsoft.com/office/drawing/2014/main" id="{FA589107-680A-4540-940D-FB920C3D33BA}"/>
              </a:ext>
            </a:extLst>
          </p:cNvPr>
          <p:cNvCxnSpPr>
            <a:cxnSpLocks/>
          </p:cNvCxnSpPr>
          <p:nvPr/>
        </p:nvCxnSpPr>
        <p:spPr>
          <a:xfrm flipV="1">
            <a:off x="13393891" y="8552816"/>
            <a:ext cx="0" cy="606941"/>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10" name="Connettore diritto 109">
            <a:extLst>
              <a:ext uri="{FF2B5EF4-FFF2-40B4-BE49-F238E27FC236}">
                <a16:creationId xmlns:a16="http://schemas.microsoft.com/office/drawing/2014/main" id="{F240D157-1243-40C6-B41F-28070C50ED70}"/>
              </a:ext>
            </a:extLst>
          </p:cNvPr>
          <p:cNvCxnSpPr>
            <a:cxnSpLocks/>
          </p:cNvCxnSpPr>
          <p:nvPr/>
        </p:nvCxnSpPr>
        <p:spPr>
          <a:xfrm flipV="1">
            <a:off x="16108291" y="5265869"/>
            <a:ext cx="0" cy="3897774"/>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113" name="TextBox 6">
            <a:extLst>
              <a:ext uri="{FF2B5EF4-FFF2-40B4-BE49-F238E27FC236}">
                <a16:creationId xmlns:a16="http://schemas.microsoft.com/office/drawing/2014/main" id="{31F1A6B7-242B-4235-BAAF-6736ED19D032}"/>
              </a:ext>
            </a:extLst>
          </p:cNvPr>
          <p:cNvSpPr txBox="1"/>
          <p:nvPr/>
        </p:nvSpPr>
        <p:spPr>
          <a:xfrm>
            <a:off x="17180089" y="9342436"/>
            <a:ext cx="244385" cy="410369"/>
          </a:xfrm>
          <a:prstGeom prst="rect">
            <a:avLst/>
          </a:prstGeom>
        </p:spPr>
        <p:txBody>
          <a:bodyPr wrap="square" lIns="0" tIns="0" rIns="0" bIns="0" rtlCol="0" anchor="t">
            <a:spAutoFit/>
          </a:bodyPr>
          <a:lstStyle/>
          <a:p>
            <a:pPr algn="ctr">
              <a:lnSpc>
                <a:spcPts val="3200"/>
              </a:lnSpc>
            </a:pPr>
            <a:r>
              <a:rPr lang="en-US" sz="3600" spc="-30" dirty="0">
                <a:solidFill>
                  <a:srgbClr val="FFFEE6"/>
                </a:solidFill>
                <a:effectLst>
                  <a:outerShdw blurRad="50800" dist="38100" dir="2700000" algn="tl" rotWithShape="0">
                    <a:prstClr val="black">
                      <a:alpha val="40000"/>
                    </a:prstClr>
                  </a:outerShdw>
                </a:effectLst>
                <a:latin typeface="Montserrat Light"/>
              </a:rPr>
              <a:t>t</a:t>
            </a:r>
          </a:p>
        </p:txBody>
      </p:sp>
      <p:grpSp>
        <p:nvGrpSpPr>
          <p:cNvPr id="3" name="Gruppo 2">
            <a:extLst>
              <a:ext uri="{FF2B5EF4-FFF2-40B4-BE49-F238E27FC236}">
                <a16:creationId xmlns:a16="http://schemas.microsoft.com/office/drawing/2014/main" id="{2B9E1320-124D-4F3C-A790-73890A9513CA}"/>
              </a:ext>
            </a:extLst>
          </p:cNvPr>
          <p:cNvGrpSpPr/>
          <p:nvPr/>
        </p:nvGrpSpPr>
        <p:grpSpPr>
          <a:xfrm>
            <a:off x="521493" y="9145863"/>
            <a:ext cx="16898538" cy="554432"/>
            <a:chOff x="521493" y="9145863"/>
            <a:chExt cx="16898538" cy="554432"/>
          </a:xfrm>
        </p:grpSpPr>
        <p:cxnSp>
          <p:nvCxnSpPr>
            <p:cNvPr id="82" name="Connettore diritto 81">
              <a:extLst>
                <a:ext uri="{FF2B5EF4-FFF2-40B4-BE49-F238E27FC236}">
                  <a16:creationId xmlns:a16="http://schemas.microsoft.com/office/drawing/2014/main" id="{3FB8E8F4-899A-4209-BAAE-3F5CD7D27BDD}"/>
                </a:ext>
              </a:extLst>
            </p:cNvPr>
            <p:cNvCxnSpPr>
              <a:cxnSpLocks/>
            </p:cNvCxnSpPr>
            <p:nvPr/>
          </p:nvCxnSpPr>
          <p:spPr>
            <a:xfrm flipV="1">
              <a:off x="630478" y="9145863"/>
              <a:ext cx="16789553" cy="13895"/>
            </a:xfrm>
            <a:prstGeom prst="line">
              <a:avLst/>
            </a:prstGeom>
            <a:ln w="41275" cmpd="sng">
              <a:solidFill>
                <a:srgbClr val="FFFEE6"/>
              </a:solidFill>
              <a:prstDash val="solid"/>
              <a:tailEnd type="arrow" w="lg" len="lg"/>
            </a:ln>
          </p:spPr>
          <p:style>
            <a:lnRef idx="1">
              <a:schemeClr val="accent1"/>
            </a:lnRef>
            <a:fillRef idx="0">
              <a:schemeClr val="accent1"/>
            </a:fillRef>
            <a:effectRef idx="0">
              <a:schemeClr val="accent1"/>
            </a:effectRef>
            <a:fontRef idx="minor">
              <a:schemeClr val="tx1"/>
            </a:fontRef>
          </p:style>
        </p:cxnSp>
        <p:sp>
          <p:nvSpPr>
            <p:cNvPr id="115" name="TextBox 6">
              <a:extLst>
                <a:ext uri="{FF2B5EF4-FFF2-40B4-BE49-F238E27FC236}">
                  <a16:creationId xmlns:a16="http://schemas.microsoft.com/office/drawing/2014/main" id="{AAAE08BC-5988-4BBE-BDCE-FE9DCBCF855B}"/>
                </a:ext>
              </a:extLst>
            </p:cNvPr>
            <p:cNvSpPr txBox="1"/>
            <p:nvPr/>
          </p:nvSpPr>
          <p:spPr>
            <a:xfrm>
              <a:off x="521493" y="9289926"/>
              <a:ext cx="244385"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0</a:t>
              </a:r>
            </a:p>
          </p:txBody>
        </p:sp>
      </p:grpSp>
      <p:sp>
        <p:nvSpPr>
          <p:cNvPr id="116" name="TextBox 6">
            <a:extLst>
              <a:ext uri="{FF2B5EF4-FFF2-40B4-BE49-F238E27FC236}">
                <a16:creationId xmlns:a16="http://schemas.microsoft.com/office/drawing/2014/main" id="{0E1FCD8C-1FDF-4700-B67F-48CED6D5EE63}"/>
              </a:ext>
            </a:extLst>
          </p:cNvPr>
          <p:cNvSpPr txBox="1"/>
          <p:nvPr/>
        </p:nvSpPr>
        <p:spPr>
          <a:xfrm>
            <a:off x="16588720" y="9636802"/>
            <a:ext cx="1427121" cy="352532"/>
          </a:xfrm>
          <a:prstGeom prst="rect">
            <a:avLst/>
          </a:prstGeom>
        </p:spPr>
        <p:txBody>
          <a:bodyPr wrap="square" lIns="0" tIns="0" rIns="0" bIns="0" rtlCol="0" anchor="t">
            <a:spAutoFit/>
          </a:bodyPr>
          <a:lstStyle/>
          <a:p>
            <a:pPr algn="ctr">
              <a:lnSpc>
                <a:spcPts val="3200"/>
              </a:lnSpc>
            </a:pPr>
            <a:r>
              <a:rPr lang="en-US" spc="-30" dirty="0">
                <a:solidFill>
                  <a:srgbClr val="FFFEE6"/>
                </a:solidFill>
                <a:effectLst>
                  <a:outerShdw blurRad="50800" dist="38100" dir="2700000" algn="tl" rotWithShape="0">
                    <a:prstClr val="black">
                      <a:alpha val="40000"/>
                    </a:prstClr>
                  </a:outerShdw>
                </a:effectLst>
                <a:latin typeface="Montserrat Light"/>
              </a:rPr>
              <a:t>(man*hours)</a:t>
            </a:r>
          </a:p>
        </p:txBody>
      </p:sp>
      <p:sp>
        <p:nvSpPr>
          <p:cNvPr id="117" name="TextBox 6">
            <a:extLst>
              <a:ext uri="{FF2B5EF4-FFF2-40B4-BE49-F238E27FC236}">
                <a16:creationId xmlns:a16="http://schemas.microsoft.com/office/drawing/2014/main" id="{B26FC439-DD28-4540-98CE-3B8175F5052D}"/>
              </a:ext>
            </a:extLst>
          </p:cNvPr>
          <p:cNvSpPr txBox="1"/>
          <p:nvPr/>
        </p:nvSpPr>
        <p:spPr>
          <a:xfrm>
            <a:off x="7453290" y="9289926"/>
            <a:ext cx="1030802"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2700</a:t>
            </a:r>
          </a:p>
        </p:txBody>
      </p:sp>
      <p:sp>
        <p:nvSpPr>
          <p:cNvPr id="118" name="TextBox 6">
            <a:extLst>
              <a:ext uri="{FF2B5EF4-FFF2-40B4-BE49-F238E27FC236}">
                <a16:creationId xmlns:a16="http://schemas.microsoft.com/office/drawing/2014/main" id="{57453BF8-6DAC-425A-80D7-6DDB9FAD4236}"/>
              </a:ext>
            </a:extLst>
          </p:cNvPr>
          <p:cNvSpPr txBox="1"/>
          <p:nvPr/>
        </p:nvSpPr>
        <p:spPr>
          <a:xfrm>
            <a:off x="15592890" y="9289926"/>
            <a:ext cx="1030802"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5700</a:t>
            </a:r>
          </a:p>
        </p:txBody>
      </p:sp>
      <p:sp>
        <p:nvSpPr>
          <p:cNvPr id="119" name="TextBox 6">
            <a:extLst>
              <a:ext uri="{FF2B5EF4-FFF2-40B4-BE49-F238E27FC236}">
                <a16:creationId xmlns:a16="http://schemas.microsoft.com/office/drawing/2014/main" id="{2C880C05-F65D-4426-882B-51A971F4C067}"/>
              </a:ext>
            </a:extLst>
          </p:cNvPr>
          <p:cNvSpPr txBox="1"/>
          <p:nvPr/>
        </p:nvSpPr>
        <p:spPr>
          <a:xfrm>
            <a:off x="13277036" y="9289924"/>
            <a:ext cx="1030802" cy="410369"/>
          </a:xfrm>
          <a:prstGeom prst="rect">
            <a:avLst/>
          </a:prstGeom>
        </p:spPr>
        <p:txBody>
          <a:bodyPr wrap="square" lIns="0" tIns="0" rIns="0" bIns="0" rtlCol="0" anchor="t">
            <a:spAutoFit/>
          </a:bodyPr>
          <a:lstStyle/>
          <a:p>
            <a:pP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4700</a:t>
            </a:r>
          </a:p>
        </p:txBody>
      </p:sp>
      <p:sp>
        <p:nvSpPr>
          <p:cNvPr id="120" name="TextBox 6">
            <a:extLst>
              <a:ext uri="{FF2B5EF4-FFF2-40B4-BE49-F238E27FC236}">
                <a16:creationId xmlns:a16="http://schemas.microsoft.com/office/drawing/2014/main" id="{C52FC6B2-52CB-4900-BEF7-E05F4C039C89}"/>
              </a:ext>
            </a:extLst>
          </p:cNvPr>
          <p:cNvSpPr txBox="1"/>
          <p:nvPr/>
        </p:nvSpPr>
        <p:spPr>
          <a:xfrm>
            <a:off x="12105168" y="9289924"/>
            <a:ext cx="1030802" cy="410369"/>
          </a:xfrm>
          <a:prstGeom prst="rect">
            <a:avLst/>
          </a:prstGeom>
        </p:spPr>
        <p:txBody>
          <a:bodyPr wrap="square" lIns="0" tIns="0" rIns="0" bIns="0" rtlCol="0" anchor="t">
            <a:spAutoFit/>
          </a:bodyPr>
          <a:lstStyle/>
          <a:p>
            <a:pPr algn="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4550</a:t>
            </a:r>
          </a:p>
        </p:txBody>
      </p:sp>
      <p:grpSp>
        <p:nvGrpSpPr>
          <p:cNvPr id="9" name="Gruppo 8">
            <a:extLst>
              <a:ext uri="{FF2B5EF4-FFF2-40B4-BE49-F238E27FC236}">
                <a16:creationId xmlns:a16="http://schemas.microsoft.com/office/drawing/2014/main" id="{B57F636F-CB41-4AA5-9C3F-974E7CC9E02F}"/>
              </a:ext>
            </a:extLst>
          </p:cNvPr>
          <p:cNvGrpSpPr/>
          <p:nvPr/>
        </p:nvGrpSpPr>
        <p:grpSpPr>
          <a:xfrm>
            <a:off x="7968691" y="5803333"/>
            <a:ext cx="5018400" cy="1206949"/>
            <a:chOff x="609955" y="6031465"/>
            <a:chExt cx="5018400" cy="1206949"/>
          </a:xfrm>
        </p:grpSpPr>
        <p:sp>
          <p:nvSpPr>
            <p:cNvPr id="87" name="Rettangolo con angoli arrotondati 86">
              <a:extLst>
                <a:ext uri="{FF2B5EF4-FFF2-40B4-BE49-F238E27FC236}">
                  <a16:creationId xmlns:a16="http://schemas.microsoft.com/office/drawing/2014/main" id="{E421E142-B68B-4DA9-86B5-A1C9EE5CEE1B}"/>
                </a:ext>
              </a:extLst>
            </p:cNvPr>
            <p:cNvSpPr/>
            <p:nvPr/>
          </p:nvSpPr>
          <p:spPr>
            <a:xfrm>
              <a:off x="609955" y="6031465"/>
              <a:ext cx="5018400" cy="1206949"/>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1" name="TextBox 7">
              <a:extLst>
                <a:ext uri="{FF2B5EF4-FFF2-40B4-BE49-F238E27FC236}">
                  <a16:creationId xmlns:a16="http://schemas.microsoft.com/office/drawing/2014/main" id="{3562BFF8-EFFB-4668-9128-01C4590F0F05}"/>
                </a:ext>
              </a:extLst>
            </p:cNvPr>
            <p:cNvSpPr txBox="1"/>
            <p:nvPr/>
          </p:nvSpPr>
          <p:spPr>
            <a:xfrm>
              <a:off x="1179877" y="6080941"/>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WEB SERVICE</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33621600-664E-4ECC-B0F8-38366C11C720}"/>
              </a:ext>
            </a:extLst>
          </p:cNvPr>
          <p:cNvGrpSpPr/>
          <p:nvPr/>
        </p:nvGrpSpPr>
        <p:grpSpPr>
          <a:xfrm>
            <a:off x="7968691" y="4180566"/>
            <a:ext cx="8139600" cy="1206949"/>
            <a:chOff x="599795" y="4407086"/>
            <a:chExt cx="8139600" cy="1206949"/>
          </a:xfrm>
        </p:grpSpPr>
        <p:sp>
          <p:nvSpPr>
            <p:cNvPr id="86" name="Rettangolo con angoli arrotondati 85">
              <a:extLst>
                <a:ext uri="{FF2B5EF4-FFF2-40B4-BE49-F238E27FC236}">
                  <a16:creationId xmlns:a16="http://schemas.microsoft.com/office/drawing/2014/main" id="{E50C8DF5-84E1-46D8-B3AF-F3BB1D32D555}"/>
                </a:ext>
              </a:extLst>
            </p:cNvPr>
            <p:cNvSpPr/>
            <p:nvPr/>
          </p:nvSpPr>
          <p:spPr>
            <a:xfrm>
              <a:off x="599795" y="4407086"/>
              <a:ext cx="8139600" cy="1206949"/>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0" name="TextBox 7">
              <a:extLst>
                <a:ext uri="{FF2B5EF4-FFF2-40B4-BE49-F238E27FC236}">
                  <a16:creationId xmlns:a16="http://schemas.microsoft.com/office/drawing/2014/main" id="{838461EA-73F5-442B-AA75-144BC664A32C}"/>
                </a:ext>
              </a:extLst>
            </p:cNvPr>
            <p:cNvSpPr txBox="1"/>
            <p:nvPr/>
          </p:nvSpPr>
          <p:spPr>
            <a:xfrm>
              <a:off x="2730317" y="4456562"/>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CLOUD SERVICE</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B52188F7-2586-4A99-9A31-C6F0C723D82D}"/>
              </a:ext>
            </a:extLst>
          </p:cNvPr>
          <p:cNvGrpSpPr/>
          <p:nvPr/>
        </p:nvGrpSpPr>
        <p:grpSpPr>
          <a:xfrm>
            <a:off x="7968691" y="7426100"/>
            <a:ext cx="5425200" cy="1206949"/>
            <a:chOff x="599795" y="7655844"/>
            <a:chExt cx="5425200" cy="1206949"/>
          </a:xfrm>
        </p:grpSpPr>
        <p:sp>
          <p:nvSpPr>
            <p:cNvPr id="88" name="Rettangolo con angoli arrotondati 87">
              <a:extLst>
                <a:ext uri="{FF2B5EF4-FFF2-40B4-BE49-F238E27FC236}">
                  <a16:creationId xmlns:a16="http://schemas.microsoft.com/office/drawing/2014/main" id="{BEB4DA03-28EC-4580-8A57-23D6707A16E9}"/>
                </a:ext>
              </a:extLst>
            </p:cNvPr>
            <p:cNvSpPr/>
            <p:nvPr/>
          </p:nvSpPr>
          <p:spPr>
            <a:xfrm>
              <a:off x="599795" y="7655844"/>
              <a:ext cx="5425200" cy="1206949"/>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2" name="TextBox 7">
              <a:extLst>
                <a:ext uri="{FF2B5EF4-FFF2-40B4-BE49-F238E27FC236}">
                  <a16:creationId xmlns:a16="http://schemas.microsoft.com/office/drawing/2014/main" id="{6AED602C-700D-4153-80DF-F30C563B06D0}"/>
                </a:ext>
              </a:extLst>
            </p:cNvPr>
            <p:cNvSpPr txBox="1"/>
            <p:nvPr/>
          </p:nvSpPr>
          <p:spPr>
            <a:xfrm>
              <a:off x="1373117" y="7705320"/>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UMPM</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6765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750"/>
                                        <p:tgtEl>
                                          <p:spTgt spid="3"/>
                                        </p:tgtEl>
                                      </p:cBhvr>
                                    </p:animEffect>
                                  </p:childTnLst>
                                </p:cTn>
                              </p:par>
                              <p:par>
                                <p:cTn id="17" presetID="22" presetClass="entr" presetSubtype="8" fill="hold" grpId="0" nodeType="withEffect">
                                  <p:stCondLst>
                                    <p:cond delay="1250"/>
                                  </p:stCondLst>
                                  <p:childTnLst>
                                    <p:set>
                                      <p:cBhvr>
                                        <p:cTn id="18" dur="1" fill="hold">
                                          <p:stCondLst>
                                            <p:cond delay="0"/>
                                          </p:stCondLst>
                                        </p:cTn>
                                        <p:tgtEl>
                                          <p:spTgt spid="113"/>
                                        </p:tgtEl>
                                        <p:attrNameLst>
                                          <p:attrName>style.visibility</p:attrName>
                                        </p:attrNameLst>
                                      </p:cBhvr>
                                      <p:to>
                                        <p:strVal val="visible"/>
                                      </p:to>
                                    </p:set>
                                    <p:animEffect transition="in" filter="wipe(left)">
                                      <p:cBhvr>
                                        <p:cTn id="19" dur="500"/>
                                        <p:tgtEl>
                                          <p:spTgt spid="113"/>
                                        </p:tgtEl>
                                      </p:cBhvr>
                                    </p:animEffect>
                                  </p:childTnLst>
                                </p:cTn>
                              </p:par>
                            </p:childTnLst>
                          </p:cTn>
                        </p:par>
                        <p:par>
                          <p:cTn id="20" fill="hold">
                            <p:stCondLst>
                              <p:cond delay="1750"/>
                            </p:stCondLst>
                            <p:childTnLst>
                              <p:par>
                                <p:cTn id="21" presetID="14" presetClass="entr" presetSubtype="10" fill="hold" grpId="0" nodeType="afterEffect">
                                  <p:stCondLst>
                                    <p:cond delay="1000"/>
                                  </p:stCondLst>
                                  <p:childTnLst>
                                    <p:set>
                                      <p:cBhvr>
                                        <p:cTn id="22" dur="1" fill="hold">
                                          <p:stCondLst>
                                            <p:cond delay="0"/>
                                          </p:stCondLst>
                                        </p:cTn>
                                        <p:tgtEl>
                                          <p:spTgt spid="116"/>
                                        </p:tgtEl>
                                        <p:attrNameLst>
                                          <p:attrName>style.visibility</p:attrName>
                                        </p:attrNameLst>
                                      </p:cBhvr>
                                      <p:to>
                                        <p:strVal val="visible"/>
                                      </p:to>
                                    </p:set>
                                    <p:animEffect transition="in" filter="randombar(horizontal)">
                                      <p:cBhvr>
                                        <p:cTn id="23" dur="500"/>
                                        <p:tgtEl>
                                          <p:spTgt spid="1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250"/>
                                        <p:tgtEl>
                                          <p:spTgt spid="6"/>
                                        </p:tgtEl>
                                      </p:cBhvr>
                                    </p:animEffect>
                                  </p:childTnLst>
                                </p:cTn>
                              </p:par>
                              <p:par>
                                <p:cTn id="29" presetID="22" presetClass="entr" presetSubtype="1"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wipe(up)">
                                      <p:cBhvr>
                                        <p:cTn id="31" dur="1250"/>
                                        <p:tgtEl>
                                          <p:spTgt spid="94"/>
                                        </p:tgtEl>
                                      </p:cBhvr>
                                    </p:animEffect>
                                  </p:childTnLst>
                                </p:cTn>
                              </p:par>
                            </p:childTnLst>
                          </p:cTn>
                        </p:par>
                        <p:par>
                          <p:cTn id="32" fill="hold">
                            <p:stCondLst>
                              <p:cond delay="1250"/>
                            </p:stCondLst>
                            <p:childTnLst>
                              <p:par>
                                <p:cTn id="33" presetID="22" presetClass="entr" presetSubtype="1" fill="hold" nodeType="after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wipe(up)">
                                      <p:cBhvr>
                                        <p:cTn id="35" dur="1250"/>
                                        <p:tgtEl>
                                          <p:spTgt spid="103"/>
                                        </p:tgtEl>
                                      </p:cBhvr>
                                    </p:animEffect>
                                  </p:childTnLst>
                                </p:cTn>
                              </p:par>
                            </p:childTnLst>
                          </p:cTn>
                        </p:par>
                        <p:par>
                          <p:cTn id="36" fill="hold">
                            <p:stCondLst>
                              <p:cond delay="2500"/>
                            </p:stCondLst>
                            <p:childTnLst>
                              <p:par>
                                <p:cTn id="37" presetID="14" presetClass="entr" presetSubtype="10" fill="hold" grpId="0" nodeType="afterEffect">
                                  <p:stCondLst>
                                    <p:cond delay="500"/>
                                  </p:stCondLst>
                                  <p:childTnLst>
                                    <p:set>
                                      <p:cBhvr>
                                        <p:cTn id="38" dur="1" fill="hold">
                                          <p:stCondLst>
                                            <p:cond delay="0"/>
                                          </p:stCondLst>
                                        </p:cTn>
                                        <p:tgtEl>
                                          <p:spTgt spid="117"/>
                                        </p:tgtEl>
                                        <p:attrNameLst>
                                          <p:attrName>style.visibility</p:attrName>
                                        </p:attrNameLst>
                                      </p:cBhvr>
                                      <p:to>
                                        <p:strVal val="visible"/>
                                      </p:to>
                                    </p:set>
                                    <p:animEffect transition="in" filter="randombar(horizontal)">
                                      <p:cBhvr>
                                        <p:cTn id="39" dur="500"/>
                                        <p:tgtEl>
                                          <p:spTgt spid="1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1390"/>
                                        <p:tgtEl>
                                          <p:spTgt spid="8"/>
                                        </p:tgtEl>
                                      </p:cBhvr>
                                    </p:animEffect>
                                  </p:childTnLst>
                                </p:cTn>
                              </p:par>
                              <p:par>
                                <p:cTn id="45" presetID="22" presetClass="entr" presetSubtype="8"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860"/>
                                        <p:tgtEl>
                                          <p:spTgt spid="9"/>
                                        </p:tgtEl>
                                      </p:cBhvr>
                                    </p:animEffect>
                                  </p:childTnLst>
                                </p:cTn>
                              </p:par>
                              <p:par>
                                <p:cTn id="48" presetID="22" presetClass="entr" presetSubtype="8"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920"/>
                                        <p:tgtEl>
                                          <p:spTgt spid="11"/>
                                        </p:tgtEl>
                                      </p:cBhvr>
                                    </p:animEffect>
                                  </p:childTnLst>
                                </p:cTn>
                              </p:par>
                              <p:par>
                                <p:cTn id="51" presetID="22" presetClass="entr" presetSubtype="1" fill="hold" nodeType="withEffect">
                                  <p:stCondLst>
                                    <p:cond delay="860"/>
                                  </p:stCondLst>
                                  <p:childTnLst>
                                    <p:set>
                                      <p:cBhvr>
                                        <p:cTn id="52" dur="1" fill="hold">
                                          <p:stCondLst>
                                            <p:cond delay="0"/>
                                          </p:stCondLst>
                                        </p:cTn>
                                        <p:tgtEl>
                                          <p:spTgt spid="106"/>
                                        </p:tgtEl>
                                        <p:attrNameLst>
                                          <p:attrName>style.visibility</p:attrName>
                                        </p:attrNameLst>
                                      </p:cBhvr>
                                      <p:to>
                                        <p:strVal val="visible"/>
                                      </p:to>
                                    </p:set>
                                    <p:animEffect transition="in" filter="wipe(up)">
                                      <p:cBhvr>
                                        <p:cTn id="53" dur="500"/>
                                        <p:tgtEl>
                                          <p:spTgt spid="106"/>
                                        </p:tgtEl>
                                      </p:cBhvr>
                                    </p:animEffect>
                                  </p:childTnLst>
                                </p:cTn>
                              </p:par>
                              <p:par>
                                <p:cTn id="54" presetID="22" presetClass="entr" presetSubtype="1" fill="hold" nodeType="withEffect">
                                  <p:stCondLst>
                                    <p:cond delay="920"/>
                                  </p:stCondLst>
                                  <p:childTnLst>
                                    <p:set>
                                      <p:cBhvr>
                                        <p:cTn id="55" dur="1" fill="hold">
                                          <p:stCondLst>
                                            <p:cond delay="0"/>
                                          </p:stCondLst>
                                        </p:cTn>
                                        <p:tgtEl>
                                          <p:spTgt spid="108"/>
                                        </p:tgtEl>
                                        <p:attrNameLst>
                                          <p:attrName>style.visibility</p:attrName>
                                        </p:attrNameLst>
                                      </p:cBhvr>
                                      <p:to>
                                        <p:strVal val="visible"/>
                                      </p:to>
                                    </p:set>
                                    <p:animEffect transition="in" filter="wipe(up)">
                                      <p:cBhvr>
                                        <p:cTn id="56" dur="140"/>
                                        <p:tgtEl>
                                          <p:spTgt spid="108"/>
                                        </p:tgtEl>
                                      </p:cBhvr>
                                    </p:animEffect>
                                  </p:childTnLst>
                                </p:cTn>
                              </p:par>
                              <p:par>
                                <p:cTn id="57" presetID="22" presetClass="entr" presetSubtype="1" fill="hold" nodeType="withEffect">
                                  <p:stCondLst>
                                    <p:cond delay="1390"/>
                                  </p:stCondLst>
                                  <p:childTnLst>
                                    <p:set>
                                      <p:cBhvr>
                                        <p:cTn id="58" dur="1" fill="hold">
                                          <p:stCondLst>
                                            <p:cond delay="0"/>
                                          </p:stCondLst>
                                        </p:cTn>
                                        <p:tgtEl>
                                          <p:spTgt spid="110"/>
                                        </p:tgtEl>
                                        <p:attrNameLst>
                                          <p:attrName>style.visibility</p:attrName>
                                        </p:attrNameLst>
                                      </p:cBhvr>
                                      <p:to>
                                        <p:strVal val="visible"/>
                                      </p:to>
                                    </p:set>
                                    <p:animEffect transition="in" filter="wipe(up)">
                                      <p:cBhvr>
                                        <p:cTn id="59" dur="880"/>
                                        <p:tgtEl>
                                          <p:spTgt spid="110"/>
                                        </p:tgtEl>
                                      </p:cBhvr>
                                    </p:animEffect>
                                  </p:childTnLst>
                                </p:cTn>
                              </p:par>
                              <p:par>
                                <p:cTn id="60" presetID="14" presetClass="entr" presetSubtype="10" fill="hold" grpId="0" nodeType="withEffect">
                                  <p:stCondLst>
                                    <p:cond delay="1860"/>
                                  </p:stCondLst>
                                  <p:childTnLst>
                                    <p:set>
                                      <p:cBhvr>
                                        <p:cTn id="61" dur="1" fill="hold">
                                          <p:stCondLst>
                                            <p:cond delay="0"/>
                                          </p:stCondLst>
                                        </p:cTn>
                                        <p:tgtEl>
                                          <p:spTgt spid="120"/>
                                        </p:tgtEl>
                                        <p:attrNameLst>
                                          <p:attrName>style.visibility</p:attrName>
                                        </p:attrNameLst>
                                      </p:cBhvr>
                                      <p:to>
                                        <p:strVal val="visible"/>
                                      </p:to>
                                    </p:set>
                                    <p:animEffect transition="in" filter="randombar(horizontal)">
                                      <p:cBhvr>
                                        <p:cTn id="62" dur="500"/>
                                        <p:tgtEl>
                                          <p:spTgt spid="120"/>
                                        </p:tgtEl>
                                      </p:cBhvr>
                                    </p:animEffect>
                                  </p:childTnLst>
                                </p:cTn>
                              </p:par>
                              <p:par>
                                <p:cTn id="63" presetID="14" presetClass="entr" presetSubtype="10" fill="hold" grpId="0" nodeType="withEffect">
                                  <p:stCondLst>
                                    <p:cond delay="2360"/>
                                  </p:stCondLst>
                                  <p:childTnLst>
                                    <p:set>
                                      <p:cBhvr>
                                        <p:cTn id="64" dur="1" fill="hold">
                                          <p:stCondLst>
                                            <p:cond delay="0"/>
                                          </p:stCondLst>
                                        </p:cTn>
                                        <p:tgtEl>
                                          <p:spTgt spid="119"/>
                                        </p:tgtEl>
                                        <p:attrNameLst>
                                          <p:attrName>style.visibility</p:attrName>
                                        </p:attrNameLst>
                                      </p:cBhvr>
                                      <p:to>
                                        <p:strVal val="visible"/>
                                      </p:to>
                                    </p:set>
                                    <p:animEffect transition="in" filter="randombar(horizontal)">
                                      <p:cBhvr>
                                        <p:cTn id="65" dur="500"/>
                                        <p:tgtEl>
                                          <p:spTgt spid="119"/>
                                        </p:tgtEl>
                                      </p:cBhvr>
                                    </p:animEffect>
                                  </p:childTnLst>
                                </p:cTn>
                              </p:par>
                              <p:par>
                                <p:cTn id="66" presetID="14" presetClass="entr" presetSubtype="10" fill="hold" grpId="0" nodeType="withEffect">
                                  <p:stCondLst>
                                    <p:cond delay="2860"/>
                                  </p:stCondLst>
                                  <p:childTnLst>
                                    <p:set>
                                      <p:cBhvr>
                                        <p:cTn id="67" dur="1" fill="hold">
                                          <p:stCondLst>
                                            <p:cond delay="0"/>
                                          </p:stCondLst>
                                        </p:cTn>
                                        <p:tgtEl>
                                          <p:spTgt spid="118"/>
                                        </p:tgtEl>
                                        <p:attrNameLst>
                                          <p:attrName>style.visibility</p:attrName>
                                        </p:attrNameLst>
                                      </p:cBhvr>
                                      <p:to>
                                        <p:strVal val="visible"/>
                                      </p:to>
                                    </p:set>
                                    <p:animEffect transition="in" filter="randombar(horizontal)">
                                      <p:cBhvr>
                                        <p:cTn id="68"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3" grpId="0"/>
      <p:bldP spid="116" grpId="0"/>
      <p:bldP spid="117" grpId="0"/>
      <p:bldP spid="118" grpId="0"/>
      <p:bldP spid="119" grpId="0"/>
      <p:bldP spid="120"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01" name="Nuvola 100">
            <a:extLst>
              <a:ext uri="{FF2B5EF4-FFF2-40B4-BE49-F238E27FC236}">
                <a16:creationId xmlns:a16="http://schemas.microsoft.com/office/drawing/2014/main" id="{7478E4E7-B29A-4436-9B3F-E4D82B5D5C40}"/>
              </a:ext>
            </a:extLst>
          </p:cNvPr>
          <p:cNvSpPr/>
          <p:nvPr/>
        </p:nvSpPr>
        <p:spPr>
          <a:xfrm>
            <a:off x="12746894" y="5751405"/>
            <a:ext cx="5099410" cy="2471909"/>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4" name="Gruppo 3">
            <a:extLst>
              <a:ext uri="{FF2B5EF4-FFF2-40B4-BE49-F238E27FC236}">
                <a16:creationId xmlns:a16="http://schemas.microsoft.com/office/drawing/2014/main" id="{BF327900-D41D-41E0-A770-675ED85A7E64}"/>
              </a:ext>
            </a:extLst>
          </p:cNvPr>
          <p:cNvGrpSpPr/>
          <p:nvPr/>
        </p:nvGrpSpPr>
        <p:grpSpPr>
          <a:xfrm>
            <a:off x="13542866" y="6146026"/>
            <a:ext cx="1289042" cy="1487082"/>
            <a:chOff x="13542866" y="6146026"/>
            <a:chExt cx="1289042" cy="1487082"/>
          </a:xfrm>
        </p:grpSpPr>
        <p:sp>
          <p:nvSpPr>
            <p:cNvPr id="114" name="Rettangolo 113">
              <a:extLst>
                <a:ext uri="{FF2B5EF4-FFF2-40B4-BE49-F238E27FC236}">
                  <a16:creationId xmlns:a16="http://schemas.microsoft.com/office/drawing/2014/main" id="{870B0144-E9F2-4A30-9727-047823EDB3BF}"/>
                </a:ext>
              </a:extLst>
            </p:cNvPr>
            <p:cNvSpPr/>
            <p:nvPr/>
          </p:nvSpPr>
          <p:spPr>
            <a:xfrm>
              <a:off x="13542866" y="6223775"/>
              <a:ext cx="1289042" cy="1409333"/>
            </a:xfrm>
            <a:prstGeom prst="rect">
              <a:avLst/>
            </a:prstGeom>
            <a:solidFill>
              <a:srgbClr val="8EACE0"/>
            </a:solidFill>
            <a:ln w="539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5" name="Connettore diritto 114">
              <a:extLst>
                <a:ext uri="{FF2B5EF4-FFF2-40B4-BE49-F238E27FC236}">
                  <a16:creationId xmlns:a16="http://schemas.microsoft.com/office/drawing/2014/main" id="{4D310A56-7AC0-45C0-99F8-531FB5BB19DA}"/>
                </a:ext>
              </a:extLst>
            </p:cNvPr>
            <p:cNvCxnSpPr>
              <a:cxnSpLocks/>
              <a:stCxn id="114" idx="0"/>
              <a:endCxn id="114" idx="2"/>
            </p:cNvCxnSpPr>
            <p:nvPr/>
          </p:nvCxnSpPr>
          <p:spPr>
            <a:xfrm>
              <a:off x="14187387" y="6223775"/>
              <a:ext cx="0" cy="1409333"/>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a:extLst>
                <a:ext uri="{FF2B5EF4-FFF2-40B4-BE49-F238E27FC236}">
                  <a16:creationId xmlns:a16="http://schemas.microsoft.com/office/drawing/2014/main" id="{8FCFB125-7F42-4C99-A1B7-EF9B8564CC6C}"/>
                </a:ext>
              </a:extLst>
            </p:cNvPr>
            <p:cNvCxnSpPr>
              <a:cxnSpLocks/>
            </p:cNvCxnSpPr>
            <p:nvPr/>
          </p:nvCxnSpPr>
          <p:spPr>
            <a:xfrm>
              <a:off x="13542866" y="6557204"/>
              <a:ext cx="1289042" cy="0"/>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5" name="TextBox 6">
              <a:extLst>
                <a:ext uri="{FF2B5EF4-FFF2-40B4-BE49-F238E27FC236}">
                  <a16:creationId xmlns:a16="http://schemas.microsoft.com/office/drawing/2014/main" id="{4B480233-E03F-41AA-BAA6-9DAAB053650E}"/>
                </a:ext>
              </a:extLst>
            </p:cNvPr>
            <p:cNvSpPr txBox="1"/>
            <p:nvPr/>
          </p:nvSpPr>
          <p:spPr>
            <a:xfrm>
              <a:off x="13606016" y="6146026"/>
              <a:ext cx="477269" cy="3960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2000" spc="-260" dirty="0">
                  <a:solidFill>
                    <a:srgbClr val="FFFEE6"/>
                  </a:solidFill>
                  <a:latin typeface="Montserrat Light"/>
                </a:rPr>
                <a:t>ID</a:t>
              </a:r>
            </a:p>
          </p:txBody>
        </p:sp>
        <p:sp>
          <p:nvSpPr>
            <p:cNvPr id="126" name="TextBox 6">
              <a:extLst>
                <a:ext uri="{FF2B5EF4-FFF2-40B4-BE49-F238E27FC236}">
                  <a16:creationId xmlns:a16="http://schemas.microsoft.com/office/drawing/2014/main" id="{6CBD7D05-DAF1-4BAC-96EC-E3047C02083E}"/>
                </a:ext>
              </a:extLst>
            </p:cNvPr>
            <p:cNvSpPr txBox="1"/>
            <p:nvPr/>
          </p:nvSpPr>
          <p:spPr>
            <a:xfrm>
              <a:off x="14173464" y="6148941"/>
              <a:ext cx="658444" cy="3960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2000" spc="-260" dirty="0">
                  <a:solidFill>
                    <a:srgbClr val="FFFEE6"/>
                  </a:solidFill>
                  <a:latin typeface="Montserrat Light"/>
                </a:rPr>
                <a:t>DEST</a:t>
              </a:r>
            </a:p>
          </p:txBody>
        </p:sp>
      </p:grpSp>
      <p:grpSp>
        <p:nvGrpSpPr>
          <p:cNvPr id="3" name="Gruppo 2">
            <a:extLst>
              <a:ext uri="{FF2B5EF4-FFF2-40B4-BE49-F238E27FC236}">
                <a16:creationId xmlns:a16="http://schemas.microsoft.com/office/drawing/2014/main" id="{7C14A879-5A62-48E9-B41B-98606C8E474A}"/>
              </a:ext>
            </a:extLst>
          </p:cNvPr>
          <p:cNvGrpSpPr/>
          <p:nvPr/>
        </p:nvGrpSpPr>
        <p:grpSpPr>
          <a:xfrm>
            <a:off x="7088713" y="6043776"/>
            <a:ext cx="4161901" cy="1887168"/>
            <a:chOff x="7088713" y="6043776"/>
            <a:chExt cx="4161901" cy="1887168"/>
          </a:xfrm>
        </p:grpSpPr>
        <p:pic>
          <p:nvPicPr>
            <p:cNvPr id="57" name="Immagine 56">
              <a:extLst>
                <a:ext uri="{FF2B5EF4-FFF2-40B4-BE49-F238E27FC236}">
                  <a16:creationId xmlns:a16="http://schemas.microsoft.com/office/drawing/2014/main" id="{72C93748-D39D-424F-9EC3-5A372E0AB34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7088713" y="6043776"/>
              <a:ext cx="4161901" cy="1887168"/>
            </a:xfrm>
            <a:prstGeom prst="rect">
              <a:avLst/>
            </a:prstGeom>
          </p:spPr>
        </p:pic>
        <p:pic>
          <p:nvPicPr>
            <p:cNvPr id="58" name="Immagine 57" descr="Immagine che contiene testo, elettronico&#10;&#10;Descrizione generata automaticamente">
              <a:extLst>
                <a:ext uri="{FF2B5EF4-FFF2-40B4-BE49-F238E27FC236}">
                  <a16:creationId xmlns:a16="http://schemas.microsoft.com/office/drawing/2014/main" id="{A7041B8B-96DF-41C9-BFF7-296C36282D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9502851" y="6239690"/>
              <a:ext cx="349509" cy="371764"/>
            </a:xfrm>
            <a:prstGeom prst="rect">
              <a:avLst/>
            </a:prstGeom>
          </p:spPr>
        </p:pic>
        <p:pic>
          <p:nvPicPr>
            <p:cNvPr id="59" name="Immagine 58" descr="Immagine che contiene testo, elettronico&#10;&#10;Descrizione generata automaticamente">
              <a:extLst>
                <a:ext uri="{FF2B5EF4-FFF2-40B4-BE49-F238E27FC236}">
                  <a16:creationId xmlns:a16="http://schemas.microsoft.com/office/drawing/2014/main" id="{A18884FE-09DB-4672-B5C8-281E7E3AAFC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9491723" y="7347038"/>
              <a:ext cx="371764" cy="349509"/>
            </a:xfrm>
            <a:prstGeom prst="rect">
              <a:avLst/>
            </a:prstGeom>
          </p:spPr>
        </p:pic>
        <p:pic>
          <p:nvPicPr>
            <p:cNvPr id="60" name="Immagine 59">
              <a:extLst>
                <a:ext uri="{FF2B5EF4-FFF2-40B4-BE49-F238E27FC236}">
                  <a16:creationId xmlns:a16="http://schemas.microsoft.com/office/drawing/2014/main" id="{B872DB09-4AE6-4379-A8B6-ECB12FDCCDED}"/>
                </a:ext>
              </a:extLst>
            </p:cNvPr>
            <p:cNvPicPr>
              <a:picLocks noChangeAspect="1"/>
            </p:cNvPicPr>
            <p:nvPr/>
          </p:nvPicPr>
          <p:blipFill>
            <a:blip r:embed="rId9"/>
            <a:stretch>
              <a:fillRect/>
            </a:stretch>
          </p:blipFill>
          <p:spPr>
            <a:xfrm>
              <a:off x="8803853" y="6850429"/>
              <a:ext cx="159826" cy="335532"/>
            </a:xfrm>
            <a:prstGeom prst="rect">
              <a:avLst/>
            </a:prstGeom>
          </p:spPr>
        </p:pic>
        <p:sp>
          <p:nvSpPr>
            <p:cNvPr id="35" name="Rettangolo con angoli arrotondati 34">
              <a:extLst>
                <a:ext uri="{FF2B5EF4-FFF2-40B4-BE49-F238E27FC236}">
                  <a16:creationId xmlns:a16="http://schemas.microsoft.com/office/drawing/2014/main" id="{755231DB-EC63-45F8-AFF4-DC8FA2DF2CA4}"/>
                </a:ext>
              </a:extLst>
            </p:cNvPr>
            <p:cNvSpPr/>
            <p:nvPr/>
          </p:nvSpPr>
          <p:spPr>
            <a:xfrm>
              <a:off x="10251843" y="6511868"/>
              <a:ext cx="952202" cy="950984"/>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6" name="Disco magnetico 35">
              <a:extLst>
                <a:ext uri="{FF2B5EF4-FFF2-40B4-BE49-F238E27FC236}">
                  <a16:creationId xmlns:a16="http://schemas.microsoft.com/office/drawing/2014/main" id="{F9E71137-46CE-4FC8-95C3-CC541963EEC8}"/>
                </a:ext>
              </a:extLst>
            </p:cNvPr>
            <p:cNvSpPr/>
            <p:nvPr/>
          </p:nvSpPr>
          <p:spPr>
            <a:xfrm>
              <a:off x="10310060" y="6561162"/>
              <a:ext cx="835768" cy="852397"/>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63" name="TextBox 6">
              <a:extLst>
                <a:ext uri="{FF2B5EF4-FFF2-40B4-BE49-F238E27FC236}">
                  <a16:creationId xmlns:a16="http://schemas.microsoft.com/office/drawing/2014/main" id="{E5FD24DC-2966-42BD-9BB4-C680933A5FF0}"/>
                </a:ext>
              </a:extLst>
            </p:cNvPr>
            <p:cNvSpPr txBox="1"/>
            <p:nvPr/>
          </p:nvSpPr>
          <p:spPr>
            <a:xfrm>
              <a:off x="10287184" y="617932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27454"/>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12797371" cy="1738425"/>
          </a:xfrm>
          <a:prstGeom prst="rect">
            <a:avLst/>
          </a:prstGeom>
        </p:spPr>
        <p:txBody>
          <a:bodyPr wrap="square" lIns="0" tIns="0" rIns="0" bIns="0" rtlCol="0" anchor="t">
            <a:spAutoFit/>
          </a:bodyPr>
          <a:lstStyle/>
          <a:p>
            <a:pPr lvl="0">
              <a:lnSpc>
                <a:spcPts val="14400"/>
              </a:lnSpc>
              <a:defRPr/>
            </a:pPr>
            <a:r>
              <a:rPr kumimoji="0" lang="en-US" sz="9000" b="0" i="0" u="none" strike="noStrike" kern="1200" cap="none" spc="-190" normalizeH="0" noProof="0" dirty="0">
                <a:ln>
                  <a:noFill/>
                </a:ln>
                <a:solidFill>
                  <a:srgbClr val="FFFEE6"/>
                </a:solidFill>
                <a:effectLst/>
                <a:uLnTx/>
                <a:uFillTx/>
                <a:latin typeface="League Gothic"/>
                <a:ea typeface="+mn-ea"/>
                <a:cs typeface="+mn-cs"/>
              </a:rPr>
              <a:t>POSSIBLE EXTENSIONS – MULTI-REPOSITORY</a:t>
            </a:r>
          </a:p>
        </p:txBody>
      </p:sp>
      <p:pic>
        <p:nvPicPr>
          <p:cNvPr id="45" name="Immagine 44">
            <a:extLst>
              <a:ext uri="{FF2B5EF4-FFF2-40B4-BE49-F238E27FC236}">
                <a16:creationId xmlns:a16="http://schemas.microsoft.com/office/drawing/2014/main" id="{74463FF3-D59A-4407-9229-F9C37578970F}"/>
              </a:ext>
            </a:extLst>
          </p:cNvPr>
          <p:cNvPicPr>
            <a:picLocks noChangeAspect="1"/>
          </p:cNvPicPr>
          <p:nvPr/>
        </p:nvPicPr>
        <p:blipFill>
          <a:blip r:embed="rId10"/>
          <a:stretch>
            <a:fillRect/>
          </a:stretch>
        </p:blipFill>
        <p:spPr>
          <a:xfrm>
            <a:off x="10348543" y="6858322"/>
            <a:ext cx="362800" cy="483479"/>
          </a:xfrm>
          <a:prstGeom prst="rect">
            <a:avLst/>
          </a:prstGeom>
        </p:spPr>
      </p:pic>
      <p:pic>
        <p:nvPicPr>
          <p:cNvPr id="46" name="Immagine 45">
            <a:extLst>
              <a:ext uri="{FF2B5EF4-FFF2-40B4-BE49-F238E27FC236}">
                <a16:creationId xmlns:a16="http://schemas.microsoft.com/office/drawing/2014/main" id="{BA1A7665-8A03-4BCE-BC61-CA98C6953216}"/>
              </a:ext>
            </a:extLst>
          </p:cNvPr>
          <p:cNvPicPr>
            <a:picLocks noChangeAspect="1"/>
          </p:cNvPicPr>
          <p:nvPr/>
        </p:nvPicPr>
        <p:blipFill>
          <a:blip r:embed="rId11"/>
          <a:stretch>
            <a:fillRect/>
          </a:stretch>
        </p:blipFill>
        <p:spPr>
          <a:xfrm>
            <a:off x="10737555" y="6858321"/>
            <a:ext cx="362800" cy="483479"/>
          </a:xfrm>
          <a:prstGeom prst="rect">
            <a:avLst/>
          </a:prstGeom>
        </p:spPr>
      </p:pic>
      <p:pic>
        <p:nvPicPr>
          <p:cNvPr id="122" name="Immagine 121">
            <a:extLst>
              <a:ext uri="{FF2B5EF4-FFF2-40B4-BE49-F238E27FC236}">
                <a16:creationId xmlns:a16="http://schemas.microsoft.com/office/drawing/2014/main" id="{269EF87E-11FC-478A-AFF7-1CE77C327DF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1000"/>
                    </a14:imgEffect>
                  </a14:imgLayer>
                </a14:imgProps>
              </a:ext>
            </a:extLst>
          </a:blip>
          <a:stretch>
            <a:fillRect/>
          </a:stretch>
        </p:blipFill>
        <p:spPr>
          <a:xfrm>
            <a:off x="13631781" y="6657920"/>
            <a:ext cx="465427" cy="465427"/>
          </a:xfrm>
          <a:prstGeom prst="rect">
            <a:avLst/>
          </a:prstGeom>
        </p:spPr>
      </p:pic>
      <p:pic>
        <p:nvPicPr>
          <p:cNvPr id="123" name="Immagine 122">
            <a:extLst>
              <a:ext uri="{FF2B5EF4-FFF2-40B4-BE49-F238E27FC236}">
                <a16:creationId xmlns:a16="http://schemas.microsoft.com/office/drawing/2014/main" id="{2F5783EC-26C3-4006-9A15-68B3DEE12EBF}"/>
              </a:ext>
            </a:extLst>
          </p:cNvPr>
          <p:cNvPicPr>
            <a:picLocks noChangeAspect="1"/>
          </p:cNvPicPr>
          <p:nvPr/>
        </p:nvPicPr>
        <p:blipFill>
          <a:blip r:embed="rId14"/>
          <a:stretch>
            <a:fillRect/>
          </a:stretch>
        </p:blipFill>
        <p:spPr>
          <a:xfrm>
            <a:off x="13685394" y="7228025"/>
            <a:ext cx="358200" cy="288000"/>
          </a:xfrm>
          <a:prstGeom prst="rect">
            <a:avLst/>
          </a:prstGeom>
        </p:spPr>
      </p:pic>
      <p:pic>
        <p:nvPicPr>
          <p:cNvPr id="127" name="Immagine 126">
            <a:extLst>
              <a:ext uri="{FF2B5EF4-FFF2-40B4-BE49-F238E27FC236}">
                <a16:creationId xmlns:a16="http://schemas.microsoft.com/office/drawing/2014/main" id="{632E12DA-D3EF-48CF-A087-9F25A5084DF6}"/>
              </a:ext>
            </a:extLst>
          </p:cNvPr>
          <p:cNvPicPr>
            <a:picLocks noChangeAspect="1"/>
          </p:cNvPicPr>
          <p:nvPr/>
        </p:nvPicPr>
        <p:blipFill>
          <a:blip r:embed="rId15"/>
          <a:stretch>
            <a:fillRect/>
          </a:stretch>
        </p:blipFill>
        <p:spPr>
          <a:xfrm>
            <a:off x="14291490" y="6672151"/>
            <a:ext cx="446163" cy="437862"/>
          </a:xfrm>
          <a:prstGeom prst="rect">
            <a:avLst/>
          </a:prstGeom>
        </p:spPr>
      </p:pic>
      <p:pic>
        <p:nvPicPr>
          <p:cNvPr id="128" name="Immagine 127">
            <a:extLst>
              <a:ext uri="{FF2B5EF4-FFF2-40B4-BE49-F238E27FC236}">
                <a16:creationId xmlns:a16="http://schemas.microsoft.com/office/drawing/2014/main" id="{495FA04B-87D3-4C91-84FE-7341FFA8475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291253" y="7212493"/>
            <a:ext cx="446400" cy="327481"/>
          </a:xfrm>
          <a:prstGeom prst="rect">
            <a:avLst/>
          </a:prstGeom>
        </p:spPr>
      </p:pic>
      <p:sp>
        <p:nvSpPr>
          <p:cNvPr id="130" name="TextBox 6">
            <a:extLst>
              <a:ext uri="{FF2B5EF4-FFF2-40B4-BE49-F238E27FC236}">
                <a16:creationId xmlns:a16="http://schemas.microsoft.com/office/drawing/2014/main" id="{FA92B48E-1979-4032-B6D8-93920245145F}"/>
              </a:ext>
            </a:extLst>
          </p:cNvPr>
          <p:cNvSpPr txBox="1"/>
          <p:nvPr/>
        </p:nvSpPr>
        <p:spPr>
          <a:xfrm>
            <a:off x="14797183" y="6386423"/>
            <a:ext cx="2806355"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4200"/>
              </a:lnSpc>
              <a:spcAft>
                <a:spcPts val="1200"/>
              </a:spcAft>
            </a:pPr>
            <a:r>
              <a:rPr lang="en-US" sz="3800" dirty="0">
                <a:solidFill>
                  <a:srgbClr val="FFFEE6"/>
                </a:solidFill>
                <a:latin typeface="Montserrat Light"/>
              </a:rPr>
              <a:t>Repository</a:t>
            </a:r>
            <a:br>
              <a:rPr lang="en-US" sz="3800" dirty="0">
                <a:solidFill>
                  <a:srgbClr val="FFFEE6"/>
                </a:solidFill>
                <a:latin typeface="Montserrat Light"/>
              </a:rPr>
            </a:br>
            <a:r>
              <a:rPr lang="en-US" sz="3800" dirty="0">
                <a:solidFill>
                  <a:srgbClr val="FFFEE6"/>
                </a:solidFill>
                <a:latin typeface="Montserrat Light"/>
              </a:rPr>
              <a:t>Index</a:t>
            </a:r>
          </a:p>
        </p:txBody>
      </p:sp>
      <p:grpSp>
        <p:nvGrpSpPr>
          <p:cNvPr id="5" name="Gruppo 4">
            <a:extLst>
              <a:ext uri="{FF2B5EF4-FFF2-40B4-BE49-F238E27FC236}">
                <a16:creationId xmlns:a16="http://schemas.microsoft.com/office/drawing/2014/main" id="{D29D7F82-8570-45A5-8324-AD35AC24BE83}"/>
              </a:ext>
            </a:extLst>
          </p:cNvPr>
          <p:cNvGrpSpPr/>
          <p:nvPr/>
        </p:nvGrpSpPr>
        <p:grpSpPr>
          <a:xfrm>
            <a:off x="7088713" y="3907891"/>
            <a:ext cx="4161901" cy="1256400"/>
            <a:chOff x="7088713" y="3907891"/>
            <a:chExt cx="4161901" cy="1256400"/>
          </a:xfrm>
        </p:grpSpPr>
        <p:sp>
          <p:nvSpPr>
            <p:cNvPr id="132" name="Nuvola 131">
              <a:extLst>
                <a:ext uri="{FF2B5EF4-FFF2-40B4-BE49-F238E27FC236}">
                  <a16:creationId xmlns:a16="http://schemas.microsoft.com/office/drawing/2014/main" id="{B18446C5-21FD-48B7-8903-2D3F851DC12F}"/>
                </a:ext>
              </a:extLst>
            </p:cNvPr>
            <p:cNvSpPr/>
            <p:nvPr/>
          </p:nvSpPr>
          <p:spPr>
            <a:xfrm>
              <a:off x="7088713" y="3907891"/>
              <a:ext cx="4161901" cy="1256400"/>
            </a:xfrm>
            <a:prstGeom prst="cloud">
              <a:avLst/>
            </a:prstGeom>
            <a:gradFill flip="none" rotWithShape="1">
              <a:gsLst>
                <a:gs pos="0">
                  <a:srgbClr val="1C458E"/>
                </a:gs>
                <a:gs pos="95000">
                  <a:srgbClr val="5C91C8"/>
                </a:gs>
              </a:gsLst>
              <a:lin ang="2700000" scaled="1"/>
              <a:tileRect/>
            </a:gradFill>
            <a:ln w="66675">
              <a:solidFill>
                <a:srgbClr val="285297"/>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pic>
          <p:nvPicPr>
            <p:cNvPr id="150" name="Immagine 149">
              <a:extLst>
                <a:ext uri="{FF2B5EF4-FFF2-40B4-BE49-F238E27FC236}">
                  <a16:creationId xmlns:a16="http://schemas.microsoft.com/office/drawing/2014/main" id="{436DCCFE-DF97-41E6-8798-23C61F016118}"/>
                </a:ext>
              </a:extLst>
            </p:cNvPr>
            <p:cNvPicPr>
              <a:picLocks noChangeAspect="1"/>
            </p:cNvPicPr>
            <p:nvPr/>
          </p:nvPicPr>
          <p:blipFill>
            <a:blip r:embed="rId15"/>
            <a:stretch>
              <a:fillRect/>
            </a:stretch>
          </p:blipFill>
          <p:spPr>
            <a:xfrm>
              <a:off x="8779562" y="4154340"/>
              <a:ext cx="780202" cy="765686"/>
            </a:xfrm>
            <a:prstGeom prst="rect">
              <a:avLst/>
            </a:prstGeom>
          </p:spPr>
        </p:pic>
      </p:grpSp>
      <p:grpSp>
        <p:nvGrpSpPr>
          <p:cNvPr id="7" name="Gruppo 6">
            <a:extLst>
              <a:ext uri="{FF2B5EF4-FFF2-40B4-BE49-F238E27FC236}">
                <a16:creationId xmlns:a16="http://schemas.microsoft.com/office/drawing/2014/main" id="{07C6E15D-375F-41D1-B07F-2DF6387FF742}"/>
              </a:ext>
            </a:extLst>
          </p:cNvPr>
          <p:cNvGrpSpPr/>
          <p:nvPr/>
        </p:nvGrpSpPr>
        <p:grpSpPr>
          <a:xfrm>
            <a:off x="7088713" y="8810429"/>
            <a:ext cx="4161901" cy="1255593"/>
            <a:chOff x="7088713" y="8810429"/>
            <a:chExt cx="4161901" cy="1255593"/>
          </a:xfrm>
        </p:grpSpPr>
        <p:sp>
          <p:nvSpPr>
            <p:cNvPr id="145" name="Nuvola 144">
              <a:extLst>
                <a:ext uri="{FF2B5EF4-FFF2-40B4-BE49-F238E27FC236}">
                  <a16:creationId xmlns:a16="http://schemas.microsoft.com/office/drawing/2014/main" id="{F9722C0B-73BC-440C-8B3C-26EBBBE0CA32}"/>
                </a:ext>
              </a:extLst>
            </p:cNvPr>
            <p:cNvSpPr/>
            <p:nvPr/>
          </p:nvSpPr>
          <p:spPr>
            <a:xfrm>
              <a:off x="7088713" y="8810429"/>
              <a:ext cx="4161901" cy="1255593"/>
            </a:xfrm>
            <a:prstGeom prst="cloud">
              <a:avLst/>
            </a:prstGeom>
            <a:gradFill flip="none" rotWithShape="1">
              <a:gsLst>
                <a:gs pos="0">
                  <a:srgbClr val="0078FF"/>
                </a:gs>
                <a:gs pos="95000">
                  <a:srgbClr val="00E89D"/>
                </a:gs>
              </a:gsLst>
              <a:lin ang="2700000" scaled="1"/>
              <a:tileRect/>
            </a:gradFill>
            <a:ln w="66675">
              <a:solidFill>
                <a:srgbClr val="0078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pic>
          <p:nvPicPr>
            <p:cNvPr id="156" name="Immagine 155">
              <a:extLst>
                <a:ext uri="{FF2B5EF4-FFF2-40B4-BE49-F238E27FC236}">
                  <a16:creationId xmlns:a16="http://schemas.microsoft.com/office/drawing/2014/main" id="{7F03C75E-5B97-4851-98FA-91BE0EF8F1F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697279" y="9069667"/>
              <a:ext cx="954487" cy="700216"/>
            </a:xfrm>
            <a:prstGeom prst="rect">
              <a:avLst/>
            </a:prstGeom>
          </p:spPr>
        </p:pic>
      </p:grpSp>
      <p:grpSp>
        <p:nvGrpSpPr>
          <p:cNvPr id="30" name="Gruppo 29">
            <a:extLst>
              <a:ext uri="{FF2B5EF4-FFF2-40B4-BE49-F238E27FC236}">
                <a16:creationId xmlns:a16="http://schemas.microsoft.com/office/drawing/2014/main" id="{2194DCB4-E137-4EDF-8E5D-56F0F3D227D5}"/>
              </a:ext>
            </a:extLst>
          </p:cNvPr>
          <p:cNvGrpSpPr/>
          <p:nvPr/>
        </p:nvGrpSpPr>
        <p:grpSpPr>
          <a:xfrm>
            <a:off x="8161676" y="5850502"/>
            <a:ext cx="653756" cy="1028337"/>
            <a:chOff x="11619583" y="8650061"/>
            <a:chExt cx="653756" cy="984833"/>
          </a:xfrm>
        </p:grpSpPr>
        <p:pic>
          <p:nvPicPr>
            <p:cNvPr id="159" name="Immagine 158">
              <a:extLst>
                <a:ext uri="{FF2B5EF4-FFF2-40B4-BE49-F238E27FC236}">
                  <a16:creationId xmlns:a16="http://schemas.microsoft.com/office/drawing/2014/main" id="{A5CDC63F-A29C-46EA-9DD2-F28A2B9CC45B}"/>
                </a:ext>
              </a:extLst>
            </p:cNvPr>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1684979" y="9012596"/>
              <a:ext cx="522965" cy="622298"/>
            </a:xfrm>
            <a:prstGeom prst="rect">
              <a:avLst/>
            </a:prstGeom>
          </p:spPr>
        </p:pic>
        <p:sp>
          <p:nvSpPr>
            <p:cNvPr id="161" name="TextBox 6">
              <a:extLst>
                <a:ext uri="{FF2B5EF4-FFF2-40B4-BE49-F238E27FC236}">
                  <a16:creationId xmlns:a16="http://schemas.microsoft.com/office/drawing/2014/main" id="{FD733CA2-E5AA-4C7F-847B-B2B3D78A2839}"/>
                </a:ext>
              </a:extLst>
            </p:cNvPr>
            <p:cNvSpPr txBox="1"/>
            <p:nvPr/>
          </p:nvSpPr>
          <p:spPr>
            <a:xfrm>
              <a:off x="11619583" y="8650061"/>
              <a:ext cx="653756" cy="362535"/>
            </a:xfrm>
            <a:prstGeom prst="rect">
              <a:avLst/>
            </a:prstGeom>
          </p:spPr>
          <p:txBody>
            <a:bodyPr wrap="square" lIns="0" tIns="0" rIns="0" bIns="0" rtlCol="0" anchor="t">
              <a:spAutoFit/>
            </a:bodyPr>
            <a:lstStyle/>
            <a:p>
              <a:pPr algn="ctr">
                <a:lnSpc>
                  <a:spcPts val="3200"/>
                </a:lnSpc>
                <a:spcAft>
                  <a:spcPts val="1200"/>
                </a:spcAft>
              </a:pPr>
              <a:r>
                <a:rPr lang="en-US" sz="2200" spc="18" dirty="0">
                  <a:solidFill>
                    <a:srgbClr val="FFFEE6"/>
                  </a:solidFill>
                  <a:latin typeface="Montserrat Light"/>
                </a:rPr>
                <a:t>Carl</a:t>
              </a:r>
            </a:p>
          </p:txBody>
        </p:sp>
      </p:grpSp>
      <p:grpSp>
        <p:nvGrpSpPr>
          <p:cNvPr id="29" name="Gruppo 28">
            <a:extLst>
              <a:ext uri="{FF2B5EF4-FFF2-40B4-BE49-F238E27FC236}">
                <a16:creationId xmlns:a16="http://schemas.microsoft.com/office/drawing/2014/main" id="{CA6486E7-0B81-4E6C-86A5-AD0B6A66AD48}"/>
              </a:ext>
            </a:extLst>
          </p:cNvPr>
          <p:cNvGrpSpPr/>
          <p:nvPr/>
        </p:nvGrpSpPr>
        <p:grpSpPr>
          <a:xfrm>
            <a:off x="8130262" y="6974252"/>
            <a:ext cx="728072" cy="954238"/>
            <a:chOff x="15520870" y="8921295"/>
            <a:chExt cx="728072" cy="954238"/>
          </a:xfrm>
        </p:grpSpPr>
        <p:pic>
          <p:nvPicPr>
            <p:cNvPr id="160" name="Immagine 159">
              <a:extLst>
                <a:ext uri="{FF2B5EF4-FFF2-40B4-BE49-F238E27FC236}">
                  <a16:creationId xmlns:a16="http://schemas.microsoft.com/office/drawing/2014/main" id="{FBA2BF55-A4CD-4105-A2D3-B8C236B6EA0B}"/>
                </a:ext>
              </a:extLst>
            </p:cNvPr>
            <p:cNvPicPr>
              <a:picLocks noChangeAspect="1"/>
            </p:cNvPicPr>
            <p:nvPr/>
          </p:nvPicPr>
          <p:blipFill>
            <a:blip r:embed="rId20"/>
            <a:stretch>
              <a:fillRect/>
            </a:stretch>
          </p:blipFill>
          <p:spPr>
            <a:xfrm>
              <a:off x="15623640" y="8921295"/>
              <a:ext cx="522531" cy="622298"/>
            </a:xfrm>
            <a:prstGeom prst="rect">
              <a:avLst/>
            </a:prstGeom>
          </p:spPr>
        </p:pic>
        <p:sp>
          <p:nvSpPr>
            <p:cNvPr id="162" name="TextBox 6">
              <a:extLst>
                <a:ext uri="{FF2B5EF4-FFF2-40B4-BE49-F238E27FC236}">
                  <a16:creationId xmlns:a16="http://schemas.microsoft.com/office/drawing/2014/main" id="{FA36111F-D243-4A29-8FC3-89440751DEC1}"/>
                </a:ext>
              </a:extLst>
            </p:cNvPr>
            <p:cNvSpPr txBox="1"/>
            <p:nvPr/>
          </p:nvSpPr>
          <p:spPr>
            <a:xfrm>
              <a:off x="15520870" y="9503059"/>
              <a:ext cx="728072" cy="372474"/>
            </a:xfrm>
            <a:prstGeom prst="rect">
              <a:avLst/>
            </a:prstGeom>
          </p:spPr>
          <p:txBody>
            <a:bodyPr wrap="square" lIns="0" tIns="0" rIns="0" bIns="0" rtlCol="0" anchor="t">
              <a:spAutoFit/>
            </a:bodyPr>
            <a:lstStyle/>
            <a:p>
              <a:pPr algn="ctr">
                <a:lnSpc>
                  <a:spcPts val="3200"/>
                </a:lnSpc>
                <a:spcAft>
                  <a:spcPts val="1200"/>
                </a:spcAft>
              </a:pPr>
              <a:r>
                <a:rPr lang="en-US" sz="2200" spc="18" dirty="0">
                  <a:solidFill>
                    <a:srgbClr val="FFFEE6"/>
                  </a:solidFill>
                  <a:latin typeface="Montserrat Light"/>
                </a:rPr>
                <a:t>Bob</a:t>
              </a:r>
            </a:p>
          </p:txBody>
        </p:sp>
      </p:grpSp>
      <p:cxnSp>
        <p:nvCxnSpPr>
          <p:cNvPr id="165" name="Connettore 2 164">
            <a:extLst>
              <a:ext uri="{FF2B5EF4-FFF2-40B4-BE49-F238E27FC236}">
                <a16:creationId xmlns:a16="http://schemas.microsoft.com/office/drawing/2014/main" id="{98B0DAAD-C99C-4260-B9DC-1D177F0A080A}"/>
              </a:ext>
            </a:extLst>
          </p:cNvPr>
          <p:cNvCxnSpPr>
            <a:cxnSpLocks/>
            <a:stCxn id="57" idx="3"/>
            <a:endCxn id="101" idx="2"/>
          </p:cNvCxnSpPr>
          <p:nvPr/>
        </p:nvCxnSpPr>
        <p:spPr>
          <a:xfrm>
            <a:off x="11250614" y="6987360"/>
            <a:ext cx="1512098"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6" name="Connettore 2 165">
            <a:extLst>
              <a:ext uri="{FF2B5EF4-FFF2-40B4-BE49-F238E27FC236}">
                <a16:creationId xmlns:a16="http://schemas.microsoft.com/office/drawing/2014/main" id="{00700826-551D-44FE-955C-CC29D21F64FF}"/>
              </a:ext>
            </a:extLst>
          </p:cNvPr>
          <p:cNvCxnSpPr>
            <a:cxnSpLocks/>
            <a:endCxn id="132" idx="0"/>
          </p:cNvCxnSpPr>
          <p:nvPr/>
        </p:nvCxnSpPr>
        <p:spPr>
          <a:xfrm flipH="1" flipV="1">
            <a:off x="11247146" y="4536091"/>
            <a:ext cx="2295720" cy="1507686"/>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7" name="Connettore 2 166">
            <a:extLst>
              <a:ext uri="{FF2B5EF4-FFF2-40B4-BE49-F238E27FC236}">
                <a16:creationId xmlns:a16="http://schemas.microsoft.com/office/drawing/2014/main" id="{E40E7995-D031-47FA-AE9D-AEDFAE775CD2}"/>
              </a:ext>
            </a:extLst>
          </p:cNvPr>
          <p:cNvCxnSpPr>
            <a:cxnSpLocks/>
            <a:endCxn id="145" idx="0"/>
          </p:cNvCxnSpPr>
          <p:nvPr/>
        </p:nvCxnSpPr>
        <p:spPr>
          <a:xfrm flipH="1">
            <a:off x="11247146" y="7928491"/>
            <a:ext cx="2384636" cy="150973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8" name="Connettore 2 167">
            <a:extLst>
              <a:ext uri="{FF2B5EF4-FFF2-40B4-BE49-F238E27FC236}">
                <a16:creationId xmlns:a16="http://schemas.microsoft.com/office/drawing/2014/main" id="{1D93216D-0DBC-4BD9-BF14-5624022F521F}"/>
              </a:ext>
            </a:extLst>
          </p:cNvPr>
          <p:cNvCxnSpPr>
            <a:cxnSpLocks/>
            <a:stCxn id="132" idx="1"/>
          </p:cNvCxnSpPr>
          <p:nvPr/>
        </p:nvCxnSpPr>
        <p:spPr>
          <a:xfrm>
            <a:off x="9169664" y="5162953"/>
            <a:ext cx="0" cy="983073"/>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9" name="Connettore 2 168">
            <a:extLst>
              <a:ext uri="{FF2B5EF4-FFF2-40B4-BE49-F238E27FC236}">
                <a16:creationId xmlns:a16="http://schemas.microsoft.com/office/drawing/2014/main" id="{9696D598-A581-48AB-B60D-E89376CDA25E}"/>
              </a:ext>
            </a:extLst>
          </p:cNvPr>
          <p:cNvCxnSpPr>
            <a:cxnSpLocks/>
            <a:stCxn id="145" idx="3"/>
          </p:cNvCxnSpPr>
          <p:nvPr/>
        </p:nvCxnSpPr>
        <p:spPr>
          <a:xfrm flipV="1">
            <a:off x="9169664" y="7767895"/>
            <a:ext cx="4275" cy="1114324"/>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70" name="Gruppo 169">
            <a:extLst>
              <a:ext uri="{FF2B5EF4-FFF2-40B4-BE49-F238E27FC236}">
                <a16:creationId xmlns:a16="http://schemas.microsoft.com/office/drawing/2014/main" id="{B3193ED3-ED48-4ED9-B562-DAFCE50B6F98}"/>
              </a:ext>
            </a:extLst>
          </p:cNvPr>
          <p:cNvGrpSpPr/>
          <p:nvPr/>
        </p:nvGrpSpPr>
        <p:grpSpPr>
          <a:xfrm>
            <a:off x="11057396" y="6131887"/>
            <a:ext cx="1064715" cy="1105585"/>
            <a:chOff x="14019645" y="3306034"/>
            <a:chExt cx="1064715" cy="1105585"/>
          </a:xfrm>
        </p:grpSpPr>
        <p:pic>
          <p:nvPicPr>
            <p:cNvPr id="171" name="Immagine 170">
              <a:extLst>
                <a:ext uri="{FF2B5EF4-FFF2-40B4-BE49-F238E27FC236}">
                  <a16:creationId xmlns:a16="http://schemas.microsoft.com/office/drawing/2014/main" id="{896EF5EF-C7FD-4ADE-80C0-5B4EBB76494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172" name="TextBox 6">
              <a:extLst>
                <a:ext uri="{FF2B5EF4-FFF2-40B4-BE49-F238E27FC236}">
                  <a16:creationId xmlns:a16="http://schemas.microsoft.com/office/drawing/2014/main" id="{EDF8459D-04C7-493E-93FC-35000ABEC186}"/>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grpSp>
        <p:nvGrpSpPr>
          <p:cNvPr id="176" name="Gruppo 175">
            <a:extLst>
              <a:ext uri="{FF2B5EF4-FFF2-40B4-BE49-F238E27FC236}">
                <a16:creationId xmlns:a16="http://schemas.microsoft.com/office/drawing/2014/main" id="{5E85F412-6C0E-4AE1-8668-690472B177A3}"/>
              </a:ext>
            </a:extLst>
          </p:cNvPr>
          <p:cNvGrpSpPr/>
          <p:nvPr/>
        </p:nvGrpSpPr>
        <p:grpSpPr>
          <a:xfrm>
            <a:off x="11055953" y="6146026"/>
            <a:ext cx="1064715" cy="1082567"/>
            <a:chOff x="9403273" y="4277833"/>
            <a:chExt cx="1064715" cy="1082567"/>
          </a:xfrm>
        </p:grpSpPr>
        <p:pic>
          <p:nvPicPr>
            <p:cNvPr id="174" name="Immagine 173">
              <a:extLst>
                <a:ext uri="{FF2B5EF4-FFF2-40B4-BE49-F238E27FC236}">
                  <a16:creationId xmlns:a16="http://schemas.microsoft.com/office/drawing/2014/main" id="{2B61B3A2-F1C0-42AB-BCD9-8940CF27A7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60969" y="4845804"/>
              <a:ext cx="749324" cy="514596"/>
            </a:xfrm>
            <a:prstGeom prst="rect">
              <a:avLst/>
            </a:prstGeom>
          </p:spPr>
        </p:pic>
        <p:sp>
          <p:nvSpPr>
            <p:cNvPr id="175" name="TextBox 6">
              <a:extLst>
                <a:ext uri="{FF2B5EF4-FFF2-40B4-BE49-F238E27FC236}">
                  <a16:creationId xmlns:a16="http://schemas.microsoft.com/office/drawing/2014/main" id="{6623D06C-C900-4F2D-8B45-C8821F7899EB}"/>
                </a:ext>
              </a:extLst>
            </p:cNvPr>
            <p:cNvSpPr txBox="1"/>
            <p:nvPr/>
          </p:nvSpPr>
          <p:spPr>
            <a:xfrm>
              <a:off x="9403273" y="4277833"/>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cxnSp>
        <p:nvCxnSpPr>
          <p:cNvPr id="177" name="Connettore 2 176">
            <a:extLst>
              <a:ext uri="{FF2B5EF4-FFF2-40B4-BE49-F238E27FC236}">
                <a16:creationId xmlns:a16="http://schemas.microsoft.com/office/drawing/2014/main" id="{F161ACDF-3A1A-4EFA-A32C-44BD1C686C33}"/>
              </a:ext>
            </a:extLst>
          </p:cNvPr>
          <p:cNvCxnSpPr>
            <a:cxnSpLocks/>
          </p:cNvCxnSpPr>
          <p:nvPr/>
        </p:nvCxnSpPr>
        <p:spPr>
          <a:xfrm flipV="1">
            <a:off x="14173463" y="7663588"/>
            <a:ext cx="13924" cy="1368000"/>
          </a:xfrm>
          <a:prstGeom prst="straightConnector1">
            <a:avLst/>
          </a:prstGeom>
          <a:ln w="76200"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178" name="TextBox 7">
            <a:extLst>
              <a:ext uri="{FF2B5EF4-FFF2-40B4-BE49-F238E27FC236}">
                <a16:creationId xmlns:a16="http://schemas.microsoft.com/office/drawing/2014/main" id="{05CF07B3-D60A-4AAC-8C87-E5E445ADC99E}"/>
              </a:ext>
            </a:extLst>
          </p:cNvPr>
          <p:cNvSpPr txBox="1"/>
          <p:nvPr/>
        </p:nvSpPr>
        <p:spPr>
          <a:xfrm>
            <a:off x="12660251" y="9057130"/>
            <a:ext cx="3026425"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000" b="0" u="none" strike="noStrike" kern="1200" cap="none" normalizeH="0" noProof="0" dirty="0">
                <a:ln>
                  <a:noFill/>
                </a:ln>
                <a:solidFill>
                  <a:srgbClr val="FFFEE6"/>
                </a:solidFill>
                <a:effectLst/>
                <a:uLnTx/>
                <a:uFillTx/>
                <a:latin typeface="Montserrat Classic Bold"/>
                <a:ea typeface="+mn-ea"/>
                <a:cs typeface="+mn-cs"/>
              </a:rPr>
              <a:t>FEATURE-REPOSITORY</a:t>
            </a:r>
            <a:br>
              <a:rPr kumimoji="0" lang="en-US" sz="2000" b="0" u="none" strike="noStrike" kern="1200" cap="none" normalizeH="0" noProof="0" dirty="0">
                <a:ln>
                  <a:noFill/>
                </a:ln>
                <a:solidFill>
                  <a:srgbClr val="FFFEE6"/>
                </a:solidFill>
                <a:effectLst/>
                <a:uLnTx/>
                <a:uFillTx/>
                <a:latin typeface="Montserrat Classic Bold"/>
                <a:ea typeface="+mn-ea"/>
                <a:cs typeface="+mn-cs"/>
              </a:rPr>
            </a:br>
            <a:r>
              <a:rPr kumimoji="0" lang="en-US" sz="2000" b="0" u="none" strike="noStrike" kern="1200" cap="none" normalizeH="0" noProof="0" dirty="0">
                <a:ln>
                  <a:noFill/>
                </a:ln>
                <a:solidFill>
                  <a:srgbClr val="FFFEE6"/>
                </a:solidFill>
                <a:effectLst/>
                <a:uLnTx/>
                <a:uFillTx/>
                <a:latin typeface="Montserrat Classic Bold"/>
                <a:ea typeface="+mn-ea"/>
                <a:cs typeface="+mn-cs"/>
              </a:rPr>
              <a:t>ASSOCIATION TABLE</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241659" y="3876445"/>
            <a:ext cx="5958146" cy="2638021"/>
            <a:chOff x="-25133" y="-3293"/>
            <a:chExt cx="6638525" cy="2387403"/>
          </a:xfrm>
        </p:grpSpPr>
        <p:sp>
          <p:nvSpPr>
            <p:cNvPr id="188" name="TextBox 6">
              <a:extLst>
                <a:ext uri="{FF2B5EF4-FFF2-40B4-BE49-F238E27FC236}">
                  <a16:creationId xmlns:a16="http://schemas.microsoft.com/office/drawing/2014/main" id="{5420736E-5101-41B3-BAB6-E92EB948D2C7}"/>
                </a:ext>
              </a:extLst>
            </p:cNvPr>
            <p:cNvSpPr txBox="1"/>
            <p:nvPr/>
          </p:nvSpPr>
          <p:spPr>
            <a:xfrm>
              <a:off x="-18504" y="1308783"/>
              <a:ext cx="6631896"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 Repository Index redirects the UMP requests to the corresponding repository via a feature-repository association table</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6631886" cy="1288234"/>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EACH CAR MAKER HAS A</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REPOSITORY CONTAINING</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THE UMPs OF ITS CLIENTS</a:t>
              </a:r>
            </a:p>
          </p:txBody>
        </p:sp>
      </p:grpSp>
      <p:sp>
        <p:nvSpPr>
          <p:cNvPr id="197" name="TextBox 6">
            <a:extLst>
              <a:ext uri="{FF2B5EF4-FFF2-40B4-BE49-F238E27FC236}">
                <a16:creationId xmlns:a16="http://schemas.microsoft.com/office/drawing/2014/main" id="{C437BC15-64AA-433E-8C07-D15C03BD435F}"/>
              </a:ext>
            </a:extLst>
          </p:cNvPr>
          <p:cNvSpPr txBox="1"/>
          <p:nvPr/>
        </p:nvSpPr>
        <p:spPr>
          <a:xfrm>
            <a:off x="230709" y="7237472"/>
            <a:ext cx="6042124" cy="777842"/>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No single entity owns the entire UMP and biometric features database</a:t>
            </a:r>
            <a:endParaRPr lang="en-US" sz="2400" spc="18" baseline="30000" dirty="0">
              <a:solidFill>
                <a:srgbClr val="FFFEE6"/>
              </a:solidFill>
              <a:latin typeface="Montserrat Light"/>
            </a:endParaRPr>
          </a:p>
        </p:txBody>
      </p:sp>
      <p:sp>
        <p:nvSpPr>
          <p:cNvPr id="198" name="TextBox 7">
            <a:extLst>
              <a:ext uri="{FF2B5EF4-FFF2-40B4-BE49-F238E27FC236}">
                <a16:creationId xmlns:a16="http://schemas.microsoft.com/office/drawing/2014/main" id="{E439D4A7-848C-4845-8AD7-70652CF231B5}"/>
              </a:ext>
            </a:extLst>
          </p:cNvPr>
          <p:cNvSpPr txBox="1"/>
          <p:nvPr/>
        </p:nvSpPr>
        <p:spPr>
          <a:xfrm>
            <a:off x="213779" y="6728737"/>
            <a:ext cx="3336568"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
        <p:nvSpPr>
          <p:cNvPr id="200" name="TextBox 6">
            <a:extLst>
              <a:ext uri="{FF2B5EF4-FFF2-40B4-BE49-F238E27FC236}">
                <a16:creationId xmlns:a16="http://schemas.microsoft.com/office/drawing/2014/main" id="{22535446-9614-49E9-8C05-A3AEE635A675}"/>
              </a:ext>
            </a:extLst>
          </p:cNvPr>
          <p:cNvSpPr txBox="1"/>
          <p:nvPr/>
        </p:nvSpPr>
        <p:spPr>
          <a:xfrm>
            <a:off x="252598" y="8733340"/>
            <a:ext cx="6120363" cy="1342099"/>
          </a:xfrm>
          <a:prstGeom prst="rect">
            <a:avLst/>
          </a:prstGeom>
        </p:spPr>
        <p:txBody>
          <a:bodyPr wrap="square" lIns="0" tIns="0" rIns="0" bIns="0" rtlCol="0" anchor="t">
            <a:spAutoFit/>
          </a:bodyPr>
          <a:lstStyle/>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Higher System Complexity</a:t>
            </a:r>
          </a:p>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Impaired Services Interoperability</a:t>
            </a:r>
          </a:p>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Higher Latency in retrieving the UMPs</a:t>
            </a:r>
            <a:endParaRPr lang="en-US" sz="2400" spc="18" baseline="30000" dirty="0">
              <a:solidFill>
                <a:srgbClr val="FFFEE6"/>
              </a:solidFill>
              <a:latin typeface="Montserrat Light"/>
            </a:endParaRPr>
          </a:p>
        </p:txBody>
      </p:sp>
      <p:sp>
        <p:nvSpPr>
          <p:cNvPr id="201" name="TextBox 7">
            <a:extLst>
              <a:ext uri="{FF2B5EF4-FFF2-40B4-BE49-F238E27FC236}">
                <a16:creationId xmlns:a16="http://schemas.microsoft.com/office/drawing/2014/main" id="{7DE0BC7F-F1AA-48A3-8F3B-7F83C27F2BC6}"/>
              </a:ext>
            </a:extLst>
          </p:cNvPr>
          <p:cNvSpPr txBox="1"/>
          <p:nvPr/>
        </p:nvSpPr>
        <p:spPr>
          <a:xfrm>
            <a:off x="235669" y="8228319"/>
            <a:ext cx="4089701"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DISADVANTAGES:</a:t>
            </a:r>
          </a:p>
        </p:txBody>
      </p:sp>
      <p:pic>
        <p:nvPicPr>
          <p:cNvPr id="65" name="Immagine 64">
            <a:extLst>
              <a:ext uri="{FF2B5EF4-FFF2-40B4-BE49-F238E27FC236}">
                <a16:creationId xmlns:a16="http://schemas.microsoft.com/office/drawing/2014/main" id="{1B67936D-244A-4E6C-BAE0-DE913EA767A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1000"/>
                    </a14:imgEffect>
                  </a14:imgLayer>
                </a14:imgProps>
              </a:ext>
            </a:extLst>
          </a:blip>
          <a:stretch>
            <a:fillRect/>
          </a:stretch>
        </p:blipFill>
        <p:spPr>
          <a:xfrm>
            <a:off x="8264728" y="6192493"/>
            <a:ext cx="465427" cy="465427"/>
          </a:xfrm>
          <a:prstGeom prst="rect">
            <a:avLst/>
          </a:prstGeom>
        </p:spPr>
      </p:pic>
      <p:grpSp>
        <p:nvGrpSpPr>
          <p:cNvPr id="67" name="Gruppo 66">
            <a:extLst>
              <a:ext uri="{FF2B5EF4-FFF2-40B4-BE49-F238E27FC236}">
                <a16:creationId xmlns:a16="http://schemas.microsoft.com/office/drawing/2014/main" id="{152F5605-0562-4212-9431-89E4B036FE9E}"/>
              </a:ext>
            </a:extLst>
          </p:cNvPr>
          <p:cNvGrpSpPr/>
          <p:nvPr/>
        </p:nvGrpSpPr>
        <p:grpSpPr>
          <a:xfrm rot="2006178">
            <a:off x="12925251" y="5080776"/>
            <a:ext cx="1064715" cy="1105585"/>
            <a:chOff x="14019645" y="3306034"/>
            <a:chExt cx="1064715" cy="1105585"/>
          </a:xfrm>
        </p:grpSpPr>
        <p:pic>
          <p:nvPicPr>
            <p:cNvPr id="68" name="Immagine 67">
              <a:extLst>
                <a:ext uri="{FF2B5EF4-FFF2-40B4-BE49-F238E27FC236}">
                  <a16:creationId xmlns:a16="http://schemas.microsoft.com/office/drawing/2014/main" id="{6DE1751F-1622-40FB-A7B5-4BB0824F9AC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69" name="TextBox 6">
              <a:extLst>
                <a:ext uri="{FF2B5EF4-FFF2-40B4-BE49-F238E27FC236}">
                  <a16:creationId xmlns:a16="http://schemas.microsoft.com/office/drawing/2014/main" id="{7A1BFD00-5841-4B99-9F7A-E4BFF944C896}"/>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70" name="Immagine 69">
            <a:extLst>
              <a:ext uri="{FF2B5EF4-FFF2-40B4-BE49-F238E27FC236}">
                <a16:creationId xmlns:a16="http://schemas.microsoft.com/office/drawing/2014/main" id="{2C76EEDE-7C95-4EFB-8F00-173F58ECEFEB}"/>
              </a:ext>
            </a:extLst>
          </p:cNvPr>
          <p:cNvPicPr>
            <a:picLocks noChangeAspect="1"/>
          </p:cNvPicPr>
          <p:nvPr/>
        </p:nvPicPr>
        <p:blipFill>
          <a:blip r:embed="rId10"/>
          <a:stretch>
            <a:fillRect/>
          </a:stretch>
        </p:blipFill>
        <p:spPr>
          <a:xfrm>
            <a:off x="8986530" y="4949895"/>
            <a:ext cx="362800" cy="483479"/>
          </a:xfrm>
          <a:prstGeom prst="rect">
            <a:avLst/>
          </a:prstGeom>
        </p:spPr>
      </p:pic>
      <p:pic>
        <p:nvPicPr>
          <p:cNvPr id="71" name="Immagine 70">
            <a:extLst>
              <a:ext uri="{FF2B5EF4-FFF2-40B4-BE49-F238E27FC236}">
                <a16:creationId xmlns:a16="http://schemas.microsoft.com/office/drawing/2014/main" id="{2E0547FE-5F91-4BEB-B584-24DFCBB30ED5}"/>
              </a:ext>
            </a:extLst>
          </p:cNvPr>
          <p:cNvPicPr>
            <a:picLocks noChangeAspect="1"/>
          </p:cNvPicPr>
          <p:nvPr/>
        </p:nvPicPr>
        <p:blipFill>
          <a:blip r:embed="rId14"/>
          <a:stretch>
            <a:fillRect/>
          </a:stretch>
        </p:blipFill>
        <p:spPr>
          <a:xfrm>
            <a:off x="8550146" y="7064115"/>
            <a:ext cx="358200" cy="288000"/>
          </a:xfrm>
          <a:prstGeom prst="rect">
            <a:avLst/>
          </a:prstGeom>
        </p:spPr>
      </p:pic>
      <p:grpSp>
        <p:nvGrpSpPr>
          <p:cNvPr id="72" name="Gruppo 71">
            <a:extLst>
              <a:ext uri="{FF2B5EF4-FFF2-40B4-BE49-F238E27FC236}">
                <a16:creationId xmlns:a16="http://schemas.microsoft.com/office/drawing/2014/main" id="{6C4FF33E-3232-47E9-9778-55104BC90621}"/>
              </a:ext>
            </a:extLst>
          </p:cNvPr>
          <p:cNvGrpSpPr/>
          <p:nvPr/>
        </p:nvGrpSpPr>
        <p:grpSpPr>
          <a:xfrm rot="19676100">
            <a:off x="12560476" y="7387207"/>
            <a:ext cx="1064715" cy="1082567"/>
            <a:chOff x="9403273" y="4277833"/>
            <a:chExt cx="1064715" cy="1082567"/>
          </a:xfrm>
        </p:grpSpPr>
        <p:pic>
          <p:nvPicPr>
            <p:cNvPr id="73" name="Immagine 72">
              <a:extLst>
                <a:ext uri="{FF2B5EF4-FFF2-40B4-BE49-F238E27FC236}">
                  <a16:creationId xmlns:a16="http://schemas.microsoft.com/office/drawing/2014/main" id="{D0CD9356-B464-4CFB-8B20-66C36AF7F80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60969" y="4845804"/>
              <a:ext cx="749324" cy="514596"/>
            </a:xfrm>
            <a:prstGeom prst="rect">
              <a:avLst/>
            </a:prstGeom>
          </p:spPr>
        </p:pic>
        <p:sp>
          <p:nvSpPr>
            <p:cNvPr id="74" name="TextBox 6">
              <a:extLst>
                <a:ext uri="{FF2B5EF4-FFF2-40B4-BE49-F238E27FC236}">
                  <a16:creationId xmlns:a16="http://schemas.microsoft.com/office/drawing/2014/main" id="{27DB79B4-167C-4703-8B3C-E90756CEDF23}"/>
                </a:ext>
              </a:extLst>
            </p:cNvPr>
            <p:cNvSpPr txBox="1"/>
            <p:nvPr/>
          </p:nvSpPr>
          <p:spPr>
            <a:xfrm>
              <a:off x="9403273" y="4277833"/>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163" name="Immagine 162">
            <a:extLst>
              <a:ext uri="{FF2B5EF4-FFF2-40B4-BE49-F238E27FC236}">
                <a16:creationId xmlns:a16="http://schemas.microsoft.com/office/drawing/2014/main" id="{2A5EE371-F116-41DD-9C9F-F3C087AE9D02}"/>
              </a:ext>
            </a:extLst>
          </p:cNvPr>
          <p:cNvPicPr>
            <a:picLocks noChangeAspect="1"/>
          </p:cNvPicPr>
          <p:nvPr/>
        </p:nvPicPr>
        <p:blipFill>
          <a:blip r:embed="rId11"/>
          <a:stretch>
            <a:fillRect/>
          </a:stretch>
        </p:blipFill>
        <p:spPr>
          <a:xfrm>
            <a:off x="8986530" y="8586188"/>
            <a:ext cx="362800" cy="483479"/>
          </a:xfrm>
          <a:prstGeom prst="rect">
            <a:avLst/>
          </a:prstGeom>
        </p:spPr>
      </p:pic>
    </p:spTree>
    <p:extLst>
      <p:ext uri="{BB962C8B-B14F-4D97-AF65-F5344CB8AC3E}">
        <p14:creationId xmlns:p14="http://schemas.microsoft.com/office/powerpoint/2010/main" val="51836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par>
                          <p:cTn id="12" fill="hold">
                            <p:stCondLst>
                              <p:cond delay="2600"/>
                            </p:stCondLst>
                            <p:childTnLst>
                              <p:par>
                                <p:cTn id="13" presetID="22" presetClass="entr" presetSubtype="8"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87"/>
                                        </p:tgtEl>
                                        <p:attrNameLst>
                                          <p:attrName>style.visibility</p:attrName>
                                        </p:attrNameLst>
                                      </p:cBhvr>
                                      <p:to>
                                        <p:strVal val="visible"/>
                                      </p:to>
                                    </p:set>
                                    <p:animEffect transition="in" filter="wipe(left)">
                                      <p:cBhvr>
                                        <p:cTn id="20" dur="1000"/>
                                        <p:tgtEl>
                                          <p:spTgt spid="18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22" presetClass="entr" presetSubtype="1" fill="hold" nodeType="afterEffect">
                                  <p:stCondLst>
                                    <p:cond delay="500"/>
                                  </p:stCondLst>
                                  <p:childTnLst>
                                    <p:set>
                                      <p:cBhvr>
                                        <p:cTn id="28" dur="1" fill="hold">
                                          <p:stCondLst>
                                            <p:cond delay="0"/>
                                          </p:stCondLst>
                                        </p:cTn>
                                        <p:tgtEl>
                                          <p:spTgt spid="30"/>
                                        </p:tgtEl>
                                        <p:attrNameLst>
                                          <p:attrName>style.visibility</p:attrName>
                                        </p:attrNameLst>
                                      </p:cBhvr>
                                      <p:to>
                                        <p:strVal val="visible"/>
                                      </p:to>
                                    </p:set>
                                    <p:animEffect transition="in" filter="wipe(up)">
                                      <p:cBhvr>
                                        <p:cTn id="29" dur="500"/>
                                        <p:tgtEl>
                                          <p:spTgt spid="30"/>
                                        </p:tgtEl>
                                      </p:cBhvr>
                                    </p:animEffect>
                                  </p:childTnLst>
                                </p:cTn>
                              </p:par>
                            </p:childTnLst>
                          </p:cTn>
                        </p:par>
                        <p:par>
                          <p:cTn id="30" fill="hold">
                            <p:stCondLst>
                              <p:cond delay="1500"/>
                            </p:stCondLst>
                            <p:childTnLst>
                              <p:par>
                                <p:cTn id="31" presetID="22" presetClass="entr" presetSubtype="4" fill="hold" nodeType="afterEffect">
                                  <p:stCondLst>
                                    <p:cond delay="500"/>
                                  </p:stCondLst>
                                  <p:childTnLst>
                                    <p:set>
                                      <p:cBhvr>
                                        <p:cTn id="32" dur="1" fill="hold">
                                          <p:stCondLst>
                                            <p:cond delay="0"/>
                                          </p:stCondLst>
                                        </p:cTn>
                                        <p:tgtEl>
                                          <p:spTgt spid="29"/>
                                        </p:tgtEl>
                                        <p:attrNameLst>
                                          <p:attrName>style.visibility</p:attrName>
                                        </p:attrNameLst>
                                      </p:cBhvr>
                                      <p:to>
                                        <p:strVal val="visible"/>
                                      </p:to>
                                    </p:set>
                                    <p:animEffect transition="in" filter="wipe(down)">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par>
                          <p:cTn id="39" fill="hold">
                            <p:stCondLst>
                              <p:cond delay="500"/>
                            </p:stCondLst>
                            <p:childTnLst>
                              <p:par>
                                <p:cTn id="40" presetID="0" presetClass="path" presetSubtype="0" accel="50000" decel="50000" fill="hold" nodeType="afterEffect">
                                  <p:stCondLst>
                                    <p:cond delay="0"/>
                                  </p:stCondLst>
                                  <p:childTnLst>
                                    <p:animMotion origin="layout" path="M -0.00017 -0.00031 L 0.06381 0.11327 L 0.11884 0.11527 L 0.1217 0.06574 " pathEditMode="relative" rAng="0" ptsTypes="AAAA">
                                      <p:cBhvr>
                                        <p:cTn id="41" dur="2500" fill="hold"/>
                                        <p:tgtEl>
                                          <p:spTgt spid="65"/>
                                        </p:tgtEl>
                                        <p:attrNameLst>
                                          <p:attrName>ppt_x</p:attrName>
                                          <p:attrName>ppt_y</p:attrName>
                                        </p:attrNameLst>
                                      </p:cBhvr>
                                      <p:rCtr x="6094" y="5772"/>
                                    </p:animMotion>
                                  </p:childTnLst>
                                </p:cTn>
                              </p:par>
                            </p:childTnLst>
                          </p:cTn>
                        </p:par>
                        <p:par>
                          <p:cTn id="42" fill="hold">
                            <p:stCondLst>
                              <p:cond delay="3000"/>
                            </p:stCondLst>
                            <p:childTnLst>
                              <p:par>
                                <p:cTn id="43" presetID="10" presetClass="exit" presetSubtype="0" fill="hold" nodeType="afterEffect">
                                  <p:stCondLst>
                                    <p:cond delay="0"/>
                                  </p:stCondLst>
                                  <p:childTnLst>
                                    <p:animEffect transition="out" filter="fade">
                                      <p:cBhvr>
                                        <p:cTn id="44" dur="500"/>
                                        <p:tgtEl>
                                          <p:spTgt spid="65"/>
                                        </p:tgtEl>
                                      </p:cBhvr>
                                    </p:animEffect>
                                    <p:set>
                                      <p:cBhvr>
                                        <p:cTn id="45" dur="1" fill="hold">
                                          <p:stCondLst>
                                            <p:cond delay="499"/>
                                          </p:stCondLst>
                                        </p:cTn>
                                        <p:tgtEl>
                                          <p:spTgt spid="65"/>
                                        </p:tgtEl>
                                        <p:attrNameLst>
                                          <p:attrName>style.visibility</p:attrName>
                                        </p:attrNameLst>
                                      </p:cBhvr>
                                      <p:to>
                                        <p:strVal val="hidden"/>
                                      </p:to>
                                    </p:set>
                                  </p:childTnLst>
                                </p:cTn>
                              </p:par>
                            </p:childTnLst>
                          </p:cTn>
                        </p:par>
                        <p:par>
                          <p:cTn id="46" fill="hold">
                            <p:stCondLst>
                              <p:cond delay="3500"/>
                            </p:stCondLst>
                            <p:childTnLst>
                              <p:par>
                                <p:cTn id="47" presetID="10" presetClass="entr" presetSubtype="0" fill="hold" grpId="0" nodeType="afterEffect">
                                  <p:stCondLst>
                                    <p:cond delay="75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childTnLst>
                          </p:cTn>
                        </p:par>
                        <p:par>
                          <p:cTn id="53" fill="hold">
                            <p:stCondLst>
                              <p:cond delay="4750"/>
                            </p:stCondLst>
                            <p:childTnLst>
                              <p:par>
                                <p:cTn id="54" presetID="22" presetClass="entr" presetSubtype="8" fill="hold" nodeType="afterEffect">
                                  <p:stCondLst>
                                    <p:cond delay="500"/>
                                  </p:stCondLst>
                                  <p:childTnLst>
                                    <p:set>
                                      <p:cBhvr>
                                        <p:cTn id="55" dur="1" fill="hold">
                                          <p:stCondLst>
                                            <p:cond delay="0"/>
                                          </p:stCondLst>
                                        </p:cTn>
                                        <p:tgtEl>
                                          <p:spTgt spid="165"/>
                                        </p:tgtEl>
                                        <p:attrNameLst>
                                          <p:attrName>style.visibility</p:attrName>
                                        </p:attrNameLst>
                                      </p:cBhvr>
                                      <p:to>
                                        <p:strVal val="visible"/>
                                      </p:to>
                                    </p:set>
                                    <p:animEffect transition="in" filter="wipe(left)">
                                      <p:cBhvr>
                                        <p:cTn id="56" dur="1000"/>
                                        <p:tgtEl>
                                          <p:spTgt spid="165"/>
                                        </p:tgtEl>
                                      </p:cBhvr>
                                    </p:animEffect>
                                  </p:childTnLst>
                                </p:cTn>
                              </p:par>
                            </p:childTnLst>
                          </p:cTn>
                        </p:par>
                        <p:par>
                          <p:cTn id="57" fill="hold">
                            <p:stCondLst>
                              <p:cond delay="6250"/>
                            </p:stCondLst>
                            <p:childTnLst>
                              <p:par>
                                <p:cTn id="58" presetID="10" presetClass="entr" presetSubtype="0" fill="hold" nodeType="afterEffect">
                                  <p:stCondLst>
                                    <p:cond delay="0"/>
                                  </p:stCondLst>
                                  <p:childTnLst>
                                    <p:set>
                                      <p:cBhvr>
                                        <p:cTn id="59" dur="1" fill="hold">
                                          <p:stCondLst>
                                            <p:cond delay="0"/>
                                          </p:stCondLst>
                                        </p:cTn>
                                        <p:tgtEl>
                                          <p:spTgt spid="170"/>
                                        </p:tgtEl>
                                        <p:attrNameLst>
                                          <p:attrName>style.visibility</p:attrName>
                                        </p:attrNameLst>
                                      </p:cBhvr>
                                      <p:to>
                                        <p:strVal val="visible"/>
                                      </p:to>
                                    </p:set>
                                    <p:animEffect transition="in" filter="fade">
                                      <p:cBhvr>
                                        <p:cTn id="60" dur="500"/>
                                        <p:tgtEl>
                                          <p:spTgt spid="170"/>
                                        </p:tgtEl>
                                      </p:cBhvr>
                                    </p:animEffect>
                                  </p:childTnLst>
                                </p:cTn>
                              </p:par>
                            </p:childTnLst>
                          </p:cTn>
                        </p:par>
                        <p:par>
                          <p:cTn id="61" fill="hold">
                            <p:stCondLst>
                              <p:cond delay="6750"/>
                            </p:stCondLst>
                            <p:childTnLst>
                              <p:par>
                                <p:cTn id="62" presetID="42" presetClass="path" presetSubtype="0" accel="50000" decel="50000" fill="hold" nodeType="afterEffect">
                                  <p:stCondLst>
                                    <p:cond delay="250"/>
                                  </p:stCondLst>
                                  <p:childTnLst>
                                    <p:animMotion origin="layout" path="M -5.55556E-7 4.32099E-6 L 0.06424 4.32099E-6 " pathEditMode="relative" rAng="0" ptsTypes="AA">
                                      <p:cBhvr>
                                        <p:cTn id="63" dur="1500" fill="hold"/>
                                        <p:tgtEl>
                                          <p:spTgt spid="170"/>
                                        </p:tgtEl>
                                        <p:attrNameLst>
                                          <p:attrName>ppt_x</p:attrName>
                                          <p:attrName>ppt_y</p:attrName>
                                        </p:attrNameLst>
                                      </p:cBhvr>
                                      <p:rCtr x="3212" y="0"/>
                                    </p:animMotion>
                                  </p:childTnLst>
                                </p:cTn>
                              </p:par>
                            </p:childTnLst>
                          </p:cTn>
                        </p:par>
                        <p:par>
                          <p:cTn id="64" fill="hold">
                            <p:stCondLst>
                              <p:cond delay="8500"/>
                            </p:stCondLst>
                            <p:childTnLst>
                              <p:par>
                                <p:cTn id="65" presetID="22" presetClass="entr" presetSubtype="8" fill="hold" nodeType="afterEffect">
                                  <p:stCondLst>
                                    <p:cond delay="750"/>
                                  </p:stCondLst>
                                  <p:childTnLst>
                                    <p:set>
                                      <p:cBhvr>
                                        <p:cTn id="66" dur="1" fill="hold">
                                          <p:stCondLst>
                                            <p:cond delay="0"/>
                                          </p:stCondLst>
                                        </p:cTn>
                                        <p:tgtEl>
                                          <p:spTgt spid="4"/>
                                        </p:tgtEl>
                                        <p:attrNameLst>
                                          <p:attrName>style.visibility</p:attrName>
                                        </p:attrNameLst>
                                      </p:cBhvr>
                                      <p:to>
                                        <p:strVal val="visible"/>
                                      </p:to>
                                    </p:set>
                                    <p:animEffect transition="in" filter="wipe(left)">
                                      <p:cBhvr>
                                        <p:cTn id="67" dur="1000"/>
                                        <p:tgtEl>
                                          <p:spTgt spid="4"/>
                                        </p:tgtEl>
                                      </p:cBhvr>
                                    </p:animEffect>
                                  </p:childTnLst>
                                </p:cTn>
                              </p:par>
                            </p:childTnLst>
                          </p:cTn>
                        </p:par>
                        <p:par>
                          <p:cTn id="68" fill="hold">
                            <p:stCondLst>
                              <p:cond delay="10250"/>
                            </p:stCondLst>
                            <p:childTnLst>
                              <p:par>
                                <p:cTn id="69" presetID="22" presetClass="entr" presetSubtype="1" fill="hold" nodeType="afterEffect">
                                  <p:stCondLst>
                                    <p:cond delay="500"/>
                                  </p:stCondLst>
                                  <p:childTnLst>
                                    <p:set>
                                      <p:cBhvr>
                                        <p:cTn id="70" dur="1" fill="hold">
                                          <p:stCondLst>
                                            <p:cond delay="0"/>
                                          </p:stCondLst>
                                        </p:cTn>
                                        <p:tgtEl>
                                          <p:spTgt spid="177"/>
                                        </p:tgtEl>
                                        <p:attrNameLst>
                                          <p:attrName>style.visibility</p:attrName>
                                        </p:attrNameLst>
                                      </p:cBhvr>
                                      <p:to>
                                        <p:strVal val="visible"/>
                                      </p:to>
                                    </p:set>
                                    <p:animEffect transition="in" filter="wipe(up)">
                                      <p:cBhvr>
                                        <p:cTn id="71" dur="1250"/>
                                        <p:tgtEl>
                                          <p:spTgt spid="177"/>
                                        </p:tgtEl>
                                      </p:cBhvr>
                                    </p:animEffect>
                                  </p:childTnLst>
                                </p:cTn>
                              </p:par>
                            </p:childTnLst>
                          </p:cTn>
                        </p:par>
                        <p:par>
                          <p:cTn id="72" fill="hold">
                            <p:stCondLst>
                              <p:cond delay="12000"/>
                            </p:stCondLst>
                            <p:childTnLst>
                              <p:par>
                                <p:cTn id="73" presetID="14" presetClass="entr" presetSubtype="10" fill="hold" grpId="0" nodeType="afterEffect">
                                  <p:stCondLst>
                                    <p:cond delay="0"/>
                                  </p:stCondLst>
                                  <p:childTnLst>
                                    <p:set>
                                      <p:cBhvr>
                                        <p:cTn id="74" dur="1" fill="hold">
                                          <p:stCondLst>
                                            <p:cond delay="0"/>
                                          </p:stCondLst>
                                        </p:cTn>
                                        <p:tgtEl>
                                          <p:spTgt spid="178"/>
                                        </p:tgtEl>
                                        <p:attrNameLst>
                                          <p:attrName>style.visibility</p:attrName>
                                        </p:attrNameLst>
                                      </p:cBhvr>
                                      <p:to>
                                        <p:strVal val="visible"/>
                                      </p:to>
                                    </p:set>
                                    <p:animEffect transition="in" filter="randombar(horizontal)">
                                      <p:cBhvr>
                                        <p:cTn id="75" dur="500"/>
                                        <p:tgtEl>
                                          <p:spTgt spid="17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70"/>
                                        </p:tgtEl>
                                      </p:cBhvr>
                                    </p:animEffect>
                                    <p:set>
                                      <p:cBhvr>
                                        <p:cTn id="80" dur="1" fill="hold">
                                          <p:stCondLst>
                                            <p:cond delay="499"/>
                                          </p:stCondLst>
                                        </p:cTn>
                                        <p:tgtEl>
                                          <p:spTgt spid="170"/>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122"/>
                                        </p:tgtEl>
                                        <p:attrNameLst>
                                          <p:attrName>style.visibility</p:attrName>
                                        </p:attrNameLst>
                                      </p:cBhvr>
                                      <p:to>
                                        <p:strVal val="visible"/>
                                      </p:to>
                                    </p:set>
                                    <p:animEffect transition="in" filter="wipe(left)">
                                      <p:cBhvr>
                                        <p:cTn id="84" dur="500"/>
                                        <p:tgtEl>
                                          <p:spTgt spid="122"/>
                                        </p:tgtEl>
                                      </p:cBhvr>
                                    </p:animEffect>
                                  </p:childTnLst>
                                </p:cTn>
                              </p:par>
                            </p:childTnLst>
                          </p:cTn>
                        </p:par>
                        <p:par>
                          <p:cTn id="85" fill="hold">
                            <p:stCondLst>
                              <p:cond delay="1000"/>
                            </p:stCondLst>
                            <p:childTnLst>
                              <p:par>
                                <p:cTn id="86" presetID="22" presetClass="entr" presetSubtype="8" fill="hold" nodeType="afterEffect">
                                  <p:stCondLst>
                                    <p:cond delay="750"/>
                                  </p:stCondLst>
                                  <p:childTnLst>
                                    <p:set>
                                      <p:cBhvr>
                                        <p:cTn id="87" dur="1" fill="hold">
                                          <p:stCondLst>
                                            <p:cond delay="0"/>
                                          </p:stCondLst>
                                        </p:cTn>
                                        <p:tgtEl>
                                          <p:spTgt spid="127"/>
                                        </p:tgtEl>
                                        <p:attrNameLst>
                                          <p:attrName>style.visibility</p:attrName>
                                        </p:attrNameLst>
                                      </p:cBhvr>
                                      <p:to>
                                        <p:strVal val="visible"/>
                                      </p:to>
                                    </p:set>
                                    <p:animEffect transition="in" filter="wipe(left)">
                                      <p:cBhvr>
                                        <p:cTn id="88" dur="500"/>
                                        <p:tgtEl>
                                          <p:spTgt spid="127"/>
                                        </p:tgtEl>
                                      </p:cBhvr>
                                    </p:animEffect>
                                  </p:childTnLst>
                                </p:cTn>
                              </p:par>
                            </p:childTnLst>
                          </p:cTn>
                        </p:par>
                        <p:par>
                          <p:cTn id="89" fill="hold">
                            <p:stCondLst>
                              <p:cond delay="2250"/>
                            </p:stCondLst>
                            <p:childTnLst>
                              <p:par>
                                <p:cTn id="90" presetID="10" presetClass="entr" presetSubtype="0" fill="hold" nodeType="afterEffect">
                                  <p:stCondLst>
                                    <p:cond delay="1250"/>
                                  </p:stCondLst>
                                  <p:childTnLst>
                                    <p:set>
                                      <p:cBhvr>
                                        <p:cTn id="91" dur="1" fill="hold">
                                          <p:stCondLst>
                                            <p:cond delay="0"/>
                                          </p:stCondLst>
                                        </p:cTn>
                                        <p:tgtEl>
                                          <p:spTgt spid="5"/>
                                        </p:tgtEl>
                                        <p:attrNameLst>
                                          <p:attrName>style.visibility</p:attrName>
                                        </p:attrNameLst>
                                      </p:cBhvr>
                                      <p:to>
                                        <p:strVal val="visible"/>
                                      </p:to>
                                    </p:set>
                                    <p:animEffect transition="in" filter="fade">
                                      <p:cBhvr>
                                        <p:cTn id="92" dur="500"/>
                                        <p:tgtEl>
                                          <p:spTgt spid="5"/>
                                        </p:tgtEl>
                                      </p:cBhvr>
                                    </p:animEffect>
                                  </p:childTnLst>
                                </p:cTn>
                              </p:par>
                            </p:childTnLst>
                          </p:cTn>
                        </p:par>
                        <p:par>
                          <p:cTn id="93" fill="hold">
                            <p:stCondLst>
                              <p:cond delay="4000"/>
                            </p:stCondLst>
                            <p:childTnLst>
                              <p:par>
                                <p:cTn id="94" presetID="22" presetClass="entr" presetSubtype="4" fill="hold" nodeType="afterEffect">
                                  <p:stCondLst>
                                    <p:cond delay="750"/>
                                  </p:stCondLst>
                                  <p:childTnLst>
                                    <p:set>
                                      <p:cBhvr>
                                        <p:cTn id="95" dur="1" fill="hold">
                                          <p:stCondLst>
                                            <p:cond delay="0"/>
                                          </p:stCondLst>
                                        </p:cTn>
                                        <p:tgtEl>
                                          <p:spTgt spid="166"/>
                                        </p:tgtEl>
                                        <p:attrNameLst>
                                          <p:attrName>style.visibility</p:attrName>
                                        </p:attrNameLst>
                                      </p:cBhvr>
                                      <p:to>
                                        <p:strVal val="visible"/>
                                      </p:to>
                                    </p:set>
                                    <p:animEffect transition="in" filter="wipe(down)">
                                      <p:cBhvr>
                                        <p:cTn id="96" dur="1750"/>
                                        <p:tgtEl>
                                          <p:spTgt spid="166"/>
                                        </p:tgtEl>
                                      </p:cBhvr>
                                    </p:animEffect>
                                  </p:childTnLst>
                                </p:cTn>
                              </p:par>
                            </p:childTnLst>
                          </p:cTn>
                        </p:par>
                        <p:par>
                          <p:cTn id="97" fill="hold">
                            <p:stCondLst>
                              <p:cond delay="6500"/>
                            </p:stCondLst>
                            <p:childTnLst>
                              <p:par>
                                <p:cTn id="98" presetID="10" presetClass="entr" presetSubtype="0" fill="hold" nodeType="afterEffect">
                                  <p:stCondLst>
                                    <p:cond delay="500"/>
                                  </p:stCondLst>
                                  <p:childTnLst>
                                    <p:set>
                                      <p:cBhvr>
                                        <p:cTn id="99" dur="1" fill="hold">
                                          <p:stCondLst>
                                            <p:cond delay="0"/>
                                          </p:stCondLst>
                                        </p:cTn>
                                        <p:tgtEl>
                                          <p:spTgt spid="67"/>
                                        </p:tgtEl>
                                        <p:attrNameLst>
                                          <p:attrName>style.visibility</p:attrName>
                                        </p:attrNameLst>
                                      </p:cBhvr>
                                      <p:to>
                                        <p:strVal val="visible"/>
                                      </p:to>
                                    </p:set>
                                    <p:animEffect transition="in" filter="fade">
                                      <p:cBhvr>
                                        <p:cTn id="100" dur="500"/>
                                        <p:tgtEl>
                                          <p:spTgt spid="67"/>
                                        </p:tgtEl>
                                      </p:cBhvr>
                                    </p:animEffect>
                                  </p:childTnLst>
                                </p:cTn>
                              </p:par>
                            </p:childTnLst>
                          </p:cTn>
                        </p:par>
                        <p:par>
                          <p:cTn id="101" fill="hold">
                            <p:stCondLst>
                              <p:cond delay="7500"/>
                            </p:stCondLst>
                            <p:childTnLst>
                              <p:par>
                                <p:cTn id="102" presetID="42" presetClass="path" presetSubtype="0" accel="50000" decel="50000" fill="hold" nodeType="afterEffect">
                                  <p:stCondLst>
                                    <p:cond delay="0"/>
                                  </p:stCondLst>
                                  <p:childTnLst>
                                    <p:animMotion origin="layout" path="M -6.94444E-7 -8.64198E-7 L -0.09783 -0.11512 " pathEditMode="relative" rAng="0" ptsTypes="AA">
                                      <p:cBhvr>
                                        <p:cTn id="103" dur="1500" fill="hold"/>
                                        <p:tgtEl>
                                          <p:spTgt spid="67"/>
                                        </p:tgtEl>
                                        <p:attrNameLst>
                                          <p:attrName>ppt_x</p:attrName>
                                          <p:attrName>ppt_y</p:attrName>
                                        </p:attrNameLst>
                                      </p:cBhvr>
                                      <p:rCtr x="-4896" y="-5756"/>
                                    </p:animMotion>
                                  </p:childTnLst>
                                </p:cTn>
                              </p:par>
                            </p:childTnLst>
                          </p:cTn>
                        </p:par>
                        <p:par>
                          <p:cTn id="104" fill="hold">
                            <p:stCondLst>
                              <p:cond delay="9000"/>
                            </p:stCondLst>
                            <p:childTnLst>
                              <p:par>
                                <p:cTn id="105" presetID="10" presetClass="exit" presetSubtype="0" fill="hold" nodeType="afterEffect">
                                  <p:stCondLst>
                                    <p:cond delay="750"/>
                                  </p:stCondLst>
                                  <p:childTnLst>
                                    <p:animEffect transition="out" filter="fade">
                                      <p:cBhvr>
                                        <p:cTn id="106" dur="500"/>
                                        <p:tgtEl>
                                          <p:spTgt spid="67"/>
                                        </p:tgtEl>
                                      </p:cBhvr>
                                    </p:animEffect>
                                    <p:set>
                                      <p:cBhvr>
                                        <p:cTn id="107" dur="1" fill="hold">
                                          <p:stCondLst>
                                            <p:cond delay="499"/>
                                          </p:stCondLst>
                                        </p:cTn>
                                        <p:tgtEl>
                                          <p:spTgt spid="67"/>
                                        </p:tgtEl>
                                        <p:attrNameLst>
                                          <p:attrName>style.visibility</p:attrName>
                                        </p:attrNameLst>
                                      </p:cBhvr>
                                      <p:to>
                                        <p:strVal val="hidden"/>
                                      </p:to>
                                    </p:set>
                                  </p:childTnLst>
                                </p:cTn>
                              </p:par>
                            </p:childTnLst>
                          </p:cTn>
                        </p:par>
                        <p:par>
                          <p:cTn id="108" fill="hold">
                            <p:stCondLst>
                              <p:cond delay="10250"/>
                            </p:stCondLst>
                            <p:childTnLst>
                              <p:par>
                                <p:cTn id="109" presetID="22" presetClass="entr" presetSubtype="1" fill="hold" nodeType="afterEffect">
                                  <p:stCondLst>
                                    <p:cond delay="250"/>
                                  </p:stCondLst>
                                  <p:childTnLst>
                                    <p:set>
                                      <p:cBhvr>
                                        <p:cTn id="110" dur="1" fill="hold">
                                          <p:stCondLst>
                                            <p:cond delay="0"/>
                                          </p:stCondLst>
                                        </p:cTn>
                                        <p:tgtEl>
                                          <p:spTgt spid="168"/>
                                        </p:tgtEl>
                                        <p:attrNameLst>
                                          <p:attrName>style.visibility</p:attrName>
                                        </p:attrNameLst>
                                      </p:cBhvr>
                                      <p:to>
                                        <p:strVal val="visible"/>
                                      </p:to>
                                    </p:set>
                                    <p:animEffect transition="in" filter="wipe(up)">
                                      <p:cBhvr>
                                        <p:cTn id="111" dur="1000"/>
                                        <p:tgtEl>
                                          <p:spTgt spid="168"/>
                                        </p:tgtEl>
                                      </p:cBhvr>
                                    </p:animEffect>
                                  </p:childTnLst>
                                </p:cTn>
                              </p:par>
                            </p:childTnLst>
                          </p:cTn>
                        </p:par>
                        <p:par>
                          <p:cTn id="112" fill="hold">
                            <p:stCondLst>
                              <p:cond delay="11500"/>
                            </p:stCondLst>
                            <p:childTnLst>
                              <p:par>
                                <p:cTn id="113" presetID="10" presetClass="entr" presetSubtype="0" fill="hold" nodeType="afterEffect">
                                  <p:stCondLst>
                                    <p:cond delay="500"/>
                                  </p:stCondLst>
                                  <p:childTnLst>
                                    <p:set>
                                      <p:cBhvr>
                                        <p:cTn id="114" dur="1" fill="hold">
                                          <p:stCondLst>
                                            <p:cond delay="0"/>
                                          </p:stCondLst>
                                        </p:cTn>
                                        <p:tgtEl>
                                          <p:spTgt spid="70"/>
                                        </p:tgtEl>
                                        <p:attrNameLst>
                                          <p:attrName>style.visibility</p:attrName>
                                        </p:attrNameLst>
                                      </p:cBhvr>
                                      <p:to>
                                        <p:strVal val="visible"/>
                                      </p:to>
                                    </p:set>
                                    <p:animEffect transition="in" filter="fade">
                                      <p:cBhvr>
                                        <p:cTn id="115" dur="500"/>
                                        <p:tgtEl>
                                          <p:spTgt spid="70"/>
                                        </p:tgtEl>
                                      </p:cBhvr>
                                    </p:animEffect>
                                  </p:childTnLst>
                                </p:cTn>
                              </p:par>
                            </p:childTnLst>
                          </p:cTn>
                        </p:par>
                        <p:par>
                          <p:cTn id="116" fill="hold">
                            <p:stCondLst>
                              <p:cond delay="12500"/>
                            </p:stCondLst>
                            <p:childTnLst>
                              <p:par>
                                <p:cTn id="117" presetID="42" presetClass="path" presetSubtype="0" accel="50000" decel="50000" fill="hold" nodeType="afterEffect">
                                  <p:stCondLst>
                                    <p:cond delay="0"/>
                                  </p:stCondLst>
                                  <p:childTnLst>
                                    <p:animMotion origin="layout" path="M -2.08333E-6 3.7037E-7 L 0.00183 0.0929 " pathEditMode="relative" rAng="0" ptsTypes="AA">
                                      <p:cBhvr>
                                        <p:cTn id="118" dur="1500" fill="hold"/>
                                        <p:tgtEl>
                                          <p:spTgt spid="70"/>
                                        </p:tgtEl>
                                        <p:attrNameLst>
                                          <p:attrName>ppt_x</p:attrName>
                                          <p:attrName>ppt_y</p:attrName>
                                        </p:attrNameLst>
                                      </p:cBhvr>
                                      <p:rCtr x="87" y="4645"/>
                                    </p:animMotion>
                                  </p:childTnLst>
                                </p:cTn>
                              </p:par>
                            </p:childTnLst>
                          </p:cTn>
                        </p:par>
                        <p:par>
                          <p:cTn id="119" fill="hold">
                            <p:stCondLst>
                              <p:cond delay="14000"/>
                            </p:stCondLst>
                            <p:childTnLst>
                              <p:par>
                                <p:cTn id="120" presetID="10" presetClass="exit" presetSubtype="0" fill="hold" nodeType="afterEffect">
                                  <p:stCondLst>
                                    <p:cond delay="250"/>
                                  </p:stCondLst>
                                  <p:childTnLst>
                                    <p:animEffect transition="out" filter="fade">
                                      <p:cBhvr>
                                        <p:cTn id="121" dur="500"/>
                                        <p:tgtEl>
                                          <p:spTgt spid="70"/>
                                        </p:tgtEl>
                                      </p:cBhvr>
                                    </p:animEffect>
                                    <p:set>
                                      <p:cBhvr>
                                        <p:cTn id="122" dur="1" fill="hold">
                                          <p:stCondLst>
                                            <p:cond delay="499"/>
                                          </p:stCondLst>
                                        </p:cTn>
                                        <p:tgtEl>
                                          <p:spTgt spid="70"/>
                                        </p:tgtEl>
                                        <p:attrNameLst>
                                          <p:attrName>style.visibility</p:attrName>
                                        </p:attrNameLst>
                                      </p:cBhvr>
                                      <p:to>
                                        <p:strVal val="hidden"/>
                                      </p:to>
                                    </p:set>
                                  </p:childTnLst>
                                </p:cTn>
                              </p:par>
                              <p:par>
                                <p:cTn id="123" presetID="10" presetClass="entr" presetSubtype="0" fill="hold" nodeType="withEffect">
                                  <p:stCondLst>
                                    <p:cond delay="250"/>
                                  </p:stCondLst>
                                  <p:childTnLst>
                                    <p:set>
                                      <p:cBhvr>
                                        <p:cTn id="124" dur="1" fill="hold">
                                          <p:stCondLst>
                                            <p:cond delay="0"/>
                                          </p:stCondLst>
                                        </p:cTn>
                                        <p:tgtEl>
                                          <p:spTgt spid="45"/>
                                        </p:tgtEl>
                                        <p:attrNameLst>
                                          <p:attrName>style.visibility</p:attrName>
                                        </p:attrNameLst>
                                      </p:cBhvr>
                                      <p:to>
                                        <p:strVal val="visible"/>
                                      </p:to>
                                    </p:set>
                                    <p:animEffect transition="in" filter="fade">
                                      <p:cBhvr>
                                        <p:cTn id="125" dur="500"/>
                                        <p:tgtEl>
                                          <p:spTgt spid="4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71"/>
                                        </p:tgtEl>
                                        <p:attrNameLst>
                                          <p:attrName>style.visibility</p:attrName>
                                        </p:attrNameLst>
                                      </p:cBhvr>
                                      <p:to>
                                        <p:strVal val="visible"/>
                                      </p:to>
                                    </p:set>
                                    <p:animEffect transition="in" filter="fade">
                                      <p:cBhvr>
                                        <p:cTn id="130" dur="500"/>
                                        <p:tgtEl>
                                          <p:spTgt spid="71"/>
                                        </p:tgtEl>
                                      </p:cBhvr>
                                    </p:animEffect>
                                  </p:childTnLst>
                                </p:cTn>
                              </p:par>
                            </p:childTnLst>
                          </p:cTn>
                        </p:par>
                        <p:par>
                          <p:cTn id="131" fill="hold">
                            <p:stCondLst>
                              <p:cond delay="500"/>
                            </p:stCondLst>
                            <p:childTnLst>
                              <p:par>
                                <p:cTn id="132" presetID="0" presetClass="path" presetSubtype="0" accel="50000" decel="50000" fill="hold" nodeType="afterEffect">
                                  <p:stCondLst>
                                    <p:cond delay="0"/>
                                  </p:stCondLst>
                                  <p:childTnLst>
                                    <p:animMotion origin="layout" path="M 0.00026 0.00061 L 0.00842 -0.02284 L 0.10877 -0.01991 " pathEditMode="relative" ptsTypes="AAA">
                                      <p:cBhvr>
                                        <p:cTn id="133" dur="2000" fill="hold"/>
                                        <p:tgtEl>
                                          <p:spTgt spid="71"/>
                                        </p:tgtEl>
                                        <p:attrNameLst>
                                          <p:attrName>ppt_x</p:attrName>
                                          <p:attrName>ppt_y</p:attrName>
                                        </p:attrNameLst>
                                      </p:cBhvr>
                                    </p:animMotion>
                                  </p:childTnLst>
                                </p:cTn>
                              </p:par>
                            </p:childTnLst>
                          </p:cTn>
                        </p:par>
                        <p:par>
                          <p:cTn id="134" fill="hold">
                            <p:stCondLst>
                              <p:cond delay="2500"/>
                            </p:stCondLst>
                            <p:childTnLst>
                              <p:par>
                                <p:cTn id="135" presetID="10" presetClass="exit" presetSubtype="0" fill="hold" nodeType="afterEffect">
                                  <p:stCondLst>
                                    <p:cond delay="0"/>
                                  </p:stCondLst>
                                  <p:childTnLst>
                                    <p:animEffect transition="out" filter="fade">
                                      <p:cBhvr>
                                        <p:cTn id="136" dur="500"/>
                                        <p:tgtEl>
                                          <p:spTgt spid="71"/>
                                        </p:tgtEl>
                                      </p:cBhvr>
                                    </p:animEffect>
                                    <p:set>
                                      <p:cBhvr>
                                        <p:cTn id="137" dur="1" fill="hold">
                                          <p:stCondLst>
                                            <p:cond delay="499"/>
                                          </p:stCondLst>
                                        </p:cTn>
                                        <p:tgtEl>
                                          <p:spTgt spid="71"/>
                                        </p:tgtEl>
                                        <p:attrNameLst>
                                          <p:attrName>style.visibility</p:attrName>
                                        </p:attrNameLst>
                                      </p:cBhvr>
                                      <p:to>
                                        <p:strVal val="hidden"/>
                                      </p:to>
                                    </p:set>
                                  </p:childTnLst>
                                </p:cTn>
                              </p:par>
                            </p:childTnLst>
                          </p:cTn>
                        </p:par>
                        <p:par>
                          <p:cTn id="138" fill="hold">
                            <p:stCondLst>
                              <p:cond delay="3000"/>
                            </p:stCondLst>
                            <p:childTnLst>
                              <p:par>
                                <p:cTn id="139" presetID="10" presetClass="entr" presetSubtype="0" fill="hold" nodeType="afterEffect">
                                  <p:stCondLst>
                                    <p:cond delay="250"/>
                                  </p:stCondLst>
                                  <p:childTnLst>
                                    <p:set>
                                      <p:cBhvr>
                                        <p:cTn id="140" dur="1" fill="hold">
                                          <p:stCondLst>
                                            <p:cond delay="0"/>
                                          </p:stCondLst>
                                        </p:cTn>
                                        <p:tgtEl>
                                          <p:spTgt spid="176"/>
                                        </p:tgtEl>
                                        <p:attrNameLst>
                                          <p:attrName>style.visibility</p:attrName>
                                        </p:attrNameLst>
                                      </p:cBhvr>
                                      <p:to>
                                        <p:strVal val="visible"/>
                                      </p:to>
                                    </p:set>
                                    <p:animEffect transition="in" filter="fade">
                                      <p:cBhvr>
                                        <p:cTn id="141" dur="500"/>
                                        <p:tgtEl>
                                          <p:spTgt spid="176"/>
                                        </p:tgtEl>
                                      </p:cBhvr>
                                    </p:animEffect>
                                  </p:childTnLst>
                                </p:cTn>
                              </p:par>
                            </p:childTnLst>
                          </p:cTn>
                        </p:par>
                        <p:par>
                          <p:cTn id="142" fill="hold">
                            <p:stCondLst>
                              <p:cond delay="3750"/>
                            </p:stCondLst>
                            <p:childTnLst>
                              <p:par>
                                <p:cTn id="143" presetID="42" presetClass="path" presetSubtype="0" accel="50000" decel="50000" fill="hold" nodeType="afterEffect">
                                  <p:stCondLst>
                                    <p:cond delay="250"/>
                                  </p:stCondLst>
                                  <p:childTnLst>
                                    <p:animMotion origin="layout" path="M -3.75E-6 1.11022E-16 L 0.06372 1.11022E-16 " pathEditMode="relative" rAng="0" ptsTypes="AA">
                                      <p:cBhvr>
                                        <p:cTn id="144" dur="1500" fill="hold"/>
                                        <p:tgtEl>
                                          <p:spTgt spid="176"/>
                                        </p:tgtEl>
                                        <p:attrNameLst>
                                          <p:attrName>ppt_x</p:attrName>
                                          <p:attrName>ppt_y</p:attrName>
                                        </p:attrNameLst>
                                      </p:cBhvr>
                                      <p:rCtr x="3186" y="0"/>
                                    </p:animMotion>
                                  </p:childTnLst>
                                </p:cTn>
                              </p:par>
                            </p:childTnLst>
                          </p:cTn>
                        </p:par>
                        <p:par>
                          <p:cTn id="145" fill="hold">
                            <p:stCondLst>
                              <p:cond delay="5500"/>
                            </p:stCondLst>
                            <p:childTnLst>
                              <p:par>
                                <p:cTn id="146" presetID="10" presetClass="exit" presetSubtype="0" fill="hold" nodeType="afterEffect">
                                  <p:stCondLst>
                                    <p:cond delay="500"/>
                                  </p:stCondLst>
                                  <p:childTnLst>
                                    <p:animEffect transition="out" filter="fade">
                                      <p:cBhvr>
                                        <p:cTn id="147" dur="500"/>
                                        <p:tgtEl>
                                          <p:spTgt spid="176"/>
                                        </p:tgtEl>
                                      </p:cBhvr>
                                    </p:animEffect>
                                    <p:set>
                                      <p:cBhvr>
                                        <p:cTn id="148" dur="1" fill="hold">
                                          <p:stCondLst>
                                            <p:cond delay="499"/>
                                          </p:stCondLst>
                                        </p:cTn>
                                        <p:tgtEl>
                                          <p:spTgt spid="176"/>
                                        </p:tgtEl>
                                        <p:attrNameLst>
                                          <p:attrName>style.visibility</p:attrName>
                                        </p:attrNameLst>
                                      </p:cBhvr>
                                      <p:to>
                                        <p:strVal val="hidden"/>
                                      </p:to>
                                    </p:set>
                                  </p:childTnLst>
                                </p:cTn>
                              </p:par>
                            </p:childTnLst>
                          </p:cTn>
                        </p:par>
                        <p:par>
                          <p:cTn id="149" fill="hold">
                            <p:stCondLst>
                              <p:cond delay="6500"/>
                            </p:stCondLst>
                            <p:childTnLst>
                              <p:par>
                                <p:cTn id="150" presetID="22" presetClass="entr" presetSubtype="8" fill="hold" nodeType="afterEffect">
                                  <p:stCondLst>
                                    <p:cond delay="500"/>
                                  </p:stCondLst>
                                  <p:childTnLst>
                                    <p:set>
                                      <p:cBhvr>
                                        <p:cTn id="151" dur="1" fill="hold">
                                          <p:stCondLst>
                                            <p:cond delay="0"/>
                                          </p:stCondLst>
                                        </p:cTn>
                                        <p:tgtEl>
                                          <p:spTgt spid="123"/>
                                        </p:tgtEl>
                                        <p:attrNameLst>
                                          <p:attrName>style.visibility</p:attrName>
                                        </p:attrNameLst>
                                      </p:cBhvr>
                                      <p:to>
                                        <p:strVal val="visible"/>
                                      </p:to>
                                    </p:set>
                                    <p:animEffect transition="in" filter="wipe(left)">
                                      <p:cBhvr>
                                        <p:cTn id="152" dur="500"/>
                                        <p:tgtEl>
                                          <p:spTgt spid="123"/>
                                        </p:tgtEl>
                                      </p:cBhvr>
                                    </p:animEffect>
                                  </p:childTnLst>
                                </p:cTn>
                              </p:par>
                            </p:childTnLst>
                          </p:cTn>
                        </p:par>
                        <p:par>
                          <p:cTn id="153" fill="hold">
                            <p:stCondLst>
                              <p:cond delay="7500"/>
                            </p:stCondLst>
                            <p:childTnLst>
                              <p:par>
                                <p:cTn id="154" presetID="22" presetClass="entr" presetSubtype="8" fill="hold" nodeType="afterEffect">
                                  <p:stCondLst>
                                    <p:cond delay="500"/>
                                  </p:stCondLst>
                                  <p:childTnLst>
                                    <p:set>
                                      <p:cBhvr>
                                        <p:cTn id="155" dur="1" fill="hold">
                                          <p:stCondLst>
                                            <p:cond delay="0"/>
                                          </p:stCondLst>
                                        </p:cTn>
                                        <p:tgtEl>
                                          <p:spTgt spid="128"/>
                                        </p:tgtEl>
                                        <p:attrNameLst>
                                          <p:attrName>style.visibility</p:attrName>
                                        </p:attrNameLst>
                                      </p:cBhvr>
                                      <p:to>
                                        <p:strVal val="visible"/>
                                      </p:to>
                                    </p:set>
                                    <p:animEffect transition="in" filter="wipe(left)">
                                      <p:cBhvr>
                                        <p:cTn id="156" dur="500"/>
                                        <p:tgtEl>
                                          <p:spTgt spid="128"/>
                                        </p:tgtEl>
                                      </p:cBhvr>
                                    </p:animEffect>
                                  </p:childTnLst>
                                </p:cTn>
                              </p:par>
                            </p:childTnLst>
                          </p:cTn>
                        </p:par>
                        <p:par>
                          <p:cTn id="157" fill="hold">
                            <p:stCondLst>
                              <p:cond delay="8500"/>
                            </p:stCondLst>
                            <p:childTnLst>
                              <p:par>
                                <p:cTn id="158" presetID="10" presetClass="entr" presetSubtype="0" fill="hold" nodeType="afterEffect">
                                  <p:stCondLst>
                                    <p:cond delay="1250"/>
                                  </p:stCondLst>
                                  <p:childTnLst>
                                    <p:set>
                                      <p:cBhvr>
                                        <p:cTn id="159" dur="1" fill="hold">
                                          <p:stCondLst>
                                            <p:cond delay="0"/>
                                          </p:stCondLst>
                                        </p:cTn>
                                        <p:tgtEl>
                                          <p:spTgt spid="7"/>
                                        </p:tgtEl>
                                        <p:attrNameLst>
                                          <p:attrName>style.visibility</p:attrName>
                                        </p:attrNameLst>
                                      </p:cBhvr>
                                      <p:to>
                                        <p:strVal val="visible"/>
                                      </p:to>
                                    </p:set>
                                    <p:animEffect transition="in" filter="fade">
                                      <p:cBhvr>
                                        <p:cTn id="160" dur="500"/>
                                        <p:tgtEl>
                                          <p:spTgt spid="7"/>
                                        </p:tgtEl>
                                      </p:cBhvr>
                                    </p:animEffect>
                                  </p:childTnLst>
                                </p:cTn>
                              </p:par>
                            </p:childTnLst>
                          </p:cTn>
                        </p:par>
                        <p:par>
                          <p:cTn id="161" fill="hold">
                            <p:stCondLst>
                              <p:cond delay="10250"/>
                            </p:stCondLst>
                            <p:childTnLst>
                              <p:par>
                                <p:cTn id="162" presetID="22" presetClass="entr" presetSubtype="2" fill="hold" nodeType="afterEffect">
                                  <p:stCondLst>
                                    <p:cond delay="750"/>
                                  </p:stCondLst>
                                  <p:childTnLst>
                                    <p:set>
                                      <p:cBhvr>
                                        <p:cTn id="163" dur="1" fill="hold">
                                          <p:stCondLst>
                                            <p:cond delay="0"/>
                                          </p:stCondLst>
                                        </p:cTn>
                                        <p:tgtEl>
                                          <p:spTgt spid="167"/>
                                        </p:tgtEl>
                                        <p:attrNameLst>
                                          <p:attrName>style.visibility</p:attrName>
                                        </p:attrNameLst>
                                      </p:cBhvr>
                                      <p:to>
                                        <p:strVal val="visible"/>
                                      </p:to>
                                    </p:set>
                                    <p:animEffect transition="in" filter="wipe(right)">
                                      <p:cBhvr>
                                        <p:cTn id="164" dur="1750"/>
                                        <p:tgtEl>
                                          <p:spTgt spid="167"/>
                                        </p:tgtEl>
                                      </p:cBhvr>
                                    </p:animEffect>
                                  </p:childTnLst>
                                </p:cTn>
                              </p:par>
                            </p:childTnLst>
                          </p:cTn>
                        </p:par>
                        <p:par>
                          <p:cTn id="165" fill="hold">
                            <p:stCondLst>
                              <p:cond delay="12750"/>
                            </p:stCondLst>
                            <p:childTnLst>
                              <p:par>
                                <p:cTn id="166" presetID="10" presetClass="entr" presetSubtype="0" fill="hold" nodeType="afterEffect">
                                  <p:stCondLst>
                                    <p:cond delay="500"/>
                                  </p:stCondLst>
                                  <p:childTnLst>
                                    <p:set>
                                      <p:cBhvr>
                                        <p:cTn id="167" dur="1" fill="hold">
                                          <p:stCondLst>
                                            <p:cond delay="0"/>
                                          </p:stCondLst>
                                        </p:cTn>
                                        <p:tgtEl>
                                          <p:spTgt spid="72"/>
                                        </p:tgtEl>
                                        <p:attrNameLst>
                                          <p:attrName>style.visibility</p:attrName>
                                        </p:attrNameLst>
                                      </p:cBhvr>
                                      <p:to>
                                        <p:strVal val="visible"/>
                                      </p:to>
                                    </p:set>
                                    <p:animEffect transition="in" filter="fade">
                                      <p:cBhvr>
                                        <p:cTn id="168" dur="500"/>
                                        <p:tgtEl>
                                          <p:spTgt spid="72"/>
                                        </p:tgtEl>
                                      </p:cBhvr>
                                    </p:animEffect>
                                  </p:childTnLst>
                                </p:cTn>
                              </p:par>
                            </p:childTnLst>
                          </p:cTn>
                        </p:par>
                        <p:par>
                          <p:cTn id="169" fill="hold">
                            <p:stCondLst>
                              <p:cond delay="13750"/>
                            </p:stCondLst>
                            <p:childTnLst>
                              <p:par>
                                <p:cTn id="170" presetID="42" presetClass="path" presetSubtype="0" accel="50000" decel="50000" fill="hold" nodeType="afterEffect">
                                  <p:stCondLst>
                                    <p:cond delay="0"/>
                                  </p:stCondLst>
                                  <p:childTnLst>
                                    <p:animMotion origin="layout" path="M 4.58333E-6 9.87654E-7 L -0.09419 0.10725 " pathEditMode="relative" rAng="0" ptsTypes="AA">
                                      <p:cBhvr>
                                        <p:cTn id="171" dur="1500" fill="hold"/>
                                        <p:tgtEl>
                                          <p:spTgt spid="72"/>
                                        </p:tgtEl>
                                        <p:attrNameLst>
                                          <p:attrName>ppt_x</p:attrName>
                                          <p:attrName>ppt_y</p:attrName>
                                        </p:attrNameLst>
                                      </p:cBhvr>
                                      <p:rCtr x="-4714" y="5355"/>
                                    </p:animMotion>
                                  </p:childTnLst>
                                </p:cTn>
                              </p:par>
                            </p:childTnLst>
                          </p:cTn>
                        </p:par>
                        <p:par>
                          <p:cTn id="172" fill="hold">
                            <p:stCondLst>
                              <p:cond delay="15250"/>
                            </p:stCondLst>
                            <p:childTnLst>
                              <p:par>
                                <p:cTn id="173" presetID="10" presetClass="exit" presetSubtype="0" fill="hold" nodeType="afterEffect">
                                  <p:stCondLst>
                                    <p:cond delay="750"/>
                                  </p:stCondLst>
                                  <p:childTnLst>
                                    <p:animEffect transition="out" filter="fade">
                                      <p:cBhvr>
                                        <p:cTn id="174" dur="500"/>
                                        <p:tgtEl>
                                          <p:spTgt spid="72"/>
                                        </p:tgtEl>
                                      </p:cBhvr>
                                    </p:animEffect>
                                    <p:set>
                                      <p:cBhvr>
                                        <p:cTn id="175" dur="1" fill="hold">
                                          <p:stCondLst>
                                            <p:cond delay="499"/>
                                          </p:stCondLst>
                                        </p:cTn>
                                        <p:tgtEl>
                                          <p:spTgt spid="72"/>
                                        </p:tgtEl>
                                        <p:attrNameLst>
                                          <p:attrName>style.visibility</p:attrName>
                                        </p:attrNameLst>
                                      </p:cBhvr>
                                      <p:to>
                                        <p:strVal val="hidden"/>
                                      </p:to>
                                    </p:set>
                                  </p:childTnLst>
                                </p:cTn>
                              </p:par>
                            </p:childTnLst>
                          </p:cTn>
                        </p:par>
                        <p:par>
                          <p:cTn id="176" fill="hold">
                            <p:stCondLst>
                              <p:cond delay="16500"/>
                            </p:stCondLst>
                            <p:childTnLst>
                              <p:par>
                                <p:cTn id="177" presetID="22" presetClass="entr" presetSubtype="4" fill="hold" nodeType="afterEffect">
                                  <p:stCondLst>
                                    <p:cond delay="250"/>
                                  </p:stCondLst>
                                  <p:childTnLst>
                                    <p:set>
                                      <p:cBhvr>
                                        <p:cTn id="178" dur="1" fill="hold">
                                          <p:stCondLst>
                                            <p:cond delay="0"/>
                                          </p:stCondLst>
                                        </p:cTn>
                                        <p:tgtEl>
                                          <p:spTgt spid="169"/>
                                        </p:tgtEl>
                                        <p:attrNameLst>
                                          <p:attrName>style.visibility</p:attrName>
                                        </p:attrNameLst>
                                      </p:cBhvr>
                                      <p:to>
                                        <p:strVal val="visible"/>
                                      </p:to>
                                    </p:set>
                                    <p:animEffect transition="in" filter="wipe(down)">
                                      <p:cBhvr>
                                        <p:cTn id="179" dur="1000"/>
                                        <p:tgtEl>
                                          <p:spTgt spid="169"/>
                                        </p:tgtEl>
                                      </p:cBhvr>
                                    </p:animEffect>
                                  </p:childTnLst>
                                </p:cTn>
                              </p:par>
                            </p:childTnLst>
                          </p:cTn>
                        </p:par>
                        <p:par>
                          <p:cTn id="180" fill="hold">
                            <p:stCondLst>
                              <p:cond delay="17750"/>
                            </p:stCondLst>
                            <p:childTnLst>
                              <p:par>
                                <p:cTn id="181" presetID="10" presetClass="entr" presetSubtype="0" fill="hold" nodeType="afterEffect">
                                  <p:stCondLst>
                                    <p:cond delay="500"/>
                                  </p:stCondLst>
                                  <p:childTnLst>
                                    <p:set>
                                      <p:cBhvr>
                                        <p:cTn id="182" dur="1" fill="hold">
                                          <p:stCondLst>
                                            <p:cond delay="0"/>
                                          </p:stCondLst>
                                        </p:cTn>
                                        <p:tgtEl>
                                          <p:spTgt spid="163"/>
                                        </p:tgtEl>
                                        <p:attrNameLst>
                                          <p:attrName>style.visibility</p:attrName>
                                        </p:attrNameLst>
                                      </p:cBhvr>
                                      <p:to>
                                        <p:strVal val="visible"/>
                                      </p:to>
                                    </p:set>
                                    <p:animEffect transition="in" filter="fade">
                                      <p:cBhvr>
                                        <p:cTn id="183" dur="500"/>
                                        <p:tgtEl>
                                          <p:spTgt spid="163"/>
                                        </p:tgtEl>
                                      </p:cBhvr>
                                    </p:animEffect>
                                  </p:childTnLst>
                                </p:cTn>
                              </p:par>
                            </p:childTnLst>
                          </p:cTn>
                        </p:par>
                        <p:par>
                          <p:cTn id="184" fill="hold">
                            <p:stCondLst>
                              <p:cond delay="18750"/>
                            </p:stCondLst>
                            <p:childTnLst>
                              <p:par>
                                <p:cTn id="185" presetID="42" presetClass="path" presetSubtype="0" accel="50000" decel="50000" fill="hold" nodeType="afterEffect">
                                  <p:stCondLst>
                                    <p:cond delay="0"/>
                                  </p:stCondLst>
                                  <p:childTnLst>
                                    <p:animMotion origin="layout" path="M -2.08333E-6 9.87654E-7 L 8.79167E-5 -0.10849 " pathEditMode="relative" rAng="0" ptsTypes="AA">
                                      <p:cBhvr>
                                        <p:cTn id="186" dur="1500" fill="hold"/>
                                        <p:tgtEl>
                                          <p:spTgt spid="163"/>
                                        </p:tgtEl>
                                        <p:attrNameLst>
                                          <p:attrName>ppt_x</p:attrName>
                                          <p:attrName>ppt_y</p:attrName>
                                        </p:attrNameLst>
                                      </p:cBhvr>
                                      <p:rCtr x="0" y="-5432"/>
                                    </p:animMotion>
                                  </p:childTnLst>
                                </p:cTn>
                              </p:par>
                            </p:childTnLst>
                          </p:cTn>
                        </p:par>
                        <p:par>
                          <p:cTn id="187" fill="hold">
                            <p:stCondLst>
                              <p:cond delay="20250"/>
                            </p:stCondLst>
                            <p:childTnLst>
                              <p:par>
                                <p:cTn id="188" presetID="10" presetClass="exit" presetSubtype="0" fill="hold" nodeType="afterEffect">
                                  <p:stCondLst>
                                    <p:cond delay="250"/>
                                  </p:stCondLst>
                                  <p:childTnLst>
                                    <p:animEffect transition="out" filter="fade">
                                      <p:cBhvr>
                                        <p:cTn id="189" dur="500"/>
                                        <p:tgtEl>
                                          <p:spTgt spid="163"/>
                                        </p:tgtEl>
                                      </p:cBhvr>
                                    </p:animEffect>
                                    <p:set>
                                      <p:cBhvr>
                                        <p:cTn id="190" dur="1" fill="hold">
                                          <p:stCondLst>
                                            <p:cond delay="499"/>
                                          </p:stCondLst>
                                        </p:cTn>
                                        <p:tgtEl>
                                          <p:spTgt spid="163"/>
                                        </p:tgtEl>
                                        <p:attrNameLst>
                                          <p:attrName>style.visibility</p:attrName>
                                        </p:attrNameLst>
                                      </p:cBhvr>
                                      <p:to>
                                        <p:strVal val="hidden"/>
                                      </p:to>
                                    </p:set>
                                  </p:childTnLst>
                                </p:cTn>
                              </p:par>
                              <p:par>
                                <p:cTn id="191" presetID="10" presetClass="entr" presetSubtype="0" fill="hold" nodeType="withEffect">
                                  <p:stCondLst>
                                    <p:cond delay="250"/>
                                  </p:stCondLst>
                                  <p:childTnLst>
                                    <p:set>
                                      <p:cBhvr>
                                        <p:cTn id="192" dur="1" fill="hold">
                                          <p:stCondLst>
                                            <p:cond delay="0"/>
                                          </p:stCondLst>
                                        </p:cTn>
                                        <p:tgtEl>
                                          <p:spTgt spid="46"/>
                                        </p:tgtEl>
                                        <p:attrNameLst>
                                          <p:attrName>style.visibility</p:attrName>
                                        </p:attrNameLst>
                                      </p:cBhvr>
                                      <p:to>
                                        <p:strVal val="visible"/>
                                      </p:to>
                                    </p:set>
                                    <p:animEffect transition="in" filter="fade">
                                      <p:cBhvr>
                                        <p:cTn id="193" dur="500"/>
                                        <p:tgtEl>
                                          <p:spTgt spid="46"/>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198"/>
                                        </p:tgtEl>
                                        <p:attrNameLst>
                                          <p:attrName>style.visibility</p:attrName>
                                        </p:attrNameLst>
                                      </p:cBhvr>
                                      <p:to>
                                        <p:strVal val="visible"/>
                                      </p:to>
                                    </p:set>
                                    <p:animEffect transition="in" filter="wipe(left)">
                                      <p:cBhvr>
                                        <p:cTn id="198" dur="750"/>
                                        <p:tgtEl>
                                          <p:spTgt spid="198"/>
                                        </p:tgtEl>
                                      </p:cBhvr>
                                    </p:animEffect>
                                  </p:childTnLst>
                                </p:cTn>
                              </p:par>
                            </p:childTnLst>
                          </p:cTn>
                        </p:par>
                      </p:childTnLst>
                    </p:cTn>
                  </p:par>
                  <p:par>
                    <p:cTn id="199" fill="hold">
                      <p:stCondLst>
                        <p:cond delay="indefinite"/>
                      </p:stCondLst>
                      <p:childTnLst>
                        <p:par>
                          <p:cTn id="200" fill="hold">
                            <p:stCondLst>
                              <p:cond delay="0"/>
                            </p:stCondLst>
                            <p:childTnLst>
                              <p:par>
                                <p:cTn id="201" presetID="14" presetClass="entr" presetSubtype="10" fill="hold" grpId="0" nodeType="clickEffect">
                                  <p:stCondLst>
                                    <p:cond delay="0"/>
                                  </p:stCondLst>
                                  <p:childTnLst>
                                    <p:set>
                                      <p:cBhvr>
                                        <p:cTn id="202" dur="1" fill="hold">
                                          <p:stCondLst>
                                            <p:cond delay="0"/>
                                          </p:stCondLst>
                                        </p:cTn>
                                        <p:tgtEl>
                                          <p:spTgt spid="197"/>
                                        </p:tgtEl>
                                        <p:attrNameLst>
                                          <p:attrName>style.visibility</p:attrName>
                                        </p:attrNameLst>
                                      </p:cBhvr>
                                      <p:to>
                                        <p:strVal val="visible"/>
                                      </p:to>
                                    </p:set>
                                    <p:animEffect transition="in" filter="randombar(horizontal)">
                                      <p:cBhvr>
                                        <p:cTn id="203" dur="500"/>
                                        <p:tgtEl>
                                          <p:spTgt spid="197"/>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201"/>
                                        </p:tgtEl>
                                        <p:attrNameLst>
                                          <p:attrName>style.visibility</p:attrName>
                                        </p:attrNameLst>
                                      </p:cBhvr>
                                      <p:to>
                                        <p:strVal val="visible"/>
                                      </p:to>
                                    </p:set>
                                    <p:animEffect transition="in" filter="wipe(left)">
                                      <p:cBhvr>
                                        <p:cTn id="208" dur="1000"/>
                                        <p:tgtEl>
                                          <p:spTgt spid="201"/>
                                        </p:tgtEl>
                                      </p:cBhvr>
                                    </p:animEffect>
                                  </p:childTnLst>
                                </p:cTn>
                              </p:par>
                            </p:childTnLst>
                          </p:cTn>
                        </p:par>
                      </p:childTnLst>
                    </p:cTn>
                  </p:par>
                  <p:par>
                    <p:cTn id="209" fill="hold">
                      <p:stCondLst>
                        <p:cond delay="indefinite"/>
                      </p:stCondLst>
                      <p:childTnLst>
                        <p:par>
                          <p:cTn id="210" fill="hold">
                            <p:stCondLst>
                              <p:cond delay="0"/>
                            </p:stCondLst>
                            <p:childTnLst>
                              <p:par>
                                <p:cTn id="211" presetID="14" presetClass="entr" presetSubtype="10" fill="hold" grpId="0" nodeType="clickEffect">
                                  <p:stCondLst>
                                    <p:cond delay="0"/>
                                  </p:stCondLst>
                                  <p:childTnLst>
                                    <p:set>
                                      <p:cBhvr>
                                        <p:cTn id="212" dur="1" fill="hold">
                                          <p:stCondLst>
                                            <p:cond delay="0"/>
                                          </p:stCondLst>
                                        </p:cTn>
                                        <p:tgtEl>
                                          <p:spTgt spid="200">
                                            <p:txEl>
                                              <p:pRg st="0" end="0"/>
                                            </p:txEl>
                                          </p:spTgt>
                                        </p:tgtEl>
                                        <p:attrNameLst>
                                          <p:attrName>style.visibility</p:attrName>
                                        </p:attrNameLst>
                                      </p:cBhvr>
                                      <p:to>
                                        <p:strVal val="visible"/>
                                      </p:to>
                                    </p:set>
                                    <p:animEffect transition="in" filter="randombar(horizontal)">
                                      <p:cBhvr>
                                        <p:cTn id="213" dur="500"/>
                                        <p:tgtEl>
                                          <p:spTgt spid="200">
                                            <p:txEl>
                                              <p:pRg st="0" end="0"/>
                                            </p:txEl>
                                          </p:spTgt>
                                        </p:tgtEl>
                                      </p:cBhvr>
                                    </p:animEffect>
                                  </p:childTnLst>
                                </p:cTn>
                              </p:par>
                            </p:childTnLst>
                          </p:cTn>
                        </p:par>
                      </p:childTnLst>
                    </p:cTn>
                  </p:par>
                  <p:par>
                    <p:cTn id="214" fill="hold">
                      <p:stCondLst>
                        <p:cond delay="indefinite"/>
                      </p:stCondLst>
                      <p:childTnLst>
                        <p:par>
                          <p:cTn id="215" fill="hold">
                            <p:stCondLst>
                              <p:cond delay="0"/>
                            </p:stCondLst>
                            <p:childTnLst>
                              <p:par>
                                <p:cTn id="216" presetID="14" presetClass="entr" presetSubtype="10" fill="hold" grpId="0" nodeType="clickEffect">
                                  <p:stCondLst>
                                    <p:cond delay="0"/>
                                  </p:stCondLst>
                                  <p:childTnLst>
                                    <p:set>
                                      <p:cBhvr>
                                        <p:cTn id="217" dur="1" fill="hold">
                                          <p:stCondLst>
                                            <p:cond delay="0"/>
                                          </p:stCondLst>
                                        </p:cTn>
                                        <p:tgtEl>
                                          <p:spTgt spid="200">
                                            <p:txEl>
                                              <p:pRg st="1" end="1"/>
                                            </p:txEl>
                                          </p:spTgt>
                                        </p:tgtEl>
                                        <p:attrNameLst>
                                          <p:attrName>style.visibility</p:attrName>
                                        </p:attrNameLst>
                                      </p:cBhvr>
                                      <p:to>
                                        <p:strVal val="visible"/>
                                      </p:to>
                                    </p:set>
                                    <p:animEffect transition="in" filter="randombar(horizontal)">
                                      <p:cBhvr>
                                        <p:cTn id="218" dur="500"/>
                                        <p:tgtEl>
                                          <p:spTgt spid="200">
                                            <p:txEl>
                                              <p:pRg st="1" end="1"/>
                                            </p:txEl>
                                          </p:spTgt>
                                        </p:tgtEl>
                                      </p:cBhvr>
                                    </p:animEffect>
                                  </p:childTnLst>
                                </p:cTn>
                              </p:par>
                            </p:childTnLst>
                          </p:cTn>
                        </p:par>
                      </p:childTnLst>
                    </p:cTn>
                  </p:par>
                  <p:par>
                    <p:cTn id="219" fill="hold">
                      <p:stCondLst>
                        <p:cond delay="indefinite"/>
                      </p:stCondLst>
                      <p:childTnLst>
                        <p:par>
                          <p:cTn id="220" fill="hold">
                            <p:stCondLst>
                              <p:cond delay="0"/>
                            </p:stCondLst>
                            <p:childTnLst>
                              <p:par>
                                <p:cTn id="221" presetID="14" presetClass="entr" presetSubtype="10" fill="hold" grpId="0" nodeType="clickEffect">
                                  <p:stCondLst>
                                    <p:cond delay="0"/>
                                  </p:stCondLst>
                                  <p:childTnLst>
                                    <p:set>
                                      <p:cBhvr>
                                        <p:cTn id="222" dur="1" fill="hold">
                                          <p:stCondLst>
                                            <p:cond delay="0"/>
                                          </p:stCondLst>
                                        </p:cTn>
                                        <p:tgtEl>
                                          <p:spTgt spid="200">
                                            <p:txEl>
                                              <p:pRg st="2" end="2"/>
                                            </p:txEl>
                                          </p:spTgt>
                                        </p:tgtEl>
                                        <p:attrNameLst>
                                          <p:attrName>style.visibility</p:attrName>
                                        </p:attrNameLst>
                                      </p:cBhvr>
                                      <p:to>
                                        <p:strVal val="visible"/>
                                      </p:to>
                                    </p:set>
                                    <p:animEffect transition="in" filter="randombar(horizontal)">
                                      <p:cBhvr>
                                        <p:cTn id="223" dur="500"/>
                                        <p:tgtEl>
                                          <p:spTgt spid="2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7" grpId="0"/>
      <p:bldP spid="18" grpId="0"/>
      <p:bldP spid="130" grpId="0"/>
      <p:bldP spid="178" grpId="0"/>
      <p:bldP spid="197" grpId="0"/>
      <p:bldP spid="198" grpId="0"/>
      <p:bldP spid="200" grpId="0" build="p"/>
      <p:bldP spid="20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80000"/>
                    </a14:imgEffect>
                  </a14:imgLayer>
                </a14:imgProps>
              </a:ext>
            </a:extLst>
          </a:blip>
          <a:srcRect t="2581" b="2581"/>
          <a:stretch>
            <a:fillRect l="-1000" r="-1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2996765"/>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1859247"/>
            <a:ext cx="12797371" cy="1643270"/>
          </a:xfrm>
          <a:prstGeom prst="rect">
            <a:avLst/>
          </a:prstGeom>
        </p:spPr>
        <p:txBody>
          <a:bodyPr wrap="square" lIns="0" tIns="0" rIns="0" bIns="0" rtlCol="0" anchor="t">
            <a:spAutoFit/>
          </a:bodyPr>
          <a:lstStyle/>
          <a:p>
            <a:pPr lvl="0">
              <a:lnSpc>
                <a:spcPts val="14400"/>
              </a:lnSpc>
              <a:defRPr/>
            </a:pPr>
            <a:r>
              <a:rPr kumimoji="0" lang="en-US" sz="7600" b="0" i="0" u="none" strike="noStrike" kern="1200" cap="none" spc="-250" normalizeH="0" noProof="0" dirty="0">
                <a:ln>
                  <a:noFill/>
                </a:ln>
                <a:solidFill>
                  <a:srgbClr val="FFFEE6"/>
                </a:solidFill>
                <a:effectLst/>
                <a:uLnTx/>
                <a:uFillTx/>
                <a:latin typeface="League Gothic"/>
                <a:ea typeface="+mn-ea"/>
                <a:cs typeface="+mn-cs"/>
              </a:rPr>
              <a:t>POSSIBLE EXTENSIONS – PUSH vs PULL APP RETRIEVAL</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833419" y="3725872"/>
            <a:ext cx="7418981" cy="1273756"/>
            <a:chOff x="-25133" y="-3293"/>
            <a:chExt cx="8266177" cy="1152747"/>
          </a:xfrm>
        </p:grpSpPr>
        <p:sp>
          <p:nvSpPr>
            <p:cNvPr id="188" name="TextBox 6">
              <a:extLst>
                <a:ext uri="{FF2B5EF4-FFF2-40B4-BE49-F238E27FC236}">
                  <a16:creationId xmlns:a16="http://schemas.microsoft.com/office/drawing/2014/main" id="{5420736E-5101-41B3-BAB6-E92EB948D2C7}"/>
                </a:ext>
              </a:extLst>
            </p:cNvPr>
            <p:cNvSpPr txBox="1"/>
            <p:nvPr/>
          </p:nvSpPr>
          <p:spPr>
            <a:xfrm>
              <a:off x="-25133" y="445509"/>
              <a:ext cx="8266177" cy="703945"/>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The car selects which of the user applications to download and install once it retrieves its local UMP</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8266177" cy="429412"/>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PULL APPLICATIONS RETRIEVAL</a:t>
              </a:r>
            </a:p>
          </p:txBody>
        </p:sp>
      </p:grpSp>
      <p:sp>
        <p:nvSpPr>
          <p:cNvPr id="197" name="TextBox 6">
            <a:extLst>
              <a:ext uri="{FF2B5EF4-FFF2-40B4-BE49-F238E27FC236}">
                <a16:creationId xmlns:a16="http://schemas.microsoft.com/office/drawing/2014/main" id="{C437BC15-64AA-433E-8C07-D15C03BD435F}"/>
              </a:ext>
            </a:extLst>
          </p:cNvPr>
          <p:cNvSpPr txBox="1"/>
          <p:nvPr/>
        </p:nvSpPr>
        <p:spPr>
          <a:xfrm>
            <a:off x="850348" y="8840427"/>
            <a:ext cx="7418981" cy="1265155"/>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Lower resource requirements (computational, storage, bandwidth) and power consumption</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Reduced risk of useless data overprovisioning</a:t>
            </a:r>
            <a:endParaRPr lang="en-US" sz="2400" spc="18" baseline="30000" dirty="0">
              <a:solidFill>
                <a:srgbClr val="FFFEE6"/>
              </a:solidFill>
              <a:latin typeface="Montserrat Light"/>
            </a:endParaRPr>
          </a:p>
        </p:txBody>
      </p:sp>
      <p:sp>
        <p:nvSpPr>
          <p:cNvPr id="198" name="TextBox 7">
            <a:extLst>
              <a:ext uri="{FF2B5EF4-FFF2-40B4-BE49-F238E27FC236}">
                <a16:creationId xmlns:a16="http://schemas.microsoft.com/office/drawing/2014/main" id="{E439D4A7-848C-4845-8AD7-70652CF231B5}"/>
              </a:ext>
            </a:extLst>
          </p:cNvPr>
          <p:cNvSpPr txBox="1"/>
          <p:nvPr/>
        </p:nvSpPr>
        <p:spPr>
          <a:xfrm>
            <a:off x="833419" y="8341852"/>
            <a:ext cx="3388183"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grpSp>
        <p:nvGrpSpPr>
          <p:cNvPr id="4" name="Gruppo 3">
            <a:extLst>
              <a:ext uri="{FF2B5EF4-FFF2-40B4-BE49-F238E27FC236}">
                <a16:creationId xmlns:a16="http://schemas.microsoft.com/office/drawing/2014/main" id="{DD301EEF-9AE2-40C2-8E19-54E190DA9199}"/>
              </a:ext>
            </a:extLst>
          </p:cNvPr>
          <p:cNvGrpSpPr/>
          <p:nvPr/>
        </p:nvGrpSpPr>
        <p:grpSpPr>
          <a:xfrm>
            <a:off x="5296562" y="6976507"/>
            <a:ext cx="1541169" cy="1132657"/>
            <a:chOff x="4951071" y="6905502"/>
            <a:chExt cx="1541169" cy="1132657"/>
          </a:xfrm>
        </p:grpSpPr>
        <p:sp>
          <p:nvSpPr>
            <p:cNvPr id="73" name="Nuvola 72">
              <a:extLst>
                <a:ext uri="{FF2B5EF4-FFF2-40B4-BE49-F238E27FC236}">
                  <a16:creationId xmlns:a16="http://schemas.microsoft.com/office/drawing/2014/main" id="{9BA4EC1D-F9C1-423B-B627-EFBFAA192C81}"/>
                </a:ext>
              </a:extLst>
            </p:cNvPr>
            <p:cNvSpPr/>
            <p:nvPr/>
          </p:nvSpPr>
          <p:spPr>
            <a:xfrm>
              <a:off x="4951071" y="6905502"/>
              <a:ext cx="1541169" cy="113265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94" name="TextBox 6">
              <a:extLst>
                <a:ext uri="{FF2B5EF4-FFF2-40B4-BE49-F238E27FC236}">
                  <a16:creationId xmlns:a16="http://schemas.microsoft.com/office/drawing/2014/main" id="{D9227006-5A22-401C-AB83-001B95111F3B}"/>
                </a:ext>
              </a:extLst>
            </p:cNvPr>
            <p:cNvSpPr txBox="1"/>
            <p:nvPr/>
          </p:nvSpPr>
          <p:spPr>
            <a:xfrm>
              <a:off x="5103817" y="7126052"/>
              <a:ext cx="1235676"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400"/>
                </a:lnSpc>
                <a:spcAft>
                  <a:spcPts val="1200"/>
                </a:spcAft>
              </a:pPr>
              <a:r>
                <a:rPr lang="en-US" sz="2000" spc="-90" dirty="0">
                  <a:solidFill>
                    <a:srgbClr val="FFFEE6"/>
                  </a:solidFill>
                  <a:latin typeface="Montserrat Light"/>
                </a:rPr>
                <a:t>Cloud</a:t>
              </a:r>
              <a:br>
                <a:rPr lang="en-US" sz="2000" spc="-90" dirty="0">
                  <a:solidFill>
                    <a:srgbClr val="FFFEE6"/>
                  </a:solidFill>
                  <a:latin typeface="Montserrat Light"/>
                </a:rPr>
              </a:br>
              <a:r>
                <a:rPr lang="en-US" sz="2000" spc="-90" dirty="0">
                  <a:solidFill>
                    <a:srgbClr val="FFFEE6"/>
                  </a:solidFill>
                  <a:latin typeface="Montserrat Light"/>
                </a:rPr>
                <a:t>Repository</a:t>
              </a:r>
            </a:p>
          </p:txBody>
        </p:sp>
      </p:grpSp>
      <p:grpSp>
        <p:nvGrpSpPr>
          <p:cNvPr id="3" name="Gruppo 2">
            <a:extLst>
              <a:ext uri="{FF2B5EF4-FFF2-40B4-BE49-F238E27FC236}">
                <a16:creationId xmlns:a16="http://schemas.microsoft.com/office/drawing/2014/main" id="{75826D5E-E7B0-45E7-8F3C-CB5CCBE2D65E}"/>
              </a:ext>
            </a:extLst>
          </p:cNvPr>
          <p:cNvGrpSpPr/>
          <p:nvPr/>
        </p:nvGrpSpPr>
        <p:grpSpPr>
          <a:xfrm>
            <a:off x="1445677" y="7053727"/>
            <a:ext cx="2157338" cy="978221"/>
            <a:chOff x="1260658" y="6982719"/>
            <a:chExt cx="2157338" cy="978221"/>
          </a:xfrm>
        </p:grpSpPr>
        <p:pic>
          <p:nvPicPr>
            <p:cNvPr id="89" name="Immagine 88">
              <a:extLst>
                <a:ext uri="{FF2B5EF4-FFF2-40B4-BE49-F238E27FC236}">
                  <a16:creationId xmlns:a16="http://schemas.microsoft.com/office/drawing/2014/main" id="{6852FABF-8A9E-41BD-B52A-39548FAFFE3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60658" y="6982719"/>
              <a:ext cx="2157338" cy="978221"/>
            </a:xfrm>
            <a:prstGeom prst="rect">
              <a:avLst/>
            </a:prstGeom>
          </p:spPr>
        </p:pic>
        <p:sp>
          <p:nvSpPr>
            <p:cNvPr id="74" name="TextBox 6">
              <a:extLst>
                <a:ext uri="{FF2B5EF4-FFF2-40B4-BE49-F238E27FC236}">
                  <a16:creationId xmlns:a16="http://schemas.microsoft.com/office/drawing/2014/main" id="{0A47208A-9B62-4C3D-952A-1DFB5E00791A}"/>
                </a:ext>
              </a:extLst>
            </p:cNvPr>
            <p:cNvSpPr txBox="1"/>
            <p:nvPr/>
          </p:nvSpPr>
          <p:spPr>
            <a:xfrm>
              <a:off x="1918711" y="7288092"/>
              <a:ext cx="841231"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a:t>
              </a:r>
            </a:p>
          </p:txBody>
        </p:sp>
      </p:grpSp>
      <p:grpSp>
        <p:nvGrpSpPr>
          <p:cNvPr id="5" name="Gruppo 4">
            <a:extLst>
              <a:ext uri="{FF2B5EF4-FFF2-40B4-BE49-F238E27FC236}">
                <a16:creationId xmlns:a16="http://schemas.microsoft.com/office/drawing/2014/main" id="{E4DE33B7-1F4E-4149-9209-CA892AC36A9F}"/>
              </a:ext>
            </a:extLst>
          </p:cNvPr>
          <p:cNvGrpSpPr/>
          <p:nvPr/>
        </p:nvGrpSpPr>
        <p:grpSpPr>
          <a:xfrm>
            <a:off x="3755393" y="5165109"/>
            <a:ext cx="1541169" cy="1443743"/>
            <a:chOff x="3458614" y="5237434"/>
            <a:chExt cx="1541169" cy="1443743"/>
          </a:xfrm>
        </p:grpSpPr>
        <p:pic>
          <p:nvPicPr>
            <p:cNvPr id="70" name="Immagine 69">
              <a:extLst>
                <a:ext uri="{FF2B5EF4-FFF2-40B4-BE49-F238E27FC236}">
                  <a16:creationId xmlns:a16="http://schemas.microsoft.com/office/drawing/2014/main" id="{B757317C-CC88-4F78-8B79-37D0DA1646D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Lst>
            </a:blip>
            <a:stretch>
              <a:fillRect/>
            </a:stretch>
          </p:blipFill>
          <p:spPr>
            <a:xfrm>
              <a:off x="3507328" y="5237434"/>
              <a:ext cx="1443743" cy="1443743"/>
            </a:xfrm>
            <a:prstGeom prst="rect">
              <a:avLst/>
            </a:prstGeom>
          </p:spPr>
        </p:pic>
        <p:sp>
          <p:nvSpPr>
            <p:cNvPr id="96" name="TextBox 6">
              <a:extLst>
                <a:ext uri="{FF2B5EF4-FFF2-40B4-BE49-F238E27FC236}">
                  <a16:creationId xmlns:a16="http://schemas.microsoft.com/office/drawing/2014/main" id="{BB4359EE-0D82-4CC6-A5A7-012C414D41AC}"/>
                </a:ext>
              </a:extLst>
            </p:cNvPr>
            <p:cNvSpPr txBox="1"/>
            <p:nvPr/>
          </p:nvSpPr>
          <p:spPr>
            <a:xfrm>
              <a:off x="3458614" y="5760218"/>
              <a:ext cx="1541169"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Internet</a:t>
              </a:r>
            </a:p>
          </p:txBody>
        </p:sp>
      </p:grpSp>
      <p:cxnSp>
        <p:nvCxnSpPr>
          <p:cNvPr id="100" name="Connettore 2 99">
            <a:extLst>
              <a:ext uri="{FF2B5EF4-FFF2-40B4-BE49-F238E27FC236}">
                <a16:creationId xmlns:a16="http://schemas.microsoft.com/office/drawing/2014/main" id="{234BD7FA-6C4A-4904-8EF0-195E4538588B}"/>
              </a:ext>
            </a:extLst>
          </p:cNvPr>
          <p:cNvCxnSpPr>
            <a:cxnSpLocks/>
          </p:cNvCxnSpPr>
          <p:nvPr/>
        </p:nvCxnSpPr>
        <p:spPr>
          <a:xfrm flipV="1">
            <a:off x="3595844" y="7448776"/>
            <a:ext cx="1692000" cy="487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9" name="Connettore 2 108">
            <a:extLst>
              <a:ext uri="{FF2B5EF4-FFF2-40B4-BE49-F238E27FC236}">
                <a16:creationId xmlns:a16="http://schemas.microsoft.com/office/drawing/2014/main" id="{FC3856CA-C709-4B90-BE50-25FC3B9DFE1A}"/>
              </a:ext>
            </a:extLst>
          </p:cNvPr>
          <p:cNvCxnSpPr>
            <a:cxnSpLocks/>
          </p:cNvCxnSpPr>
          <p:nvPr/>
        </p:nvCxnSpPr>
        <p:spPr>
          <a:xfrm flipH="1">
            <a:off x="3580999" y="7648640"/>
            <a:ext cx="1746000" cy="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5" name="Connettore 2 134">
            <a:extLst>
              <a:ext uri="{FF2B5EF4-FFF2-40B4-BE49-F238E27FC236}">
                <a16:creationId xmlns:a16="http://schemas.microsoft.com/office/drawing/2014/main" id="{4B93C391-5EDD-442D-A423-9041015EBC85}"/>
              </a:ext>
            </a:extLst>
          </p:cNvPr>
          <p:cNvCxnSpPr>
            <a:cxnSpLocks/>
          </p:cNvCxnSpPr>
          <p:nvPr/>
        </p:nvCxnSpPr>
        <p:spPr>
          <a:xfrm flipH="1">
            <a:off x="3539463" y="6585372"/>
            <a:ext cx="803021" cy="695613"/>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6" name="Connettore 2 135">
            <a:extLst>
              <a:ext uri="{FF2B5EF4-FFF2-40B4-BE49-F238E27FC236}">
                <a16:creationId xmlns:a16="http://schemas.microsoft.com/office/drawing/2014/main" id="{BE0BC2A7-A20E-4066-A313-9DA3D0AE680C}"/>
              </a:ext>
            </a:extLst>
          </p:cNvPr>
          <p:cNvCxnSpPr>
            <a:cxnSpLocks/>
            <a:endCxn id="70" idx="2"/>
          </p:cNvCxnSpPr>
          <p:nvPr/>
        </p:nvCxnSpPr>
        <p:spPr>
          <a:xfrm flipV="1">
            <a:off x="3591677" y="6608852"/>
            <a:ext cx="934302" cy="792206"/>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Connettore 2 136">
            <a:extLst>
              <a:ext uri="{FF2B5EF4-FFF2-40B4-BE49-F238E27FC236}">
                <a16:creationId xmlns:a16="http://schemas.microsoft.com/office/drawing/2014/main" id="{FB7B7EAA-FA8E-4D2D-8FE6-E66D4A59DD94}"/>
              </a:ext>
            </a:extLst>
          </p:cNvPr>
          <p:cNvCxnSpPr>
            <a:cxnSpLocks/>
            <a:endCxn id="70" idx="1"/>
          </p:cNvCxnSpPr>
          <p:nvPr/>
        </p:nvCxnSpPr>
        <p:spPr>
          <a:xfrm flipV="1">
            <a:off x="2337569" y="5886981"/>
            <a:ext cx="1466538" cy="121340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Connettore 2 137">
            <a:extLst>
              <a:ext uri="{FF2B5EF4-FFF2-40B4-BE49-F238E27FC236}">
                <a16:creationId xmlns:a16="http://schemas.microsoft.com/office/drawing/2014/main" id="{E40D9E6C-F7B7-40D3-9C25-3EEE9F939F92}"/>
              </a:ext>
            </a:extLst>
          </p:cNvPr>
          <p:cNvCxnSpPr>
            <a:cxnSpLocks/>
          </p:cNvCxnSpPr>
          <p:nvPr/>
        </p:nvCxnSpPr>
        <p:spPr>
          <a:xfrm flipH="1">
            <a:off x="2046973" y="5675209"/>
            <a:ext cx="1791610" cy="144342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9" name="TextBox 6">
            <a:extLst>
              <a:ext uri="{FF2B5EF4-FFF2-40B4-BE49-F238E27FC236}">
                <a16:creationId xmlns:a16="http://schemas.microsoft.com/office/drawing/2014/main" id="{981DB2C3-866C-4F34-B27D-EE2809EFE004}"/>
              </a:ext>
            </a:extLst>
          </p:cNvPr>
          <p:cNvSpPr txBox="1"/>
          <p:nvPr/>
        </p:nvSpPr>
        <p:spPr>
          <a:xfrm>
            <a:off x="4098394" y="6953500"/>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a:solidFill>
                  <a:srgbClr val="FFFEE6"/>
                </a:solidFill>
                <a:latin typeface="Montserrat Light"/>
              </a:rPr>
              <a:t>App1</a:t>
            </a:r>
          </a:p>
        </p:txBody>
      </p:sp>
      <p:pic>
        <p:nvPicPr>
          <p:cNvPr id="141" name="Immagine 140">
            <a:extLst>
              <a:ext uri="{FF2B5EF4-FFF2-40B4-BE49-F238E27FC236}">
                <a16:creationId xmlns:a16="http://schemas.microsoft.com/office/drawing/2014/main" id="{A0836E15-DC15-4753-95F0-6BDAD96537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91677" y="7324541"/>
            <a:ext cx="355327" cy="244020"/>
          </a:xfrm>
          <a:prstGeom prst="rect">
            <a:avLst/>
          </a:prstGeom>
        </p:spPr>
      </p:pic>
      <p:pic>
        <p:nvPicPr>
          <p:cNvPr id="143" name="Immagine 142">
            <a:extLst>
              <a:ext uri="{FF2B5EF4-FFF2-40B4-BE49-F238E27FC236}">
                <a16:creationId xmlns:a16="http://schemas.microsoft.com/office/drawing/2014/main" id="{CFAC187B-2A32-465F-A617-E8A35173F47F}"/>
              </a:ext>
            </a:extLst>
          </p:cNvPr>
          <p:cNvPicPr>
            <a:picLocks noChangeAspect="1"/>
          </p:cNvPicPr>
          <p:nvPr/>
        </p:nvPicPr>
        <p:blipFill>
          <a:blip r:embed="rId10"/>
          <a:stretch>
            <a:fillRect/>
          </a:stretch>
        </p:blipFill>
        <p:spPr>
          <a:xfrm>
            <a:off x="5140795" y="7451213"/>
            <a:ext cx="294098" cy="391925"/>
          </a:xfrm>
          <a:prstGeom prst="rect">
            <a:avLst/>
          </a:prstGeom>
        </p:spPr>
      </p:pic>
      <p:sp>
        <p:nvSpPr>
          <p:cNvPr id="144" name="TextBox 6">
            <a:extLst>
              <a:ext uri="{FF2B5EF4-FFF2-40B4-BE49-F238E27FC236}">
                <a16:creationId xmlns:a16="http://schemas.microsoft.com/office/drawing/2014/main" id="{2182E36D-2F47-4929-ABC4-6D199552DE36}"/>
              </a:ext>
            </a:extLst>
          </p:cNvPr>
          <p:cNvSpPr txBox="1"/>
          <p:nvPr/>
        </p:nvSpPr>
        <p:spPr>
          <a:xfrm>
            <a:off x="3755616" y="6553978"/>
            <a:ext cx="465986" cy="205184"/>
          </a:xfrm>
          <a:prstGeom prst="rect">
            <a:avLst/>
          </a:prstGeom>
        </p:spPr>
        <p:txBody>
          <a:bodyPr wrap="square" lIns="0" tIns="0" rIns="0" bIns="0" rtlCol="0" anchor="t">
            <a:spAutoFit/>
          </a:bodyPr>
          <a:lstStyle/>
          <a:p>
            <a:pPr>
              <a:lnSpc>
                <a:spcPts val="1600"/>
              </a:lnSpc>
              <a:spcAft>
                <a:spcPts val="600"/>
              </a:spcAft>
            </a:pPr>
            <a:r>
              <a:rPr lang="en-US" sz="1600" spc="-160" dirty="0">
                <a:solidFill>
                  <a:srgbClr val="FFFEE6"/>
                </a:solidFill>
                <a:latin typeface="Montserrat Light"/>
              </a:rPr>
              <a:t>App1</a:t>
            </a:r>
          </a:p>
        </p:txBody>
      </p:sp>
      <p:sp>
        <p:nvSpPr>
          <p:cNvPr id="147" name="TextBox 6">
            <a:extLst>
              <a:ext uri="{FF2B5EF4-FFF2-40B4-BE49-F238E27FC236}">
                <a16:creationId xmlns:a16="http://schemas.microsoft.com/office/drawing/2014/main" id="{65521C64-12B4-4E0F-BFB5-D5E7C4C1F237}"/>
              </a:ext>
            </a:extLst>
          </p:cNvPr>
          <p:cNvSpPr txBox="1"/>
          <p:nvPr/>
        </p:nvSpPr>
        <p:spPr>
          <a:xfrm>
            <a:off x="2869600" y="6647944"/>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err="1">
                <a:solidFill>
                  <a:srgbClr val="FFFEE6"/>
                </a:solidFill>
                <a:latin typeface="Montserrat Light"/>
              </a:rPr>
              <a:t>App</a:t>
            </a:r>
            <a:r>
              <a:rPr lang="en-US" sz="1600" i="1" spc="-150" dirty="0" err="1">
                <a:solidFill>
                  <a:srgbClr val="FFFEE6"/>
                </a:solidFill>
                <a:latin typeface="Montserrat Light"/>
              </a:rPr>
              <a:t>N</a:t>
            </a:r>
            <a:endParaRPr lang="en-US" sz="1600" i="1" spc="-150" dirty="0">
              <a:solidFill>
                <a:srgbClr val="FFFEE6"/>
              </a:solidFill>
              <a:latin typeface="Montserrat Light"/>
            </a:endParaRPr>
          </a:p>
        </p:txBody>
      </p:sp>
      <p:sp>
        <p:nvSpPr>
          <p:cNvPr id="154" name="TextBox 6">
            <a:extLst>
              <a:ext uri="{FF2B5EF4-FFF2-40B4-BE49-F238E27FC236}">
                <a16:creationId xmlns:a16="http://schemas.microsoft.com/office/drawing/2014/main" id="{9551977D-01ED-4D65-9E25-08CD9B395230}"/>
              </a:ext>
            </a:extLst>
          </p:cNvPr>
          <p:cNvSpPr txBox="1"/>
          <p:nvPr/>
        </p:nvSpPr>
        <p:spPr>
          <a:xfrm>
            <a:off x="2138447" y="6477442"/>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err="1">
                <a:solidFill>
                  <a:srgbClr val="FFFEE6"/>
                </a:solidFill>
                <a:latin typeface="Montserrat Light"/>
              </a:rPr>
              <a:t>App</a:t>
            </a:r>
            <a:r>
              <a:rPr lang="en-US" sz="1600" i="1" spc="-160" dirty="0" err="1">
                <a:solidFill>
                  <a:srgbClr val="FFFEE6"/>
                </a:solidFill>
                <a:latin typeface="Montserrat Light"/>
              </a:rPr>
              <a:t>N</a:t>
            </a:r>
            <a:endParaRPr lang="en-US" sz="1600" i="1" spc="-160" dirty="0">
              <a:solidFill>
                <a:srgbClr val="FFFEE6"/>
              </a:solidFill>
              <a:latin typeface="Montserrat Light"/>
            </a:endParaRPr>
          </a:p>
        </p:txBody>
      </p:sp>
      <p:sp>
        <p:nvSpPr>
          <p:cNvPr id="173" name="TextBox 7">
            <a:extLst>
              <a:ext uri="{FF2B5EF4-FFF2-40B4-BE49-F238E27FC236}">
                <a16:creationId xmlns:a16="http://schemas.microsoft.com/office/drawing/2014/main" id="{CA0A91EC-30F2-4B18-B2C6-AE5B8F76D1DB}"/>
              </a:ext>
            </a:extLst>
          </p:cNvPr>
          <p:cNvSpPr txBox="1"/>
          <p:nvPr/>
        </p:nvSpPr>
        <p:spPr>
          <a:xfrm rot="18917986">
            <a:off x="3530509" y="6560439"/>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grpSp>
        <p:nvGrpSpPr>
          <p:cNvPr id="66" name="Group 5">
            <a:extLst>
              <a:ext uri="{FF2B5EF4-FFF2-40B4-BE49-F238E27FC236}">
                <a16:creationId xmlns:a16="http://schemas.microsoft.com/office/drawing/2014/main" id="{05C99B39-C8A0-499E-9589-678D49A76735}"/>
              </a:ext>
            </a:extLst>
          </p:cNvPr>
          <p:cNvGrpSpPr/>
          <p:nvPr/>
        </p:nvGrpSpPr>
        <p:grpSpPr>
          <a:xfrm>
            <a:off x="9698943" y="3725872"/>
            <a:ext cx="7418981" cy="1273757"/>
            <a:chOff x="-25133" y="-3293"/>
            <a:chExt cx="8266177" cy="1152748"/>
          </a:xfrm>
        </p:grpSpPr>
        <p:sp>
          <p:nvSpPr>
            <p:cNvPr id="67" name="TextBox 6">
              <a:extLst>
                <a:ext uri="{FF2B5EF4-FFF2-40B4-BE49-F238E27FC236}">
                  <a16:creationId xmlns:a16="http://schemas.microsoft.com/office/drawing/2014/main" id="{6C470EBB-997F-4247-9387-EEC31DC7BE84}"/>
                </a:ext>
              </a:extLst>
            </p:cNvPr>
            <p:cNvSpPr txBox="1"/>
            <p:nvPr/>
          </p:nvSpPr>
          <p:spPr>
            <a:xfrm>
              <a:off x="-25133" y="445509"/>
              <a:ext cx="8266177" cy="703946"/>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All applications are forwarded to the car as soon as the user is identified within the cloud repository</a:t>
              </a:r>
            </a:p>
          </p:txBody>
        </p:sp>
        <p:sp>
          <p:nvSpPr>
            <p:cNvPr id="68" name="TextBox 7">
              <a:extLst>
                <a:ext uri="{FF2B5EF4-FFF2-40B4-BE49-F238E27FC236}">
                  <a16:creationId xmlns:a16="http://schemas.microsoft.com/office/drawing/2014/main" id="{907F75AB-56E7-4E6F-9CE0-2A10C4235BD3}"/>
                </a:ext>
              </a:extLst>
            </p:cNvPr>
            <p:cNvSpPr txBox="1"/>
            <p:nvPr/>
          </p:nvSpPr>
          <p:spPr>
            <a:xfrm>
              <a:off x="-25133" y="-3293"/>
              <a:ext cx="8266177" cy="429412"/>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PUSH APPLICATIONS RETRIEVAL</a:t>
              </a:r>
            </a:p>
          </p:txBody>
        </p:sp>
      </p:grpSp>
      <p:grpSp>
        <p:nvGrpSpPr>
          <p:cNvPr id="210" name="Gruppo 209">
            <a:extLst>
              <a:ext uri="{FF2B5EF4-FFF2-40B4-BE49-F238E27FC236}">
                <a16:creationId xmlns:a16="http://schemas.microsoft.com/office/drawing/2014/main" id="{0EC98DF8-55C8-4432-ABA0-5198ADD236D8}"/>
              </a:ext>
            </a:extLst>
          </p:cNvPr>
          <p:cNvGrpSpPr/>
          <p:nvPr/>
        </p:nvGrpSpPr>
        <p:grpSpPr>
          <a:xfrm>
            <a:off x="14250997" y="6972572"/>
            <a:ext cx="1541169" cy="1132657"/>
            <a:chOff x="4951071" y="6905502"/>
            <a:chExt cx="1541169" cy="1132657"/>
          </a:xfrm>
        </p:grpSpPr>
        <p:sp>
          <p:nvSpPr>
            <p:cNvPr id="211" name="Nuvola 210">
              <a:extLst>
                <a:ext uri="{FF2B5EF4-FFF2-40B4-BE49-F238E27FC236}">
                  <a16:creationId xmlns:a16="http://schemas.microsoft.com/office/drawing/2014/main" id="{76C1E4B9-1598-49E0-BC87-C923E427A4B6}"/>
                </a:ext>
              </a:extLst>
            </p:cNvPr>
            <p:cNvSpPr/>
            <p:nvPr/>
          </p:nvSpPr>
          <p:spPr>
            <a:xfrm>
              <a:off x="4951071" y="6905502"/>
              <a:ext cx="1541169" cy="113265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212" name="TextBox 6">
              <a:extLst>
                <a:ext uri="{FF2B5EF4-FFF2-40B4-BE49-F238E27FC236}">
                  <a16:creationId xmlns:a16="http://schemas.microsoft.com/office/drawing/2014/main" id="{54A8FDBD-E8DF-4CCF-9DCF-4F72F485D572}"/>
                </a:ext>
              </a:extLst>
            </p:cNvPr>
            <p:cNvSpPr txBox="1"/>
            <p:nvPr/>
          </p:nvSpPr>
          <p:spPr>
            <a:xfrm>
              <a:off x="5103817" y="7126052"/>
              <a:ext cx="1235676"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400"/>
                </a:lnSpc>
                <a:spcAft>
                  <a:spcPts val="1200"/>
                </a:spcAft>
              </a:pPr>
              <a:r>
                <a:rPr lang="en-US" sz="2000" spc="-90" dirty="0">
                  <a:solidFill>
                    <a:srgbClr val="FFFEE6"/>
                  </a:solidFill>
                  <a:latin typeface="Montserrat Light"/>
                </a:rPr>
                <a:t>Cloud</a:t>
              </a:r>
              <a:br>
                <a:rPr lang="en-US" sz="2000" spc="-90" dirty="0">
                  <a:solidFill>
                    <a:srgbClr val="FFFEE6"/>
                  </a:solidFill>
                  <a:latin typeface="Montserrat Light"/>
                </a:rPr>
              </a:br>
              <a:r>
                <a:rPr lang="en-US" sz="2000" spc="-90" dirty="0">
                  <a:solidFill>
                    <a:srgbClr val="FFFEE6"/>
                  </a:solidFill>
                  <a:latin typeface="Montserrat Light"/>
                </a:rPr>
                <a:t>Repository</a:t>
              </a:r>
            </a:p>
          </p:txBody>
        </p:sp>
      </p:grpSp>
      <p:grpSp>
        <p:nvGrpSpPr>
          <p:cNvPr id="213" name="Gruppo 212">
            <a:extLst>
              <a:ext uri="{FF2B5EF4-FFF2-40B4-BE49-F238E27FC236}">
                <a16:creationId xmlns:a16="http://schemas.microsoft.com/office/drawing/2014/main" id="{D751F7DC-D323-4441-BA49-186F925ACE87}"/>
              </a:ext>
            </a:extLst>
          </p:cNvPr>
          <p:cNvGrpSpPr/>
          <p:nvPr/>
        </p:nvGrpSpPr>
        <p:grpSpPr>
          <a:xfrm>
            <a:off x="10400112" y="7049792"/>
            <a:ext cx="2157338" cy="978221"/>
            <a:chOff x="1260658" y="6982719"/>
            <a:chExt cx="2157338" cy="978221"/>
          </a:xfrm>
        </p:grpSpPr>
        <p:pic>
          <p:nvPicPr>
            <p:cNvPr id="214" name="Immagine 213">
              <a:extLst>
                <a:ext uri="{FF2B5EF4-FFF2-40B4-BE49-F238E27FC236}">
                  <a16:creationId xmlns:a16="http://schemas.microsoft.com/office/drawing/2014/main" id="{4B6B584D-429E-4C89-A14E-EFD88452C6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60658" y="6982719"/>
              <a:ext cx="2157338" cy="978221"/>
            </a:xfrm>
            <a:prstGeom prst="rect">
              <a:avLst/>
            </a:prstGeom>
          </p:spPr>
        </p:pic>
        <p:sp>
          <p:nvSpPr>
            <p:cNvPr id="215" name="TextBox 6">
              <a:extLst>
                <a:ext uri="{FF2B5EF4-FFF2-40B4-BE49-F238E27FC236}">
                  <a16:creationId xmlns:a16="http://schemas.microsoft.com/office/drawing/2014/main" id="{28E936EC-5C2C-4F20-AE61-56A64D26810B}"/>
                </a:ext>
              </a:extLst>
            </p:cNvPr>
            <p:cNvSpPr txBox="1"/>
            <p:nvPr/>
          </p:nvSpPr>
          <p:spPr>
            <a:xfrm>
              <a:off x="1918711" y="7288092"/>
              <a:ext cx="841231"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a:t>
              </a:r>
            </a:p>
          </p:txBody>
        </p:sp>
      </p:grpSp>
      <p:grpSp>
        <p:nvGrpSpPr>
          <p:cNvPr id="216" name="Gruppo 215">
            <a:extLst>
              <a:ext uri="{FF2B5EF4-FFF2-40B4-BE49-F238E27FC236}">
                <a16:creationId xmlns:a16="http://schemas.microsoft.com/office/drawing/2014/main" id="{BE60525C-4862-42D3-8E86-21B8404925BF}"/>
              </a:ext>
            </a:extLst>
          </p:cNvPr>
          <p:cNvGrpSpPr/>
          <p:nvPr/>
        </p:nvGrpSpPr>
        <p:grpSpPr>
          <a:xfrm>
            <a:off x="12709828" y="5161174"/>
            <a:ext cx="1541169" cy="1443743"/>
            <a:chOff x="3458614" y="5237434"/>
            <a:chExt cx="1541169" cy="1443743"/>
          </a:xfrm>
        </p:grpSpPr>
        <p:pic>
          <p:nvPicPr>
            <p:cNvPr id="217" name="Immagine 216">
              <a:extLst>
                <a:ext uri="{FF2B5EF4-FFF2-40B4-BE49-F238E27FC236}">
                  <a16:creationId xmlns:a16="http://schemas.microsoft.com/office/drawing/2014/main" id="{C152F2CB-68AC-468F-9D88-1884ACFA1BD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Lst>
            </a:blip>
            <a:stretch>
              <a:fillRect/>
            </a:stretch>
          </p:blipFill>
          <p:spPr>
            <a:xfrm>
              <a:off x="3507328" y="5237434"/>
              <a:ext cx="1443743" cy="1443743"/>
            </a:xfrm>
            <a:prstGeom prst="rect">
              <a:avLst/>
            </a:prstGeom>
          </p:spPr>
        </p:pic>
        <p:sp>
          <p:nvSpPr>
            <p:cNvPr id="218" name="TextBox 6">
              <a:extLst>
                <a:ext uri="{FF2B5EF4-FFF2-40B4-BE49-F238E27FC236}">
                  <a16:creationId xmlns:a16="http://schemas.microsoft.com/office/drawing/2014/main" id="{1686A3DD-5A50-4471-BF66-81C781E3B5CB}"/>
                </a:ext>
              </a:extLst>
            </p:cNvPr>
            <p:cNvSpPr txBox="1"/>
            <p:nvPr/>
          </p:nvSpPr>
          <p:spPr>
            <a:xfrm>
              <a:off x="3458614" y="5760218"/>
              <a:ext cx="1541169"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Internet</a:t>
              </a:r>
            </a:p>
          </p:txBody>
        </p:sp>
      </p:grpSp>
      <p:cxnSp>
        <p:nvCxnSpPr>
          <p:cNvPr id="219" name="Connettore 2 218">
            <a:extLst>
              <a:ext uri="{FF2B5EF4-FFF2-40B4-BE49-F238E27FC236}">
                <a16:creationId xmlns:a16="http://schemas.microsoft.com/office/drawing/2014/main" id="{C6D67D8E-2F90-484D-A86E-B50B08C15B31}"/>
              </a:ext>
            </a:extLst>
          </p:cNvPr>
          <p:cNvCxnSpPr>
            <a:cxnSpLocks/>
          </p:cNvCxnSpPr>
          <p:nvPr/>
        </p:nvCxnSpPr>
        <p:spPr>
          <a:xfrm flipV="1">
            <a:off x="12550279" y="7444841"/>
            <a:ext cx="1692000" cy="487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0" name="Connettore 2 219">
            <a:extLst>
              <a:ext uri="{FF2B5EF4-FFF2-40B4-BE49-F238E27FC236}">
                <a16:creationId xmlns:a16="http://schemas.microsoft.com/office/drawing/2014/main" id="{1A4A703C-6116-451C-94E3-AE7BD949A380}"/>
              </a:ext>
            </a:extLst>
          </p:cNvPr>
          <p:cNvCxnSpPr>
            <a:cxnSpLocks/>
          </p:cNvCxnSpPr>
          <p:nvPr/>
        </p:nvCxnSpPr>
        <p:spPr>
          <a:xfrm flipH="1">
            <a:off x="12535434" y="7644705"/>
            <a:ext cx="1746000" cy="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1" name="Connettore 2 220">
            <a:extLst>
              <a:ext uri="{FF2B5EF4-FFF2-40B4-BE49-F238E27FC236}">
                <a16:creationId xmlns:a16="http://schemas.microsoft.com/office/drawing/2014/main" id="{03522BD7-C948-4584-92A4-BC308C146619}"/>
              </a:ext>
            </a:extLst>
          </p:cNvPr>
          <p:cNvCxnSpPr>
            <a:cxnSpLocks/>
          </p:cNvCxnSpPr>
          <p:nvPr/>
        </p:nvCxnSpPr>
        <p:spPr>
          <a:xfrm flipH="1">
            <a:off x="12341047" y="6435847"/>
            <a:ext cx="652411" cy="691854"/>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4" name="Connettore 2 223">
            <a:extLst>
              <a:ext uri="{FF2B5EF4-FFF2-40B4-BE49-F238E27FC236}">
                <a16:creationId xmlns:a16="http://schemas.microsoft.com/office/drawing/2014/main" id="{92BA7081-5BEA-46BA-BC9D-FB8467A78522}"/>
              </a:ext>
            </a:extLst>
          </p:cNvPr>
          <p:cNvCxnSpPr>
            <a:cxnSpLocks/>
            <a:stCxn id="217" idx="1"/>
          </p:cNvCxnSpPr>
          <p:nvPr/>
        </p:nvCxnSpPr>
        <p:spPr>
          <a:xfrm flipH="1">
            <a:off x="11577901" y="5883046"/>
            <a:ext cx="1180641" cy="1233574"/>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5" name="TextBox 6">
            <a:extLst>
              <a:ext uri="{FF2B5EF4-FFF2-40B4-BE49-F238E27FC236}">
                <a16:creationId xmlns:a16="http://schemas.microsoft.com/office/drawing/2014/main" id="{C4D187CD-777F-4310-971B-81A3D11E1FA6}"/>
              </a:ext>
            </a:extLst>
          </p:cNvPr>
          <p:cNvSpPr txBox="1"/>
          <p:nvPr/>
        </p:nvSpPr>
        <p:spPr>
          <a:xfrm>
            <a:off x="13873623" y="6728978"/>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a:solidFill>
                  <a:srgbClr val="FFFEE6"/>
                </a:solidFill>
                <a:latin typeface="Montserrat Light"/>
              </a:rPr>
              <a:t>App1</a:t>
            </a:r>
          </a:p>
        </p:txBody>
      </p:sp>
      <p:pic>
        <p:nvPicPr>
          <p:cNvPr id="226" name="Immagine 225">
            <a:extLst>
              <a:ext uri="{FF2B5EF4-FFF2-40B4-BE49-F238E27FC236}">
                <a16:creationId xmlns:a16="http://schemas.microsoft.com/office/drawing/2014/main" id="{86C6D002-1769-42A4-B796-8324340FD6E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50279" y="7332773"/>
            <a:ext cx="355327" cy="244020"/>
          </a:xfrm>
          <a:prstGeom prst="rect">
            <a:avLst/>
          </a:prstGeom>
        </p:spPr>
      </p:pic>
      <p:pic>
        <p:nvPicPr>
          <p:cNvPr id="227" name="Immagine 226">
            <a:extLst>
              <a:ext uri="{FF2B5EF4-FFF2-40B4-BE49-F238E27FC236}">
                <a16:creationId xmlns:a16="http://schemas.microsoft.com/office/drawing/2014/main" id="{71BA4940-9C57-45BF-8E98-9CBF356A0CB0}"/>
              </a:ext>
            </a:extLst>
          </p:cNvPr>
          <p:cNvPicPr>
            <a:picLocks noChangeAspect="1"/>
          </p:cNvPicPr>
          <p:nvPr/>
        </p:nvPicPr>
        <p:blipFill>
          <a:blip r:embed="rId10"/>
          <a:stretch>
            <a:fillRect/>
          </a:stretch>
        </p:blipFill>
        <p:spPr>
          <a:xfrm>
            <a:off x="14063710" y="7465874"/>
            <a:ext cx="294098" cy="391925"/>
          </a:xfrm>
          <a:prstGeom prst="rect">
            <a:avLst/>
          </a:prstGeom>
        </p:spPr>
      </p:pic>
      <p:sp>
        <p:nvSpPr>
          <p:cNvPr id="228" name="TextBox 6">
            <a:extLst>
              <a:ext uri="{FF2B5EF4-FFF2-40B4-BE49-F238E27FC236}">
                <a16:creationId xmlns:a16="http://schemas.microsoft.com/office/drawing/2014/main" id="{047C42EB-A123-44D4-94B4-7C236D1C0504}"/>
              </a:ext>
            </a:extLst>
          </p:cNvPr>
          <p:cNvSpPr txBox="1"/>
          <p:nvPr/>
        </p:nvSpPr>
        <p:spPr>
          <a:xfrm>
            <a:off x="12634410" y="6804712"/>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a:solidFill>
                  <a:srgbClr val="FFFEE6"/>
                </a:solidFill>
                <a:latin typeface="Montserrat Light"/>
              </a:rPr>
              <a:t>App1</a:t>
            </a:r>
          </a:p>
        </p:txBody>
      </p:sp>
      <p:sp>
        <p:nvSpPr>
          <p:cNvPr id="229" name="TextBox 6">
            <a:extLst>
              <a:ext uri="{FF2B5EF4-FFF2-40B4-BE49-F238E27FC236}">
                <a16:creationId xmlns:a16="http://schemas.microsoft.com/office/drawing/2014/main" id="{10595E60-DDF6-4484-AE6D-B80103E2FD7A}"/>
              </a:ext>
            </a:extLst>
          </p:cNvPr>
          <p:cNvSpPr txBox="1"/>
          <p:nvPr/>
        </p:nvSpPr>
        <p:spPr>
          <a:xfrm>
            <a:off x="14669408" y="6095268"/>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err="1">
                <a:solidFill>
                  <a:srgbClr val="FFFEE6"/>
                </a:solidFill>
                <a:latin typeface="Montserrat Light"/>
              </a:rPr>
              <a:t>App</a:t>
            </a:r>
            <a:r>
              <a:rPr lang="en-US" sz="1600" i="1" spc="-150" dirty="0" err="1">
                <a:solidFill>
                  <a:srgbClr val="FFFEE6"/>
                </a:solidFill>
                <a:latin typeface="Montserrat Light"/>
              </a:rPr>
              <a:t>N</a:t>
            </a:r>
            <a:endParaRPr lang="en-US" sz="1600" i="1" spc="-150" dirty="0">
              <a:solidFill>
                <a:srgbClr val="FFFEE6"/>
              </a:solidFill>
              <a:latin typeface="Montserrat Light"/>
            </a:endParaRPr>
          </a:p>
        </p:txBody>
      </p:sp>
      <p:sp>
        <p:nvSpPr>
          <p:cNvPr id="230" name="TextBox 6">
            <a:extLst>
              <a:ext uri="{FF2B5EF4-FFF2-40B4-BE49-F238E27FC236}">
                <a16:creationId xmlns:a16="http://schemas.microsoft.com/office/drawing/2014/main" id="{65A4E7F2-ECC8-4B1B-A11D-A6FF9C9F31AD}"/>
              </a:ext>
            </a:extLst>
          </p:cNvPr>
          <p:cNvSpPr txBox="1"/>
          <p:nvPr/>
        </p:nvSpPr>
        <p:spPr>
          <a:xfrm>
            <a:off x="11705813" y="6249157"/>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err="1">
                <a:solidFill>
                  <a:srgbClr val="FFFEE6"/>
                </a:solidFill>
                <a:latin typeface="Montserrat Light"/>
              </a:rPr>
              <a:t>App</a:t>
            </a:r>
            <a:r>
              <a:rPr lang="en-US" sz="1600" i="1" spc="-160" dirty="0" err="1">
                <a:solidFill>
                  <a:srgbClr val="FFFEE6"/>
                </a:solidFill>
                <a:latin typeface="Montserrat Light"/>
              </a:rPr>
              <a:t>N</a:t>
            </a:r>
            <a:endParaRPr lang="en-US" sz="1600" i="1" spc="-160" dirty="0">
              <a:solidFill>
                <a:srgbClr val="FFFEE6"/>
              </a:solidFill>
              <a:latin typeface="Montserrat Light"/>
            </a:endParaRPr>
          </a:p>
        </p:txBody>
      </p:sp>
      <p:cxnSp>
        <p:nvCxnSpPr>
          <p:cNvPr id="232" name="Connettore 2 231">
            <a:extLst>
              <a:ext uri="{FF2B5EF4-FFF2-40B4-BE49-F238E27FC236}">
                <a16:creationId xmlns:a16="http://schemas.microsoft.com/office/drawing/2014/main" id="{313BE4EC-129B-46A6-B02D-19AA938EBF19}"/>
              </a:ext>
            </a:extLst>
          </p:cNvPr>
          <p:cNvCxnSpPr>
            <a:cxnSpLocks/>
          </p:cNvCxnSpPr>
          <p:nvPr/>
        </p:nvCxnSpPr>
        <p:spPr>
          <a:xfrm flipH="1" flipV="1">
            <a:off x="13938806" y="6435847"/>
            <a:ext cx="548469" cy="64917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3" name="Connettore 2 232">
            <a:extLst>
              <a:ext uri="{FF2B5EF4-FFF2-40B4-BE49-F238E27FC236}">
                <a16:creationId xmlns:a16="http://schemas.microsoft.com/office/drawing/2014/main" id="{4FD6FC69-B138-4A02-B913-9D2211DC6B1E}"/>
              </a:ext>
            </a:extLst>
          </p:cNvPr>
          <p:cNvCxnSpPr>
            <a:cxnSpLocks/>
            <a:endCxn id="217" idx="3"/>
          </p:cNvCxnSpPr>
          <p:nvPr/>
        </p:nvCxnSpPr>
        <p:spPr>
          <a:xfrm flipH="1" flipV="1">
            <a:off x="14202285" y="5883046"/>
            <a:ext cx="945348" cy="1089526"/>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0" name="TextBox 7">
            <a:extLst>
              <a:ext uri="{FF2B5EF4-FFF2-40B4-BE49-F238E27FC236}">
                <a16:creationId xmlns:a16="http://schemas.microsoft.com/office/drawing/2014/main" id="{36BFFE9F-3C66-4D67-BDA7-16762BFDC006}"/>
              </a:ext>
            </a:extLst>
          </p:cNvPr>
          <p:cNvSpPr txBox="1"/>
          <p:nvPr/>
        </p:nvSpPr>
        <p:spPr>
          <a:xfrm rot="18536460">
            <a:off x="12430758" y="6432506"/>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322" name="TextBox 7">
            <a:extLst>
              <a:ext uri="{FF2B5EF4-FFF2-40B4-BE49-F238E27FC236}">
                <a16:creationId xmlns:a16="http://schemas.microsoft.com/office/drawing/2014/main" id="{54A8C530-2CD1-4805-861A-27319D024BDA}"/>
              </a:ext>
            </a:extLst>
          </p:cNvPr>
          <p:cNvSpPr txBox="1"/>
          <p:nvPr/>
        </p:nvSpPr>
        <p:spPr>
          <a:xfrm rot="3062048">
            <a:off x="14389705" y="6425366"/>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324" name="TextBox 6">
            <a:extLst>
              <a:ext uri="{FF2B5EF4-FFF2-40B4-BE49-F238E27FC236}">
                <a16:creationId xmlns:a16="http://schemas.microsoft.com/office/drawing/2014/main" id="{6727AADF-128E-4DB8-8BA5-69D9BB5B0A13}"/>
              </a:ext>
            </a:extLst>
          </p:cNvPr>
          <p:cNvSpPr txBox="1"/>
          <p:nvPr/>
        </p:nvSpPr>
        <p:spPr>
          <a:xfrm>
            <a:off x="9715873" y="8833085"/>
            <a:ext cx="7261488" cy="367473"/>
          </a:xfrm>
          <a:prstGeom prst="rect">
            <a:avLst/>
          </a:prstGeom>
        </p:spPr>
        <p:txBody>
          <a:bodyPr wrap="square" lIns="0" tIns="0" rIns="0" bIns="0" rtlCol="0" anchor="t">
            <a:spAutoFit/>
          </a:bodyPr>
          <a:lstStyle/>
          <a:p>
            <a:pPr marL="342900" indent="-342900" algn="just">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Lower latency in retrieving users’ applications</a:t>
            </a:r>
            <a:endParaRPr lang="en-US" sz="2400" spc="18" baseline="30000" dirty="0">
              <a:solidFill>
                <a:srgbClr val="FFFEE6"/>
              </a:solidFill>
              <a:latin typeface="Montserrat Light"/>
            </a:endParaRPr>
          </a:p>
        </p:txBody>
      </p:sp>
      <p:sp>
        <p:nvSpPr>
          <p:cNvPr id="325" name="TextBox 7">
            <a:extLst>
              <a:ext uri="{FF2B5EF4-FFF2-40B4-BE49-F238E27FC236}">
                <a16:creationId xmlns:a16="http://schemas.microsoft.com/office/drawing/2014/main" id="{D086D6A1-805B-4CE5-A028-D22558A24B1A}"/>
              </a:ext>
            </a:extLst>
          </p:cNvPr>
          <p:cNvSpPr txBox="1"/>
          <p:nvPr/>
        </p:nvSpPr>
        <p:spPr>
          <a:xfrm>
            <a:off x="9698943" y="8334511"/>
            <a:ext cx="3294515"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Tree>
    <p:extLst>
      <p:ext uri="{BB962C8B-B14F-4D97-AF65-F5344CB8AC3E}">
        <p14:creationId xmlns:p14="http://schemas.microsoft.com/office/powerpoint/2010/main" val="94889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125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1500"/>
                            </p:stCondLst>
                            <p:childTnLst>
                              <p:par>
                                <p:cTn id="23" presetID="22" presetClass="entr" presetSubtype="8" fill="hold" nodeType="afterEffect">
                                  <p:stCondLst>
                                    <p:cond delay="50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1000"/>
                                        <p:tgtEl>
                                          <p:spTgt spid="100"/>
                                        </p:tgtEl>
                                      </p:cBhvr>
                                    </p:animEffect>
                                  </p:childTnLst>
                                </p:cTn>
                              </p:par>
                            </p:childTnLst>
                          </p:cTn>
                        </p:par>
                        <p:par>
                          <p:cTn id="26" fill="hold">
                            <p:stCondLst>
                              <p:cond delay="3000"/>
                            </p:stCondLst>
                            <p:childTnLst>
                              <p:par>
                                <p:cTn id="27" presetID="10" presetClass="entr" presetSubtype="0" fill="hold" nodeType="afterEffect">
                                  <p:stCondLst>
                                    <p:cond delay="250"/>
                                  </p:stCondLst>
                                  <p:childTnLst>
                                    <p:set>
                                      <p:cBhvr>
                                        <p:cTn id="28" dur="1" fill="hold">
                                          <p:stCondLst>
                                            <p:cond delay="0"/>
                                          </p:stCondLst>
                                        </p:cTn>
                                        <p:tgtEl>
                                          <p:spTgt spid="141"/>
                                        </p:tgtEl>
                                        <p:attrNameLst>
                                          <p:attrName>style.visibility</p:attrName>
                                        </p:attrNameLst>
                                      </p:cBhvr>
                                      <p:to>
                                        <p:strVal val="visible"/>
                                      </p:to>
                                    </p:set>
                                    <p:animEffect transition="in" filter="fade">
                                      <p:cBhvr>
                                        <p:cTn id="29" dur="500"/>
                                        <p:tgtEl>
                                          <p:spTgt spid="141"/>
                                        </p:tgtEl>
                                      </p:cBhvr>
                                    </p:animEffect>
                                  </p:childTnLst>
                                </p:cTn>
                              </p:par>
                            </p:childTnLst>
                          </p:cTn>
                        </p:par>
                        <p:par>
                          <p:cTn id="30" fill="hold">
                            <p:stCondLst>
                              <p:cond delay="3750"/>
                            </p:stCondLst>
                            <p:childTnLst>
                              <p:par>
                                <p:cTn id="31" presetID="42" presetClass="path" presetSubtype="0" accel="50000" decel="50000" fill="hold" nodeType="afterEffect">
                                  <p:stCondLst>
                                    <p:cond delay="0"/>
                                  </p:stCondLst>
                                  <p:childTnLst>
                                    <p:animMotion origin="layout" path="M 3.61111E-6 2.46914E-7 L 0.08307 -0.00015 " pathEditMode="relative" rAng="0" ptsTypes="AA">
                                      <p:cBhvr>
                                        <p:cTn id="32" dur="1500" fill="hold"/>
                                        <p:tgtEl>
                                          <p:spTgt spid="141"/>
                                        </p:tgtEl>
                                        <p:attrNameLst>
                                          <p:attrName>ppt_x</p:attrName>
                                          <p:attrName>ppt_y</p:attrName>
                                        </p:attrNameLst>
                                      </p:cBhvr>
                                      <p:rCtr x="4149" y="-15"/>
                                    </p:animMotion>
                                  </p:childTnLst>
                                </p:cTn>
                              </p:par>
                            </p:childTnLst>
                          </p:cTn>
                        </p:par>
                        <p:par>
                          <p:cTn id="33" fill="hold">
                            <p:stCondLst>
                              <p:cond delay="5250"/>
                            </p:stCondLst>
                            <p:childTnLst>
                              <p:par>
                                <p:cTn id="34" presetID="10" presetClass="exit" presetSubtype="0" fill="hold" nodeType="afterEffect">
                                  <p:stCondLst>
                                    <p:cond delay="250"/>
                                  </p:stCondLst>
                                  <p:childTnLst>
                                    <p:animEffect transition="out" filter="fade">
                                      <p:cBhvr>
                                        <p:cTn id="35" dur="500"/>
                                        <p:tgtEl>
                                          <p:spTgt spid="141"/>
                                        </p:tgtEl>
                                      </p:cBhvr>
                                    </p:animEffect>
                                    <p:set>
                                      <p:cBhvr>
                                        <p:cTn id="36" dur="1" fill="hold">
                                          <p:stCondLst>
                                            <p:cond delay="499"/>
                                          </p:stCondLst>
                                        </p:cTn>
                                        <p:tgtEl>
                                          <p:spTgt spid="141"/>
                                        </p:tgtEl>
                                        <p:attrNameLst>
                                          <p:attrName>style.visibility</p:attrName>
                                        </p:attrNameLst>
                                      </p:cBhvr>
                                      <p:to>
                                        <p:strVal val="hidden"/>
                                      </p:to>
                                    </p:set>
                                  </p:childTnLst>
                                </p:cTn>
                              </p:par>
                            </p:childTnLst>
                          </p:cTn>
                        </p:par>
                        <p:par>
                          <p:cTn id="37" fill="hold">
                            <p:stCondLst>
                              <p:cond delay="6000"/>
                            </p:stCondLst>
                            <p:childTnLst>
                              <p:par>
                                <p:cTn id="38" presetID="22" presetClass="entr" presetSubtype="2" fill="hold" nodeType="afterEffect">
                                  <p:stCondLst>
                                    <p:cond delay="500"/>
                                  </p:stCondLst>
                                  <p:childTnLst>
                                    <p:set>
                                      <p:cBhvr>
                                        <p:cTn id="39" dur="1" fill="hold">
                                          <p:stCondLst>
                                            <p:cond delay="0"/>
                                          </p:stCondLst>
                                        </p:cTn>
                                        <p:tgtEl>
                                          <p:spTgt spid="109"/>
                                        </p:tgtEl>
                                        <p:attrNameLst>
                                          <p:attrName>style.visibility</p:attrName>
                                        </p:attrNameLst>
                                      </p:cBhvr>
                                      <p:to>
                                        <p:strVal val="visible"/>
                                      </p:to>
                                    </p:set>
                                    <p:animEffect transition="in" filter="wipe(right)">
                                      <p:cBhvr>
                                        <p:cTn id="40" dur="1000"/>
                                        <p:tgtEl>
                                          <p:spTgt spid="109"/>
                                        </p:tgtEl>
                                      </p:cBhvr>
                                    </p:animEffect>
                                  </p:childTnLst>
                                </p:cTn>
                              </p:par>
                            </p:childTnLst>
                          </p:cTn>
                        </p:par>
                        <p:par>
                          <p:cTn id="41" fill="hold">
                            <p:stCondLst>
                              <p:cond delay="7500"/>
                            </p:stCondLst>
                            <p:childTnLst>
                              <p:par>
                                <p:cTn id="42" presetID="10" presetClass="entr" presetSubtype="0" fill="hold" nodeType="after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500"/>
                                        <p:tgtEl>
                                          <p:spTgt spid="143"/>
                                        </p:tgtEl>
                                      </p:cBhvr>
                                    </p:animEffect>
                                  </p:childTnLst>
                                </p:cTn>
                              </p:par>
                            </p:childTnLst>
                          </p:cTn>
                        </p:par>
                        <p:par>
                          <p:cTn id="45" fill="hold">
                            <p:stCondLst>
                              <p:cond delay="8000"/>
                            </p:stCondLst>
                            <p:childTnLst>
                              <p:par>
                                <p:cTn id="46" presetID="42" presetClass="path" presetSubtype="0" accel="50000" decel="50000" fill="hold" nodeType="afterEffect">
                                  <p:stCondLst>
                                    <p:cond delay="0"/>
                                  </p:stCondLst>
                                  <p:childTnLst>
                                    <p:animMotion origin="layout" path="M 6.94444E-7 -4.19753E-6 L -0.08594 -0.00061 " pathEditMode="relative" rAng="0" ptsTypes="AA">
                                      <p:cBhvr>
                                        <p:cTn id="47" dur="1500" fill="hold"/>
                                        <p:tgtEl>
                                          <p:spTgt spid="143"/>
                                        </p:tgtEl>
                                        <p:attrNameLst>
                                          <p:attrName>ppt_x</p:attrName>
                                          <p:attrName>ppt_y</p:attrName>
                                        </p:attrNameLst>
                                      </p:cBhvr>
                                      <p:rCtr x="-4297" y="-31"/>
                                    </p:animMotion>
                                  </p:childTnLst>
                                </p:cTn>
                              </p:par>
                            </p:childTnLst>
                          </p:cTn>
                        </p:par>
                        <p:par>
                          <p:cTn id="48" fill="hold">
                            <p:stCondLst>
                              <p:cond delay="9500"/>
                            </p:stCondLst>
                            <p:childTnLst>
                              <p:par>
                                <p:cTn id="49" presetID="10" presetClass="exit" presetSubtype="0" fill="hold" nodeType="afterEffect">
                                  <p:stCondLst>
                                    <p:cond delay="250"/>
                                  </p:stCondLst>
                                  <p:childTnLst>
                                    <p:animEffect transition="out" filter="fade">
                                      <p:cBhvr>
                                        <p:cTn id="50" dur="500"/>
                                        <p:tgtEl>
                                          <p:spTgt spid="143"/>
                                        </p:tgtEl>
                                      </p:cBhvr>
                                    </p:animEffect>
                                    <p:set>
                                      <p:cBhvr>
                                        <p:cTn id="51" dur="1" fill="hold">
                                          <p:stCondLst>
                                            <p:cond delay="499"/>
                                          </p:stCondLst>
                                        </p:cTn>
                                        <p:tgtEl>
                                          <p:spTgt spid="143"/>
                                        </p:tgtEl>
                                        <p:attrNameLst>
                                          <p:attrName>style.visibility</p:attrName>
                                        </p:attrNameLst>
                                      </p:cBhvr>
                                      <p:to>
                                        <p:strVal val="hidden"/>
                                      </p:to>
                                    </p:set>
                                  </p:childTnLst>
                                </p:cTn>
                              </p:par>
                            </p:childTnLst>
                          </p:cTn>
                        </p:par>
                        <p:par>
                          <p:cTn id="52" fill="hold">
                            <p:stCondLst>
                              <p:cond delay="10250"/>
                            </p:stCondLst>
                            <p:childTnLst>
                              <p:par>
                                <p:cTn id="53" presetID="10" presetClass="entr" presetSubtype="0" fill="hold" nodeType="afterEffect">
                                  <p:stCondLst>
                                    <p:cond delay="50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11250"/>
                            </p:stCondLst>
                            <p:childTnLst>
                              <p:par>
                                <p:cTn id="57" presetID="22" presetClass="entr" presetSubtype="4" fill="hold" nodeType="afterEffect">
                                  <p:stCondLst>
                                    <p:cond delay="0"/>
                                  </p:stCondLst>
                                  <p:childTnLst>
                                    <p:set>
                                      <p:cBhvr>
                                        <p:cTn id="58" dur="1" fill="hold">
                                          <p:stCondLst>
                                            <p:cond delay="0"/>
                                          </p:stCondLst>
                                        </p:cTn>
                                        <p:tgtEl>
                                          <p:spTgt spid="136"/>
                                        </p:tgtEl>
                                        <p:attrNameLst>
                                          <p:attrName>style.visibility</p:attrName>
                                        </p:attrNameLst>
                                      </p:cBhvr>
                                      <p:to>
                                        <p:strVal val="visible"/>
                                      </p:to>
                                    </p:set>
                                    <p:animEffect transition="in" filter="wipe(down)">
                                      <p:cBhvr>
                                        <p:cTn id="59" dur="1250"/>
                                        <p:tgtEl>
                                          <p:spTgt spid="136"/>
                                        </p:tgtEl>
                                      </p:cBhvr>
                                    </p:animEffect>
                                  </p:childTnLst>
                                </p:cTn>
                              </p:par>
                            </p:childTnLst>
                          </p:cTn>
                        </p:par>
                        <p:par>
                          <p:cTn id="60" fill="hold">
                            <p:stCondLst>
                              <p:cond delay="12500"/>
                            </p:stCondLst>
                            <p:childTnLst>
                              <p:par>
                                <p:cTn id="61" presetID="14" presetClass="entr" presetSubtype="10" fill="hold" grpId="0" nodeType="afterEffect">
                                  <p:stCondLst>
                                    <p:cond delay="0"/>
                                  </p:stCondLst>
                                  <p:childTnLst>
                                    <p:set>
                                      <p:cBhvr>
                                        <p:cTn id="62" dur="1" fill="hold">
                                          <p:stCondLst>
                                            <p:cond delay="0"/>
                                          </p:stCondLst>
                                        </p:cTn>
                                        <p:tgtEl>
                                          <p:spTgt spid="139"/>
                                        </p:tgtEl>
                                        <p:attrNameLst>
                                          <p:attrName>style.visibility</p:attrName>
                                        </p:attrNameLst>
                                      </p:cBhvr>
                                      <p:to>
                                        <p:strVal val="visible"/>
                                      </p:to>
                                    </p:set>
                                    <p:animEffect transition="in" filter="randombar(horizontal)">
                                      <p:cBhvr>
                                        <p:cTn id="63" dur="500"/>
                                        <p:tgtEl>
                                          <p:spTgt spid="139"/>
                                        </p:tgtEl>
                                      </p:cBhvr>
                                    </p:animEffect>
                                  </p:childTnLst>
                                </p:cTn>
                              </p:par>
                            </p:childTnLst>
                          </p:cTn>
                        </p:par>
                        <p:par>
                          <p:cTn id="64" fill="hold">
                            <p:stCondLst>
                              <p:cond delay="13000"/>
                            </p:stCondLst>
                            <p:childTnLst>
                              <p:par>
                                <p:cTn id="65" presetID="22" presetClass="entr" presetSubtype="1" fill="hold" nodeType="afterEffect">
                                  <p:stCondLst>
                                    <p:cond delay="500"/>
                                  </p:stCondLst>
                                  <p:childTnLst>
                                    <p:set>
                                      <p:cBhvr>
                                        <p:cTn id="66" dur="1" fill="hold">
                                          <p:stCondLst>
                                            <p:cond delay="0"/>
                                          </p:stCondLst>
                                        </p:cTn>
                                        <p:tgtEl>
                                          <p:spTgt spid="135"/>
                                        </p:tgtEl>
                                        <p:attrNameLst>
                                          <p:attrName>style.visibility</p:attrName>
                                        </p:attrNameLst>
                                      </p:cBhvr>
                                      <p:to>
                                        <p:strVal val="visible"/>
                                      </p:to>
                                    </p:set>
                                    <p:animEffect transition="in" filter="wipe(up)">
                                      <p:cBhvr>
                                        <p:cTn id="67" dur="1250"/>
                                        <p:tgtEl>
                                          <p:spTgt spid="135"/>
                                        </p:tgtEl>
                                      </p:cBhvr>
                                    </p:animEffect>
                                  </p:childTnLst>
                                </p:cTn>
                              </p:par>
                            </p:childTnLst>
                          </p:cTn>
                        </p:par>
                        <p:par>
                          <p:cTn id="68" fill="hold">
                            <p:stCondLst>
                              <p:cond delay="14750"/>
                            </p:stCondLst>
                            <p:childTnLst>
                              <p:par>
                                <p:cTn id="69" presetID="14" presetClass="entr" presetSubtype="10" fill="hold" grpId="0" nodeType="afterEffect">
                                  <p:stCondLst>
                                    <p:cond delay="0"/>
                                  </p:stCondLst>
                                  <p:childTnLst>
                                    <p:set>
                                      <p:cBhvr>
                                        <p:cTn id="70" dur="1" fill="hold">
                                          <p:stCondLst>
                                            <p:cond delay="0"/>
                                          </p:stCondLst>
                                        </p:cTn>
                                        <p:tgtEl>
                                          <p:spTgt spid="144"/>
                                        </p:tgtEl>
                                        <p:attrNameLst>
                                          <p:attrName>style.visibility</p:attrName>
                                        </p:attrNameLst>
                                      </p:cBhvr>
                                      <p:to>
                                        <p:strVal val="visible"/>
                                      </p:to>
                                    </p:set>
                                    <p:animEffect transition="in" filter="randombar(horizontal)">
                                      <p:cBhvr>
                                        <p:cTn id="71" dur="500"/>
                                        <p:tgtEl>
                                          <p:spTgt spid="144"/>
                                        </p:tgtEl>
                                      </p:cBhvr>
                                    </p:animEffect>
                                  </p:childTnLst>
                                </p:cTn>
                              </p:par>
                            </p:childTnLst>
                          </p:cTn>
                        </p:par>
                        <p:par>
                          <p:cTn id="72" fill="hold">
                            <p:stCondLst>
                              <p:cond delay="15250"/>
                            </p:stCondLst>
                            <p:childTnLst>
                              <p:par>
                                <p:cTn id="73" presetID="22" presetClass="entr" presetSubtype="2" fill="hold" grpId="0" nodeType="afterEffect">
                                  <p:stCondLst>
                                    <p:cond delay="100"/>
                                  </p:stCondLst>
                                  <p:childTnLst>
                                    <p:set>
                                      <p:cBhvr>
                                        <p:cTn id="74" dur="1" fill="hold">
                                          <p:stCondLst>
                                            <p:cond delay="0"/>
                                          </p:stCondLst>
                                        </p:cTn>
                                        <p:tgtEl>
                                          <p:spTgt spid="173"/>
                                        </p:tgtEl>
                                        <p:attrNameLst>
                                          <p:attrName>style.visibility</p:attrName>
                                        </p:attrNameLst>
                                      </p:cBhvr>
                                      <p:to>
                                        <p:strVal val="visible"/>
                                      </p:to>
                                    </p:set>
                                    <p:animEffect transition="in" filter="wipe(right)">
                                      <p:cBhvr>
                                        <p:cTn id="75" dur="1250"/>
                                        <p:tgtEl>
                                          <p:spTgt spid="173"/>
                                        </p:tgtEl>
                                      </p:cBhvr>
                                    </p:animEffect>
                                  </p:childTnLst>
                                </p:cTn>
                              </p:par>
                            </p:childTnLst>
                          </p:cTn>
                        </p:par>
                        <p:par>
                          <p:cTn id="76" fill="hold">
                            <p:stCondLst>
                              <p:cond delay="16600"/>
                            </p:stCondLst>
                            <p:childTnLst>
                              <p:par>
                                <p:cTn id="77" presetID="22" presetClass="entr" presetSubtype="4" fill="hold" nodeType="afterEffect">
                                  <p:stCondLst>
                                    <p:cond delay="0"/>
                                  </p:stCondLst>
                                  <p:childTnLst>
                                    <p:set>
                                      <p:cBhvr>
                                        <p:cTn id="78" dur="1" fill="hold">
                                          <p:stCondLst>
                                            <p:cond delay="0"/>
                                          </p:stCondLst>
                                        </p:cTn>
                                        <p:tgtEl>
                                          <p:spTgt spid="137"/>
                                        </p:tgtEl>
                                        <p:attrNameLst>
                                          <p:attrName>style.visibility</p:attrName>
                                        </p:attrNameLst>
                                      </p:cBhvr>
                                      <p:to>
                                        <p:strVal val="visible"/>
                                      </p:to>
                                    </p:set>
                                    <p:animEffect transition="in" filter="wipe(down)">
                                      <p:cBhvr>
                                        <p:cTn id="79" dur="1500"/>
                                        <p:tgtEl>
                                          <p:spTgt spid="137"/>
                                        </p:tgtEl>
                                      </p:cBhvr>
                                    </p:animEffect>
                                  </p:childTnLst>
                                </p:cTn>
                              </p:par>
                            </p:childTnLst>
                          </p:cTn>
                        </p:par>
                        <p:par>
                          <p:cTn id="80" fill="hold">
                            <p:stCondLst>
                              <p:cond delay="18100"/>
                            </p:stCondLst>
                            <p:childTnLst>
                              <p:par>
                                <p:cTn id="81" presetID="14" presetClass="entr" presetSubtype="10" fill="hold" grpId="0" nodeType="afterEffect">
                                  <p:stCondLst>
                                    <p:cond delay="0"/>
                                  </p:stCondLst>
                                  <p:childTnLst>
                                    <p:set>
                                      <p:cBhvr>
                                        <p:cTn id="82" dur="1" fill="hold">
                                          <p:stCondLst>
                                            <p:cond delay="0"/>
                                          </p:stCondLst>
                                        </p:cTn>
                                        <p:tgtEl>
                                          <p:spTgt spid="147"/>
                                        </p:tgtEl>
                                        <p:attrNameLst>
                                          <p:attrName>style.visibility</p:attrName>
                                        </p:attrNameLst>
                                      </p:cBhvr>
                                      <p:to>
                                        <p:strVal val="visible"/>
                                      </p:to>
                                    </p:set>
                                    <p:animEffect transition="in" filter="randombar(horizontal)">
                                      <p:cBhvr>
                                        <p:cTn id="83" dur="500"/>
                                        <p:tgtEl>
                                          <p:spTgt spid="147"/>
                                        </p:tgtEl>
                                      </p:cBhvr>
                                    </p:animEffect>
                                  </p:childTnLst>
                                </p:cTn>
                              </p:par>
                            </p:childTnLst>
                          </p:cTn>
                        </p:par>
                        <p:par>
                          <p:cTn id="84" fill="hold">
                            <p:stCondLst>
                              <p:cond delay="18600"/>
                            </p:stCondLst>
                            <p:childTnLst>
                              <p:par>
                                <p:cTn id="85" presetID="22" presetClass="entr" presetSubtype="1" fill="hold" nodeType="afterEffect">
                                  <p:stCondLst>
                                    <p:cond delay="500"/>
                                  </p:stCondLst>
                                  <p:childTnLst>
                                    <p:set>
                                      <p:cBhvr>
                                        <p:cTn id="86" dur="1" fill="hold">
                                          <p:stCondLst>
                                            <p:cond delay="0"/>
                                          </p:stCondLst>
                                        </p:cTn>
                                        <p:tgtEl>
                                          <p:spTgt spid="138"/>
                                        </p:tgtEl>
                                        <p:attrNameLst>
                                          <p:attrName>style.visibility</p:attrName>
                                        </p:attrNameLst>
                                      </p:cBhvr>
                                      <p:to>
                                        <p:strVal val="visible"/>
                                      </p:to>
                                    </p:set>
                                    <p:animEffect transition="in" filter="wipe(up)">
                                      <p:cBhvr>
                                        <p:cTn id="87" dur="1500"/>
                                        <p:tgtEl>
                                          <p:spTgt spid="138"/>
                                        </p:tgtEl>
                                      </p:cBhvr>
                                    </p:animEffect>
                                  </p:childTnLst>
                                </p:cTn>
                              </p:par>
                            </p:childTnLst>
                          </p:cTn>
                        </p:par>
                        <p:par>
                          <p:cTn id="88" fill="hold">
                            <p:stCondLst>
                              <p:cond delay="20600"/>
                            </p:stCondLst>
                            <p:childTnLst>
                              <p:par>
                                <p:cTn id="89" presetID="14" presetClass="entr" presetSubtype="10" fill="hold" grpId="0" nodeType="afterEffect">
                                  <p:stCondLst>
                                    <p:cond delay="0"/>
                                  </p:stCondLst>
                                  <p:childTnLst>
                                    <p:set>
                                      <p:cBhvr>
                                        <p:cTn id="90" dur="1" fill="hold">
                                          <p:stCondLst>
                                            <p:cond delay="0"/>
                                          </p:stCondLst>
                                        </p:cTn>
                                        <p:tgtEl>
                                          <p:spTgt spid="154"/>
                                        </p:tgtEl>
                                        <p:attrNameLst>
                                          <p:attrName>style.visibility</p:attrName>
                                        </p:attrNameLst>
                                      </p:cBhvr>
                                      <p:to>
                                        <p:strVal val="visible"/>
                                      </p:to>
                                    </p:set>
                                    <p:animEffect transition="in" filter="randombar(horizontal)">
                                      <p:cBhvr>
                                        <p:cTn id="91" dur="500"/>
                                        <p:tgtEl>
                                          <p:spTgt spid="15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98"/>
                                        </p:tgtEl>
                                        <p:attrNameLst>
                                          <p:attrName>style.visibility</p:attrName>
                                        </p:attrNameLst>
                                      </p:cBhvr>
                                      <p:to>
                                        <p:strVal val="visible"/>
                                      </p:to>
                                    </p:set>
                                    <p:animEffect transition="in" filter="wipe(left)">
                                      <p:cBhvr>
                                        <p:cTn id="96" dur="750"/>
                                        <p:tgtEl>
                                          <p:spTgt spid="198"/>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197">
                                            <p:txEl>
                                              <p:pRg st="0" end="0"/>
                                            </p:txEl>
                                          </p:spTgt>
                                        </p:tgtEl>
                                        <p:attrNameLst>
                                          <p:attrName>style.visibility</p:attrName>
                                        </p:attrNameLst>
                                      </p:cBhvr>
                                      <p:to>
                                        <p:strVal val="visible"/>
                                      </p:to>
                                    </p:set>
                                    <p:animEffect transition="in" filter="randombar(horizontal)">
                                      <p:cBhvr>
                                        <p:cTn id="101" dur="500"/>
                                        <p:tgtEl>
                                          <p:spTgt spid="197">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197">
                                            <p:txEl>
                                              <p:pRg st="1" end="1"/>
                                            </p:txEl>
                                          </p:spTgt>
                                        </p:tgtEl>
                                        <p:attrNameLst>
                                          <p:attrName>style.visibility</p:attrName>
                                        </p:attrNameLst>
                                      </p:cBhvr>
                                      <p:to>
                                        <p:strVal val="visible"/>
                                      </p:to>
                                    </p:set>
                                    <p:animEffect transition="in" filter="randombar(horizontal)">
                                      <p:cBhvr>
                                        <p:cTn id="106" dur="500"/>
                                        <p:tgtEl>
                                          <p:spTgt spid="197">
                                            <p:txEl>
                                              <p:pRg st="1" end="1"/>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wipe(left)">
                                      <p:cBhvr>
                                        <p:cTn id="111" dur="1250"/>
                                        <p:tgtEl>
                                          <p:spTgt spid="66"/>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213"/>
                                        </p:tgtEl>
                                        <p:attrNameLst>
                                          <p:attrName>style.visibility</p:attrName>
                                        </p:attrNameLst>
                                      </p:cBhvr>
                                      <p:to>
                                        <p:strVal val="visible"/>
                                      </p:to>
                                    </p:set>
                                    <p:animEffect transition="in" filter="fade">
                                      <p:cBhvr>
                                        <p:cTn id="116" dur="500"/>
                                        <p:tgtEl>
                                          <p:spTgt spid="213"/>
                                        </p:tgtEl>
                                      </p:cBhvr>
                                    </p:animEffect>
                                  </p:childTnLst>
                                </p:cTn>
                              </p:par>
                            </p:childTnLst>
                          </p:cTn>
                        </p:par>
                        <p:par>
                          <p:cTn id="117" fill="hold">
                            <p:stCondLst>
                              <p:cond delay="500"/>
                            </p:stCondLst>
                            <p:childTnLst>
                              <p:par>
                                <p:cTn id="118" presetID="10" presetClass="entr" presetSubtype="0" fill="hold" nodeType="afterEffect">
                                  <p:stCondLst>
                                    <p:cond delay="500"/>
                                  </p:stCondLst>
                                  <p:childTnLst>
                                    <p:set>
                                      <p:cBhvr>
                                        <p:cTn id="119" dur="1" fill="hold">
                                          <p:stCondLst>
                                            <p:cond delay="0"/>
                                          </p:stCondLst>
                                        </p:cTn>
                                        <p:tgtEl>
                                          <p:spTgt spid="210"/>
                                        </p:tgtEl>
                                        <p:attrNameLst>
                                          <p:attrName>style.visibility</p:attrName>
                                        </p:attrNameLst>
                                      </p:cBhvr>
                                      <p:to>
                                        <p:strVal val="visible"/>
                                      </p:to>
                                    </p:set>
                                    <p:animEffect transition="in" filter="fade">
                                      <p:cBhvr>
                                        <p:cTn id="120" dur="500"/>
                                        <p:tgtEl>
                                          <p:spTgt spid="210"/>
                                        </p:tgtEl>
                                      </p:cBhvr>
                                    </p:animEffect>
                                  </p:childTnLst>
                                </p:cTn>
                              </p:par>
                            </p:childTnLst>
                          </p:cTn>
                        </p:par>
                        <p:par>
                          <p:cTn id="121" fill="hold">
                            <p:stCondLst>
                              <p:cond delay="1500"/>
                            </p:stCondLst>
                            <p:childTnLst>
                              <p:par>
                                <p:cTn id="122" presetID="22" presetClass="entr" presetSubtype="8" fill="hold" nodeType="afterEffect">
                                  <p:stCondLst>
                                    <p:cond delay="500"/>
                                  </p:stCondLst>
                                  <p:childTnLst>
                                    <p:set>
                                      <p:cBhvr>
                                        <p:cTn id="123" dur="1" fill="hold">
                                          <p:stCondLst>
                                            <p:cond delay="0"/>
                                          </p:stCondLst>
                                        </p:cTn>
                                        <p:tgtEl>
                                          <p:spTgt spid="219"/>
                                        </p:tgtEl>
                                        <p:attrNameLst>
                                          <p:attrName>style.visibility</p:attrName>
                                        </p:attrNameLst>
                                      </p:cBhvr>
                                      <p:to>
                                        <p:strVal val="visible"/>
                                      </p:to>
                                    </p:set>
                                    <p:animEffect transition="in" filter="wipe(left)">
                                      <p:cBhvr>
                                        <p:cTn id="124" dur="1000"/>
                                        <p:tgtEl>
                                          <p:spTgt spid="219"/>
                                        </p:tgtEl>
                                      </p:cBhvr>
                                    </p:animEffect>
                                  </p:childTnLst>
                                </p:cTn>
                              </p:par>
                            </p:childTnLst>
                          </p:cTn>
                        </p:par>
                        <p:par>
                          <p:cTn id="125" fill="hold">
                            <p:stCondLst>
                              <p:cond delay="3000"/>
                            </p:stCondLst>
                            <p:childTnLst>
                              <p:par>
                                <p:cTn id="126" presetID="10" presetClass="entr" presetSubtype="0" fill="hold" nodeType="afterEffect">
                                  <p:stCondLst>
                                    <p:cond delay="250"/>
                                  </p:stCondLst>
                                  <p:childTnLst>
                                    <p:set>
                                      <p:cBhvr>
                                        <p:cTn id="127" dur="1" fill="hold">
                                          <p:stCondLst>
                                            <p:cond delay="0"/>
                                          </p:stCondLst>
                                        </p:cTn>
                                        <p:tgtEl>
                                          <p:spTgt spid="226"/>
                                        </p:tgtEl>
                                        <p:attrNameLst>
                                          <p:attrName>style.visibility</p:attrName>
                                        </p:attrNameLst>
                                      </p:cBhvr>
                                      <p:to>
                                        <p:strVal val="visible"/>
                                      </p:to>
                                    </p:set>
                                    <p:animEffect transition="in" filter="fade">
                                      <p:cBhvr>
                                        <p:cTn id="128" dur="500"/>
                                        <p:tgtEl>
                                          <p:spTgt spid="226"/>
                                        </p:tgtEl>
                                      </p:cBhvr>
                                    </p:animEffect>
                                  </p:childTnLst>
                                </p:cTn>
                              </p:par>
                            </p:childTnLst>
                          </p:cTn>
                        </p:par>
                        <p:par>
                          <p:cTn id="129" fill="hold">
                            <p:stCondLst>
                              <p:cond delay="3750"/>
                            </p:stCondLst>
                            <p:childTnLst>
                              <p:par>
                                <p:cTn id="130" presetID="42" presetClass="path" presetSubtype="0" accel="50000" decel="50000" fill="hold" nodeType="afterEffect">
                                  <p:stCondLst>
                                    <p:cond delay="0"/>
                                  </p:stCondLst>
                                  <p:childTnLst>
                                    <p:animMotion origin="layout" path="M 3.05556E-6 -1.35802E-6 L 0.08055 0.00093 " pathEditMode="relative" rAng="0" ptsTypes="AA">
                                      <p:cBhvr>
                                        <p:cTn id="131" dur="1500" fill="hold"/>
                                        <p:tgtEl>
                                          <p:spTgt spid="226"/>
                                        </p:tgtEl>
                                        <p:attrNameLst>
                                          <p:attrName>ppt_x</p:attrName>
                                          <p:attrName>ppt_y</p:attrName>
                                        </p:attrNameLst>
                                      </p:cBhvr>
                                      <p:rCtr x="4028" y="46"/>
                                    </p:animMotion>
                                  </p:childTnLst>
                                </p:cTn>
                              </p:par>
                            </p:childTnLst>
                          </p:cTn>
                        </p:par>
                        <p:par>
                          <p:cTn id="132" fill="hold">
                            <p:stCondLst>
                              <p:cond delay="5250"/>
                            </p:stCondLst>
                            <p:childTnLst>
                              <p:par>
                                <p:cTn id="133" presetID="10" presetClass="exit" presetSubtype="0" fill="hold" nodeType="afterEffect">
                                  <p:stCondLst>
                                    <p:cond delay="250"/>
                                  </p:stCondLst>
                                  <p:childTnLst>
                                    <p:animEffect transition="out" filter="fade">
                                      <p:cBhvr>
                                        <p:cTn id="134" dur="500"/>
                                        <p:tgtEl>
                                          <p:spTgt spid="226"/>
                                        </p:tgtEl>
                                      </p:cBhvr>
                                    </p:animEffect>
                                    <p:set>
                                      <p:cBhvr>
                                        <p:cTn id="135" dur="1" fill="hold">
                                          <p:stCondLst>
                                            <p:cond delay="499"/>
                                          </p:stCondLst>
                                        </p:cTn>
                                        <p:tgtEl>
                                          <p:spTgt spid="226"/>
                                        </p:tgtEl>
                                        <p:attrNameLst>
                                          <p:attrName>style.visibility</p:attrName>
                                        </p:attrNameLst>
                                      </p:cBhvr>
                                      <p:to>
                                        <p:strVal val="hidden"/>
                                      </p:to>
                                    </p:set>
                                  </p:childTnLst>
                                </p:cTn>
                              </p:par>
                            </p:childTnLst>
                          </p:cTn>
                        </p:par>
                        <p:par>
                          <p:cTn id="136" fill="hold">
                            <p:stCondLst>
                              <p:cond delay="6000"/>
                            </p:stCondLst>
                            <p:childTnLst>
                              <p:par>
                                <p:cTn id="137" presetID="22" presetClass="entr" presetSubtype="2" fill="hold" nodeType="afterEffect">
                                  <p:stCondLst>
                                    <p:cond delay="500"/>
                                  </p:stCondLst>
                                  <p:childTnLst>
                                    <p:set>
                                      <p:cBhvr>
                                        <p:cTn id="138" dur="1" fill="hold">
                                          <p:stCondLst>
                                            <p:cond delay="0"/>
                                          </p:stCondLst>
                                        </p:cTn>
                                        <p:tgtEl>
                                          <p:spTgt spid="220"/>
                                        </p:tgtEl>
                                        <p:attrNameLst>
                                          <p:attrName>style.visibility</p:attrName>
                                        </p:attrNameLst>
                                      </p:cBhvr>
                                      <p:to>
                                        <p:strVal val="visible"/>
                                      </p:to>
                                    </p:set>
                                    <p:animEffect transition="in" filter="wipe(right)">
                                      <p:cBhvr>
                                        <p:cTn id="139" dur="1000"/>
                                        <p:tgtEl>
                                          <p:spTgt spid="220"/>
                                        </p:tgtEl>
                                      </p:cBhvr>
                                    </p:animEffect>
                                  </p:childTnLst>
                                </p:cTn>
                              </p:par>
                              <p:par>
                                <p:cTn id="140" presetID="10" presetClass="entr" presetSubtype="0" fill="hold" nodeType="withEffect">
                                  <p:stCondLst>
                                    <p:cond delay="50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childTnLst>
                          </p:cTn>
                        </p:par>
                        <p:par>
                          <p:cTn id="143" fill="hold">
                            <p:stCondLst>
                              <p:cond delay="7500"/>
                            </p:stCondLst>
                            <p:childTnLst>
                              <p:par>
                                <p:cTn id="144" presetID="10" presetClass="entr" presetSubtype="0" fill="hold" nodeType="afterEffect">
                                  <p:stCondLst>
                                    <p:cond delay="0"/>
                                  </p:stCondLst>
                                  <p:childTnLst>
                                    <p:set>
                                      <p:cBhvr>
                                        <p:cTn id="145" dur="1" fill="hold">
                                          <p:stCondLst>
                                            <p:cond delay="0"/>
                                          </p:stCondLst>
                                        </p:cTn>
                                        <p:tgtEl>
                                          <p:spTgt spid="227"/>
                                        </p:tgtEl>
                                        <p:attrNameLst>
                                          <p:attrName>style.visibility</p:attrName>
                                        </p:attrNameLst>
                                      </p:cBhvr>
                                      <p:to>
                                        <p:strVal val="visible"/>
                                      </p:to>
                                    </p:set>
                                    <p:animEffect transition="in" filter="fade">
                                      <p:cBhvr>
                                        <p:cTn id="146" dur="500"/>
                                        <p:tgtEl>
                                          <p:spTgt spid="227"/>
                                        </p:tgtEl>
                                      </p:cBhvr>
                                    </p:animEffect>
                                  </p:childTnLst>
                                </p:cTn>
                              </p:par>
                            </p:childTnLst>
                          </p:cTn>
                        </p:par>
                        <p:par>
                          <p:cTn id="147" fill="hold">
                            <p:stCondLst>
                              <p:cond delay="8000"/>
                            </p:stCondLst>
                            <p:childTnLst>
                              <p:par>
                                <p:cTn id="148" presetID="42" presetClass="path" presetSubtype="0" accel="50000" decel="50000" fill="hold" nodeType="afterEffect">
                                  <p:stCondLst>
                                    <p:cond delay="0"/>
                                  </p:stCondLst>
                                  <p:childTnLst>
                                    <p:animMotion origin="layout" path="M 3.47222E-6 -3.08642E-6 L -0.08429 0.00077 " pathEditMode="relative" rAng="0" ptsTypes="AA">
                                      <p:cBhvr>
                                        <p:cTn id="149" dur="1500" fill="hold"/>
                                        <p:tgtEl>
                                          <p:spTgt spid="227"/>
                                        </p:tgtEl>
                                        <p:attrNameLst>
                                          <p:attrName>ppt_x</p:attrName>
                                          <p:attrName>ppt_y</p:attrName>
                                        </p:attrNameLst>
                                      </p:cBhvr>
                                      <p:rCtr x="-4219" y="31"/>
                                    </p:animMotion>
                                  </p:childTnLst>
                                </p:cTn>
                              </p:par>
                              <p:par>
                                <p:cTn id="150" presetID="22" presetClass="entr" presetSubtype="4" fill="hold" nodeType="withEffect">
                                  <p:stCondLst>
                                    <p:cond delay="0"/>
                                  </p:stCondLst>
                                  <p:childTnLst>
                                    <p:set>
                                      <p:cBhvr>
                                        <p:cTn id="151" dur="1" fill="hold">
                                          <p:stCondLst>
                                            <p:cond delay="0"/>
                                          </p:stCondLst>
                                        </p:cTn>
                                        <p:tgtEl>
                                          <p:spTgt spid="232"/>
                                        </p:tgtEl>
                                        <p:attrNameLst>
                                          <p:attrName>style.visibility</p:attrName>
                                        </p:attrNameLst>
                                      </p:cBhvr>
                                      <p:to>
                                        <p:strVal val="visible"/>
                                      </p:to>
                                    </p:set>
                                    <p:animEffect transition="in" filter="wipe(down)">
                                      <p:cBhvr>
                                        <p:cTn id="152" dur="1000"/>
                                        <p:tgtEl>
                                          <p:spTgt spid="232"/>
                                        </p:tgtEl>
                                      </p:cBhvr>
                                    </p:animEffect>
                                  </p:childTnLst>
                                </p:cTn>
                              </p:par>
                              <p:par>
                                <p:cTn id="153" presetID="14" presetClass="entr" presetSubtype="10" fill="hold" grpId="0" nodeType="withEffect">
                                  <p:stCondLst>
                                    <p:cond delay="1000"/>
                                  </p:stCondLst>
                                  <p:childTnLst>
                                    <p:set>
                                      <p:cBhvr>
                                        <p:cTn id="154" dur="1" fill="hold">
                                          <p:stCondLst>
                                            <p:cond delay="0"/>
                                          </p:stCondLst>
                                        </p:cTn>
                                        <p:tgtEl>
                                          <p:spTgt spid="225"/>
                                        </p:tgtEl>
                                        <p:attrNameLst>
                                          <p:attrName>style.visibility</p:attrName>
                                        </p:attrNameLst>
                                      </p:cBhvr>
                                      <p:to>
                                        <p:strVal val="visible"/>
                                      </p:to>
                                    </p:set>
                                    <p:animEffect transition="in" filter="randombar(horizontal)">
                                      <p:cBhvr>
                                        <p:cTn id="155" dur="500"/>
                                        <p:tgtEl>
                                          <p:spTgt spid="225"/>
                                        </p:tgtEl>
                                      </p:cBhvr>
                                    </p:animEffect>
                                  </p:childTnLst>
                                </p:cTn>
                              </p:par>
                            </p:childTnLst>
                          </p:cTn>
                        </p:par>
                        <p:par>
                          <p:cTn id="156" fill="hold">
                            <p:stCondLst>
                              <p:cond delay="9500"/>
                            </p:stCondLst>
                            <p:childTnLst>
                              <p:par>
                                <p:cTn id="157" presetID="10" presetClass="exit" presetSubtype="0" fill="hold" nodeType="afterEffect">
                                  <p:stCondLst>
                                    <p:cond delay="0"/>
                                  </p:stCondLst>
                                  <p:childTnLst>
                                    <p:animEffect transition="out" filter="fade">
                                      <p:cBhvr>
                                        <p:cTn id="158" dur="500"/>
                                        <p:tgtEl>
                                          <p:spTgt spid="227"/>
                                        </p:tgtEl>
                                      </p:cBhvr>
                                    </p:animEffect>
                                    <p:set>
                                      <p:cBhvr>
                                        <p:cTn id="159" dur="1" fill="hold">
                                          <p:stCondLst>
                                            <p:cond delay="499"/>
                                          </p:stCondLst>
                                        </p:cTn>
                                        <p:tgtEl>
                                          <p:spTgt spid="227"/>
                                        </p:tgtEl>
                                        <p:attrNameLst>
                                          <p:attrName>style.visibility</p:attrName>
                                        </p:attrNameLst>
                                      </p:cBhvr>
                                      <p:to>
                                        <p:strVal val="hidden"/>
                                      </p:to>
                                    </p:set>
                                  </p:childTnLst>
                                </p:cTn>
                              </p:par>
                              <p:par>
                                <p:cTn id="160" presetID="22" presetClass="entr" presetSubtype="4" fill="hold" grpId="0" nodeType="withEffect">
                                  <p:stCondLst>
                                    <p:cond delay="100"/>
                                  </p:stCondLst>
                                  <p:childTnLst>
                                    <p:set>
                                      <p:cBhvr>
                                        <p:cTn id="161" dur="1" fill="hold">
                                          <p:stCondLst>
                                            <p:cond delay="0"/>
                                          </p:stCondLst>
                                        </p:cTn>
                                        <p:tgtEl>
                                          <p:spTgt spid="322"/>
                                        </p:tgtEl>
                                        <p:attrNameLst>
                                          <p:attrName>style.visibility</p:attrName>
                                        </p:attrNameLst>
                                      </p:cBhvr>
                                      <p:to>
                                        <p:strVal val="visible"/>
                                      </p:to>
                                    </p:set>
                                    <p:animEffect transition="in" filter="wipe(down)">
                                      <p:cBhvr>
                                        <p:cTn id="162" dur="1250"/>
                                        <p:tgtEl>
                                          <p:spTgt spid="322"/>
                                        </p:tgtEl>
                                      </p:cBhvr>
                                    </p:animEffect>
                                  </p:childTnLst>
                                </p:cTn>
                              </p:par>
                              <p:par>
                                <p:cTn id="163" presetID="22" presetClass="entr" presetSubtype="1" fill="hold" nodeType="withEffect">
                                  <p:stCondLst>
                                    <p:cond delay="0"/>
                                  </p:stCondLst>
                                  <p:childTnLst>
                                    <p:set>
                                      <p:cBhvr>
                                        <p:cTn id="164" dur="1" fill="hold">
                                          <p:stCondLst>
                                            <p:cond delay="0"/>
                                          </p:stCondLst>
                                        </p:cTn>
                                        <p:tgtEl>
                                          <p:spTgt spid="221"/>
                                        </p:tgtEl>
                                        <p:attrNameLst>
                                          <p:attrName>style.visibility</p:attrName>
                                        </p:attrNameLst>
                                      </p:cBhvr>
                                      <p:to>
                                        <p:strVal val="visible"/>
                                      </p:to>
                                    </p:set>
                                    <p:animEffect transition="in" filter="wipe(up)">
                                      <p:cBhvr>
                                        <p:cTn id="165" dur="1000"/>
                                        <p:tgtEl>
                                          <p:spTgt spid="221"/>
                                        </p:tgtEl>
                                      </p:cBhvr>
                                    </p:animEffect>
                                  </p:childTnLst>
                                </p:cTn>
                              </p:par>
                              <p:par>
                                <p:cTn id="166" presetID="14" presetClass="entr" presetSubtype="10" fill="hold" grpId="0" nodeType="withEffect">
                                  <p:stCondLst>
                                    <p:cond delay="1000"/>
                                  </p:stCondLst>
                                  <p:childTnLst>
                                    <p:set>
                                      <p:cBhvr>
                                        <p:cTn id="167" dur="1" fill="hold">
                                          <p:stCondLst>
                                            <p:cond delay="0"/>
                                          </p:stCondLst>
                                        </p:cTn>
                                        <p:tgtEl>
                                          <p:spTgt spid="228"/>
                                        </p:tgtEl>
                                        <p:attrNameLst>
                                          <p:attrName>style.visibility</p:attrName>
                                        </p:attrNameLst>
                                      </p:cBhvr>
                                      <p:to>
                                        <p:strVal val="visible"/>
                                      </p:to>
                                    </p:set>
                                    <p:animEffect transition="in" filter="randombar(horizontal)">
                                      <p:cBhvr>
                                        <p:cTn id="168" dur="500"/>
                                        <p:tgtEl>
                                          <p:spTgt spid="228"/>
                                        </p:tgtEl>
                                      </p:cBhvr>
                                    </p:animEffect>
                                  </p:childTnLst>
                                </p:cTn>
                              </p:par>
                            </p:childTnLst>
                          </p:cTn>
                        </p:par>
                        <p:par>
                          <p:cTn id="169" fill="hold">
                            <p:stCondLst>
                              <p:cond delay="11000"/>
                            </p:stCondLst>
                            <p:childTnLst>
                              <p:par>
                                <p:cTn id="170" presetID="22" presetClass="entr" presetSubtype="4" fill="hold" nodeType="afterEffect">
                                  <p:stCondLst>
                                    <p:cond delay="0"/>
                                  </p:stCondLst>
                                  <p:childTnLst>
                                    <p:set>
                                      <p:cBhvr>
                                        <p:cTn id="171" dur="1" fill="hold">
                                          <p:stCondLst>
                                            <p:cond delay="0"/>
                                          </p:stCondLst>
                                        </p:cTn>
                                        <p:tgtEl>
                                          <p:spTgt spid="233"/>
                                        </p:tgtEl>
                                        <p:attrNameLst>
                                          <p:attrName>style.visibility</p:attrName>
                                        </p:attrNameLst>
                                      </p:cBhvr>
                                      <p:to>
                                        <p:strVal val="visible"/>
                                      </p:to>
                                    </p:set>
                                    <p:animEffect transition="in" filter="wipe(down)">
                                      <p:cBhvr>
                                        <p:cTn id="172" dur="1500"/>
                                        <p:tgtEl>
                                          <p:spTgt spid="233"/>
                                        </p:tgtEl>
                                      </p:cBhvr>
                                    </p:animEffect>
                                  </p:childTnLst>
                                </p:cTn>
                              </p:par>
                              <p:par>
                                <p:cTn id="173" presetID="22" presetClass="entr" presetSubtype="4" fill="hold" grpId="0" nodeType="withEffect">
                                  <p:stCondLst>
                                    <p:cond delay="100"/>
                                  </p:stCondLst>
                                  <p:childTnLst>
                                    <p:set>
                                      <p:cBhvr>
                                        <p:cTn id="174" dur="1" fill="hold">
                                          <p:stCondLst>
                                            <p:cond delay="0"/>
                                          </p:stCondLst>
                                        </p:cTn>
                                        <p:tgtEl>
                                          <p:spTgt spid="320"/>
                                        </p:tgtEl>
                                        <p:attrNameLst>
                                          <p:attrName>style.visibility</p:attrName>
                                        </p:attrNameLst>
                                      </p:cBhvr>
                                      <p:to>
                                        <p:strVal val="visible"/>
                                      </p:to>
                                    </p:set>
                                    <p:animEffect transition="in" filter="wipe(down)">
                                      <p:cBhvr>
                                        <p:cTn id="175" dur="1250"/>
                                        <p:tgtEl>
                                          <p:spTgt spid="320"/>
                                        </p:tgtEl>
                                      </p:cBhvr>
                                    </p:animEffect>
                                  </p:childTnLst>
                                </p:cTn>
                              </p:par>
                            </p:childTnLst>
                          </p:cTn>
                        </p:par>
                        <p:par>
                          <p:cTn id="176" fill="hold">
                            <p:stCondLst>
                              <p:cond delay="12500"/>
                            </p:stCondLst>
                            <p:childTnLst>
                              <p:par>
                                <p:cTn id="177" presetID="14" presetClass="entr" presetSubtype="10" fill="hold" grpId="0" nodeType="afterEffect">
                                  <p:stCondLst>
                                    <p:cond delay="0"/>
                                  </p:stCondLst>
                                  <p:childTnLst>
                                    <p:set>
                                      <p:cBhvr>
                                        <p:cTn id="178" dur="1" fill="hold">
                                          <p:stCondLst>
                                            <p:cond delay="0"/>
                                          </p:stCondLst>
                                        </p:cTn>
                                        <p:tgtEl>
                                          <p:spTgt spid="229"/>
                                        </p:tgtEl>
                                        <p:attrNameLst>
                                          <p:attrName>style.visibility</p:attrName>
                                        </p:attrNameLst>
                                      </p:cBhvr>
                                      <p:to>
                                        <p:strVal val="visible"/>
                                      </p:to>
                                    </p:set>
                                    <p:animEffect transition="in" filter="randombar(horizontal)">
                                      <p:cBhvr>
                                        <p:cTn id="179" dur="500"/>
                                        <p:tgtEl>
                                          <p:spTgt spid="229"/>
                                        </p:tgtEl>
                                      </p:cBhvr>
                                    </p:animEffect>
                                  </p:childTnLst>
                                </p:cTn>
                              </p:par>
                            </p:childTnLst>
                          </p:cTn>
                        </p:par>
                        <p:par>
                          <p:cTn id="180" fill="hold">
                            <p:stCondLst>
                              <p:cond delay="13000"/>
                            </p:stCondLst>
                            <p:childTnLst>
                              <p:par>
                                <p:cTn id="181" presetID="22" presetClass="entr" presetSubtype="1" fill="hold" nodeType="afterEffect">
                                  <p:stCondLst>
                                    <p:cond delay="0"/>
                                  </p:stCondLst>
                                  <p:childTnLst>
                                    <p:set>
                                      <p:cBhvr>
                                        <p:cTn id="182" dur="1" fill="hold">
                                          <p:stCondLst>
                                            <p:cond delay="0"/>
                                          </p:stCondLst>
                                        </p:cTn>
                                        <p:tgtEl>
                                          <p:spTgt spid="224"/>
                                        </p:tgtEl>
                                        <p:attrNameLst>
                                          <p:attrName>style.visibility</p:attrName>
                                        </p:attrNameLst>
                                      </p:cBhvr>
                                      <p:to>
                                        <p:strVal val="visible"/>
                                      </p:to>
                                    </p:set>
                                    <p:animEffect transition="in" filter="wipe(up)">
                                      <p:cBhvr>
                                        <p:cTn id="183" dur="1500"/>
                                        <p:tgtEl>
                                          <p:spTgt spid="224"/>
                                        </p:tgtEl>
                                      </p:cBhvr>
                                    </p:animEffect>
                                  </p:childTnLst>
                                </p:cTn>
                              </p:par>
                            </p:childTnLst>
                          </p:cTn>
                        </p:par>
                        <p:par>
                          <p:cTn id="184" fill="hold">
                            <p:stCondLst>
                              <p:cond delay="14500"/>
                            </p:stCondLst>
                            <p:childTnLst>
                              <p:par>
                                <p:cTn id="185" presetID="14" presetClass="entr" presetSubtype="10" fill="hold" grpId="0" nodeType="afterEffect">
                                  <p:stCondLst>
                                    <p:cond delay="0"/>
                                  </p:stCondLst>
                                  <p:childTnLst>
                                    <p:set>
                                      <p:cBhvr>
                                        <p:cTn id="186" dur="1" fill="hold">
                                          <p:stCondLst>
                                            <p:cond delay="0"/>
                                          </p:stCondLst>
                                        </p:cTn>
                                        <p:tgtEl>
                                          <p:spTgt spid="230"/>
                                        </p:tgtEl>
                                        <p:attrNameLst>
                                          <p:attrName>style.visibility</p:attrName>
                                        </p:attrNameLst>
                                      </p:cBhvr>
                                      <p:to>
                                        <p:strVal val="visible"/>
                                      </p:to>
                                    </p:set>
                                    <p:animEffect transition="in" filter="randombar(horizontal)">
                                      <p:cBhvr>
                                        <p:cTn id="187" dur="500"/>
                                        <p:tgtEl>
                                          <p:spTgt spid="230"/>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325"/>
                                        </p:tgtEl>
                                        <p:attrNameLst>
                                          <p:attrName>style.visibility</p:attrName>
                                        </p:attrNameLst>
                                      </p:cBhvr>
                                      <p:to>
                                        <p:strVal val="visible"/>
                                      </p:to>
                                    </p:set>
                                    <p:animEffect transition="in" filter="wipe(left)">
                                      <p:cBhvr>
                                        <p:cTn id="192" dur="750"/>
                                        <p:tgtEl>
                                          <p:spTgt spid="325"/>
                                        </p:tgtEl>
                                      </p:cBhvr>
                                    </p:animEffect>
                                  </p:childTnLst>
                                </p:cTn>
                              </p:par>
                            </p:childTnLst>
                          </p:cTn>
                        </p:par>
                      </p:childTnLst>
                    </p:cTn>
                  </p:par>
                  <p:par>
                    <p:cTn id="193" fill="hold">
                      <p:stCondLst>
                        <p:cond delay="indefinite"/>
                      </p:stCondLst>
                      <p:childTnLst>
                        <p:par>
                          <p:cTn id="194" fill="hold">
                            <p:stCondLst>
                              <p:cond delay="0"/>
                            </p:stCondLst>
                            <p:childTnLst>
                              <p:par>
                                <p:cTn id="195" presetID="14" presetClass="entr" presetSubtype="10" fill="hold" grpId="0" nodeType="clickEffect">
                                  <p:stCondLst>
                                    <p:cond delay="0"/>
                                  </p:stCondLst>
                                  <p:childTnLst>
                                    <p:set>
                                      <p:cBhvr>
                                        <p:cTn id="196" dur="1" fill="hold">
                                          <p:stCondLst>
                                            <p:cond delay="0"/>
                                          </p:stCondLst>
                                        </p:cTn>
                                        <p:tgtEl>
                                          <p:spTgt spid="324"/>
                                        </p:tgtEl>
                                        <p:attrNameLst>
                                          <p:attrName>style.visibility</p:attrName>
                                        </p:attrNameLst>
                                      </p:cBhvr>
                                      <p:to>
                                        <p:strVal val="visible"/>
                                      </p:to>
                                    </p:set>
                                    <p:animEffect transition="in" filter="randombar(horizontal)">
                                      <p:cBhvr>
                                        <p:cTn id="197" dur="5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7" grpId="0" uiExpand="1" build="p"/>
      <p:bldP spid="198" grpId="0"/>
      <p:bldP spid="139" grpId="0"/>
      <p:bldP spid="144" grpId="0"/>
      <p:bldP spid="147" grpId="0"/>
      <p:bldP spid="154" grpId="0"/>
      <p:bldP spid="173" grpId="0"/>
      <p:bldP spid="225" grpId="0"/>
      <p:bldP spid="228" grpId="0"/>
      <p:bldP spid="229" grpId="0"/>
      <p:bldP spid="230" grpId="0"/>
      <p:bldP spid="320" grpId="0"/>
      <p:bldP spid="322" grpId="0"/>
      <p:bldP spid="324" grpId="0"/>
      <p:bldP spid="32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89000"/>
                    </a14:imgEffect>
                    <a14:imgEffect>
                      <a14:brightnessContrast bright="-60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93ABED89-BC2C-44FA-9AA8-EF5CB729487F}"/>
              </a:ext>
            </a:extLst>
          </p:cNvPr>
          <p:cNvGrpSpPr/>
          <p:nvPr/>
        </p:nvGrpSpPr>
        <p:grpSpPr>
          <a:xfrm>
            <a:off x="8794789" y="7501471"/>
            <a:ext cx="5502491" cy="2495043"/>
            <a:chOff x="8794789" y="7501471"/>
            <a:chExt cx="5502491" cy="2495043"/>
          </a:xfrm>
        </p:grpSpPr>
        <p:pic>
          <p:nvPicPr>
            <p:cNvPr id="70" name="Immagine 69">
              <a:extLst>
                <a:ext uri="{FF2B5EF4-FFF2-40B4-BE49-F238E27FC236}">
                  <a16:creationId xmlns:a16="http://schemas.microsoft.com/office/drawing/2014/main" id="{42F7EDF8-924A-41E9-8712-EE7F4759F70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8794789" y="7501471"/>
              <a:ext cx="5502491" cy="2495043"/>
            </a:xfrm>
            <a:prstGeom prst="rect">
              <a:avLst/>
            </a:prstGeom>
          </p:spPr>
        </p:pic>
        <p:pic>
          <p:nvPicPr>
            <p:cNvPr id="71" name="Immagine 70" descr="Immagine che contiene testo, elettronico&#10;&#10;Descrizione generata automaticamente">
              <a:extLst>
                <a:ext uri="{FF2B5EF4-FFF2-40B4-BE49-F238E27FC236}">
                  <a16:creationId xmlns:a16="http://schemas.microsoft.com/office/drawing/2014/main" id="{9A514D9F-F16E-40C5-8D26-3EE37996B9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1986545" y="7760491"/>
              <a:ext cx="462089" cy="491513"/>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9A351FEE-4809-47BB-9575-CAE564B3D81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11971833" y="9224526"/>
              <a:ext cx="491513" cy="462089"/>
            </a:xfrm>
            <a:prstGeom prst="rect">
              <a:avLst/>
            </a:prstGeom>
          </p:spPr>
        </p:pic>
        <p:pic>
          <p:nvPicPr>
            <p:cNvPr id="73" name="Immagine 72">
              <a:extLst>
                <a:ext uri="{FF2B5EF4-FFF2-40B4-BE49-F238E27FC236}">
                  <a16:creationId xmlns:a16="http://schemas.microsoft.com/office/drawing/2014/main" id="{12D4CCB3-80ED-47E0-A57A-88532F111D2C}"/>
                </a:ext>
              </a:extLst>
            </p:cNvPr>
            <p:cNvPicPr>
              <a:picLocks noChangeAspect="1"/>
            </p:cNvPicPr>
            <p:nvPr/>
          </p:nvPicPr>
          <p:blipFill>
            <a:blip r:embed="rId9"/>
            <a:stretch>
              <a:fillRect/>
            </a:stretch>
          </p:blipFill>
          <p:spPr>
            <a:xfrm>
              <a:off x="11062393" y="8567954"/>
              <a:ext cx="211308" cy="443610"/>
            </a:xfrm>
            <a:prstGeom prst="rect">
              <a:avLst/>
            </a:prstGeom>
          </p:spPr>
        </p:pic>
        <p:sp>
          <p:nvSpPr>
            <p:cNvPr id="37" name="Rettangolo con angoli arrotondati 36">
              <a:extLst>
                <a:ext uri="{FF2B5EF4-FFF2-40B4-BE49-F238E27FC236}">
                  <a16:creationId xmlns:a16="http://schemas.microsoft.com/office/drawing/2014/main" id="{8EB44645-10FD-41FB-A7D5-93DD93B5EEC8}"/>
                </a:ext>
              </a:extLst>
            </p:cNvPr>
            <p:cNvSpPr/>
            <p:nvPr/>
          </p:nvSpPr>
          <p:spPr>
            <a:xfrm>
              <a:off x="13123587" y="8202304"/>
              <a:ext cx="1076960" cy="1093375"/>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8" name="Disco magnetico 37">
              <a:extLst>
                <a:ext uri="{FF2B5EF4-FFF2-40B4-BE49-F238E27FC236}">
                  <a16:creationId xmlns:a16="http://schemas.microsoft.com/office/drawing/2014/main" id="{02652F6E-918A-48A2-BD64-02B60DC0C630}"/>
                </a:ext>
              </a:extLst>
            </p:cNvPr>
            <p:cNvSpPr/>
            <p:nvPr/>
          </p:nvSpPr>
          <p:spPr>
            <a:xfrm>
              <a:off x="13189432" y="8258978"/>
              <a:ext cx="945270" cy="98002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9" name="Immagine 38">
              <a:extLst>
                <a:ext uri="{FF2B5EF4-FFF2-40B4-BE49-F238E27FC236}">
                  <a16:creationId xmlns:a16="http://schemas.microsoft.com/office/drawing/2014/main" id="{0CB1518D-07DA-4AF3-90E9-21A7F5022EA3}"/>
                </a:ext>
              </a:extLst>
            </p:cNvPr>
            <p:cNvPicPr>
              <a:picLocks noChangeAspect="1"/>
            </p:cNvPicPr>
            <p:nvPr/>
          </p:nvPicPr>
          <p:blipFill>
            <a:blip r:embed="rId10"/>
            <a:stretch>
              <a:fillRect/>
            </a:stretch>
          </p:blipFill>
          <p:spPr>
            <a:xfrm>
              <a:off x="13457624" y="8614344"/>
              <a:ext cx="440944" cy="597336"/>
            </a:xfrm>
            <a:prstGeom prst="rect">
              <a:avLst/>
            </a:prstGeom>
          </p:spPr>
        </p:pic>
        <p:sp>
          <p:nvSpPr>
            <p:cNvPr id="46" name="TextBox 6">
              <a:extLst>
                <a:ext uri="{FF2B5EF4-FFF2-40B4-BE49-F238E27FC236}">
                  <a16:creationId xmlns:a16="http://schemas.microsoft.com/office/drawing/2014/main" id="{599C9841-4BDC-4313-81D7-24C9DF8B7956}"/>
                </a:ext>
              </a:extLst>
            </p:cNvPr>
            <p:cNvSpPr txBox="1"/>
            <p:nvPr/>
          </p:nvSpPr>
          <p:spPr>
            <a:xfrm>
              <a:off x="13221307" y="786278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054985"/>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1872180"/>
            <a:ext cx="12749746" cy="1656864"/>
          </a:xfrm>
          <a:prstGeom prst="rect">
            <a:avLst/>
          </a:prstGeom>
        </p:spPr>
        <p:txBody>
          <a:bodyPr wrap="square" lIns="0" tIns="0" rIns="0" bIns="0" rtlCol="0" anchor="t">
            <a:spAutoFit/>
          </a:bodyPr>
          <a:lstStyle/>
          <a:p>
            <a:pPr lvl="0">
              <a:lnSpc>
                <a:spcPts val="14400"/>
              </a:lnSpc>
              <a:defRPr/>
            </a:pPr>
            <a:r>
              <a:rPr kumimoji="0" lang="en-US" sz="7600" b="0" i="0" u="none" strike="noStrike" kern="1200" cap="none" spc="-200" normalizeH="0" noProof="0" dirty="0">
                <a:ln>
                  <a:noFill/>
                </a:ln>
                <a:solidFill>
                  <a:srgbClr val="FFFEE6"/>
                </a:solidFill>
                <a:effectLst/>
                <a:uLnTx/>
                <a:uFillTx/>
                <a:latin typeface="League Gothic"/>
                <a:ea typeface="+mn-ea"/>
                <a:cs typeface="+mn-cs"/>
              </a:rPr>
              <a:t>POSSIBLE EXTENSIONS – INTER-CAR COMMUNICATION</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357372" y="4233702"/>
            <a:ext cx="7662676" cy="2568984"/>
            <a:chOff x="-25133" y="-3293"/>
            <a:chExt cx="8537699" cy="2324925"/>
          </a:xfrm>
        </p:grpSpPr>
        <p:sp>
          <p:nvSpPr>
            <p:cNvPr id="188" name="TextBox 6">
              <a:extLst>
                <a:ext uri="{FF2B5EF4-FFF2-40B4-BE49-F238E27FC236}">
                  <a16:creationId xmlns:a16="http://schemas.microsoft.com/office/drawing/2014/main" id="{5420736E-5101-41B3-BAB6-E92EB948D2C7}"/>
                </a:ext>
              </a:extLst>
            </p:cNvPr>
            <p:cNvSpPr txBox="1"/>
            <p:nvPr/>
          </p:nvSpPr>
          <p:spPr>
            <a:xfrm>
              <a:off x="-12943" y="874921"/>
              <a:ext cx="8525509"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To reduce the bandwidth requirements of the cloud service, an ad-hoc network between cars could be put in place, allowing the transfer of data from one vehicle to another as the passengers switch cars.</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7817614" cy="858823"/>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EASING THE BURDEN ON THE CLOUD INFRASTRUCTURE</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74" name="Group 5">
            <a:extLst>
              <a:ext uri="{FF2B5EF4-FFF2-40B4-BE49-F238E27FC236}">
                <a16:creationId xmlns:a16="http://schemas.microsoft.com/office/drawing/2014/main" id="{21257022-C0AA-4083-A7FD-888DC9B47B71}"/>
              </a:ext>
            </a:extLst>
          </p:cNvPr>
          <p:cNvGrpSpPr/>
          <p:nvPr/>
        </p:nvGrpSpPr>
        <p:grpSpPr>
          <a:xfrm>
            <a:off x="357372" y="7501471"/>
            <a:ext cx="7662676" cy="2100284"/>
            <a:chOff x="-25133" y="-3293"/>
            <a:chExt cx="8537701" cy="1900753"/>
          </a:xfrm>
        </p:grpSpPr>
        <p:sp>
          <p:nvSpPr>
            <p:cNvPr id="75" name="TextBox 6">
              <a:extLst>
                <a:ext uri="{FF2B5EF4-FFF2-40B4-BE49-F238E27FC236}">
                  <a16:creationId xmlns:a16="http://schemas.microsoft.com/office/drawing/2014/main" id="{5039626D-F886-45B3-979C-34F4C715C59F}"/>
                </a:ext>
              </a:extLst>
            </p:cNvPr>
            <p:cNvSpPr txBox="1"/>
            <p:nvPr/>
          </p:nvSpPr>
          <p:spPr>
            <a:xfrm>
              <a:off x="-25133" y="450749"/>
              <a:ext cx="8537701"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In addition to transferring the passengers' UMP such inter-car network could also be exploited for transferring the users' suites of applications along with their configurations.</a:t>
              </a:r>
            </a:p>
          </p:txBody>
        </p:sp>
        <p:sp>
          <p:nvSpPr>
            <p:cNvPr id="76" name="TextBox 7">
              <a:extLst>
                <a:ext uri="{FF2B5EF4-FFF2-40B4-BE49-F238E27FC236}">
                  <a16:creationId xmlns:a16="http://schemas.microsoft.com/office/drawing/2014/main" id="{F09F1F5E-E2C4-41FB-ADCE-CA53196FFFA4}"/>
                </a:ext>
              </a:extLst>
            </p:cNvPr>
            <p:cNvSpPr txBox="1"/>
            <p:nvPr/>
          </p:nvSpPr>
          <p:spPr>
            <a:xfrm>
              <a:off x="-25132" y="-3293"/>
              <a:ext cx="8525511"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NOT ONLY PROFILES TRANSFERS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41696881-1577-4C2E-82BF-4D4096D00CE0}"/>
              </a:ext>
            </a:extLst>
          </p:cNvPr>
          <p:cNvGrpSpPr/>
          <p:nvPr/>
        </p:nvGrpSpPr>
        <p:grpSpPr>
          <a:xfrm>
            <a:off x="12861926" y="4229877"/>
            <a:ext cx="4661749" cy="2093471"/>
            <a:chOff x="12861926" y="4229877"/>
            <a:chExt cx="4661749" cy="2093471"/>
          </a:xfrm>
        </p:grpSpPr>
        <p:pic>
          <p:nvPicPr>
            <p:cNvPr id="7" name="Immagine 6" descr="Immagine che contiene elettrodomestico&#10;&#10;Descrizione generata automaticamente">
              <a:extLst>
                <a:ext uri="{FF2B5EF4-FFF2-40B4-BE49-F238E27FC236}">
                  <a16:creationId xmlns:a16="http://schemas.microsoft.com/office/drawing/2014/main" id="{46486A2D-2A72-4767-BD29-52829D39DAAE}"/>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5000"/>
                      </a14:imgEffect>
                    </a14:imgLayer>
                  </a14:imgProps>
                </a:ext>
                <a:ext uri="{28A0092B-C50C-407E-A947-70E740481C1C}">
                  <a14:useLocalDpi xmlns:a14="http://schemas.microsoft.com/office/drawing/2010/main" val="0"/>
                </a:ext>
              </a:extLst>
            </a:blip>
            <a:stretch>
              <a:fillRect/>
            </a:stretch>
          </p:blipFill>
          <p:spPr>
            <a:xfrm>
              <a:off x="12861926" y="4229877"/>
              <a:ext cx="4661749" cy="2093471"/>
            </a:xfrm>
            <a:prstGeom prst="rect">
              <a:avLst/>
            </a:prstGeom>
          </p:spPr>
        </p:pic>
        <p:pic>
          <p:nvPicPr>
            <p:cNvPr id="28" name="Immagine 27" descr="Immagine che contiene testo, elettronico&#10;&#10;Descrizione generata automaticamente">
              <a:extLst>
                <a:ext uri="{FF2B5EF4-FFF2-40B4-BE49-F238E27FC236}">
                  <a16:creationId xmlns:a16="http://schemas.microsoft.com/office/drawing/2014/main" id="{206CAC23-3BE4-43DF-B848-2BC9229599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5967254" y="4259648"/>
              <a:ext cx="462089" cy="491513"/>
            </a:xfrm>
            <a:prstGeom prst="rect">
              <a:avLst/>
            </a:prstGeom>
          </p:spPr>
        </p:pic>
        <p:pic>
          <p:nvPicPr>
            <p:cNvPr id="30" name="Immagine 29">
              <a:extLst>
                <a:ext uri="{FF2B5EF4-FFF2-40B4-BE49-F238E27FC236}">
                  <a16:creationId xmlns:a16="http://schemas.microsoft.com/office/drawing/2014/main" id="{09486E40-FCF8-4D2F-87A1-EEEAB3E4C419}"/>
                </a:ext>
              </a:extLst>
            </p:cNvPr>
            <p:cNvPicPr>
              <a:picLocks noChangeAspect="1"/>
            </p:cNvPicPr>
            <p:nvPr/>
          </p:nvPicPr>
          <p:blipFill>
            <a:blip r:embed="rId9"/>
            <a:stretch>
              <a:fillRect/>
            </a:stretch>
          </p:blipFill>
          <p:spPr>
            <a:xfrm>
              <a:off x="14981492" y="5115415"/>
              <a:ext cx="211308" cy="443610"/>
            </a:xfrm>
            <a:prstGeom prst="rect">
              <a:avLst/>
            </a:prstGeom>
          </p:spPr>
        </p:pic>
        <p:sp>
          <p:nvSpPr>
            <p:cNvPr id="32" name="Rettangolo con angoli arrotondati 31">
              <a:extLst>
                <a:ext uri="{FF2B5EF4-FFF2-40B4-BE49-F238E27FC236}">
                  <a16:creationId xmlns:a16="http://schemas.microsoft.com/office/drawing/2014/main" id="{65454302-FD94-4BB3-A382-C6BA29399C32}"/>
                </a:ext>
              </a:extLst>
            </p:cNvPr>
            <p:cNvSpPr/>
            <p:nvPr/>
          </p:nvSpPr>
          <p:spPr>
            <a:xfrm>
              <a:off x="16343276" y="4729925"/>
              <a:ext cx="1076960" cy="1093375"/>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3" name="Disco magnetico 32">
              <a:extLst>
                <a:ext uri="{FF2B5EF4-FFF2-40B4-BE49-F238E27FC236}">
                  <a16:creationId xmlns:a16="http://schemas.microsoft.com/office/drawing/2014/main" id="{C660B3D3-EC8F-44A6-B5D4-03DD3D2F814F}"/>
                </a:ext>
              </a:extLst>
            </p:cNvPr>
            <p:cNvSpPr/>
            <p:nvPr/>
          </p:nvSpPr>
          <p:spPr>
            <a:xfrm>
              <a:off x="16409121" y="4786599"/>
              <a:ext cx="945270" cy="98002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47" name="TextBox 6">
              <a:extLst>
                <a:ext uri="{FF2B5EF4-FFF2-40B4-BE49-F238E27FC236}">
                  <a16:creationId xmlns:a16="http://schemas.microsoft.com/office/drawing/2014/main" id="{53773A00-F189-4A16-8A78-76A979BBC6AA}"/>
                </a:ext>
              </a:extLst>
            </p:cNvPr>
            <p:cNvSpPr txBox="1"/>
            <p:nvPr/>
          </p:nvSpPr>
          <p:spPr>
            <a:xfrm>
              <a:off x="16457025" y="4397060"/>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pic>
          <p:nvPicPr>
            <p:cNvPr id="29" name="Immagine 28" descr="Immagine che contiene testo, elettronico&#10;&#10;Descrizione generata automaticamente">
              <a:extLst>
                <a:ext uri="{FF2B5EF4-FFF2-40B4-BE49-F238E27FC236}">
                  <a16:creationId xmlns:a16="http://schemas.microsoft.com/office/drawing/2014/main" id="{74D6879B-124D-49A6-BBAC-5719E10BB7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15952543" y="5787804"/>
              <a:ext cx="491513" cy="462089"/>
            </a:xfrm>
            <a:prstGeom prst="rect">
              <a:avLst/>
            </a:prstGeom>
          </p:spPr>
        </p:pic>
      </p:grpSp>
      <p:pic>
        <p:nvPicPr>
          <p:cNvPr id="34" name="Immagine 33">
            <a:extLst>
              <a:ext uri="{FF2B5EF4-FFF2-40B4-BE49-F238E27FC236}">
                <a16:creationId xmlns:a16="http://schemas.microsoft.com/office/drawing/2014/main" id="{8AF00FEE-D9FC-4A94-88BB-07A86705245A}"/>
              </a:ext>
            </a:extLst>
          </p:cNvPr>
          <p:cNvPicPr>
            <a:picLocks noChangeAspect="1"/>
          </p:cNvPicPr>
          <p:nvPr/>
        </p:nvPicPr>
        <p:blipFill>
          <a:blip r:embed="rId10"/>
          <a:stretch>
            <a:fillRect/>
          </a:stretch>
        </p:blipFill>
        <p:spPr>
          <a:xfrm>
            <a:off x="16677313" y="5143965"/>
            <a:ext cx="440944" cy="597336"/>
          </a:xfrm>
          <a:prstGeom prst="rect">
            <a:avLst/>
          </a:prstGeom>
        </p:spPr>
      </p:pic>
      <p:grpSp>
        <p:nvGrpSpPr>
          <p:cNvPr id="42" name="Gruppo 41">
            <a:extLst>
              <a:ext uri="{FF2B5EF4-FFF2-40B4-BE49-F238E27FC236}">
                <a16:creationId xmlns:a16="http://schemas.microsoft.com/office/drawing/2014/main" id="{64465548-011F-4BBE-8BA1-14CE3E263F65}"/>
              </a:ext>
            </a:extLst>
          </p:cNvPr>
          <p:cNvGrpSpPr/>
          <p:nvPr/>
        </p:nvGrpSpPr>
        <p:grpSpPr>
          <a:xfrm>
            <a:off x="10395734" y="7469357"/>
            <a:ext cx="653756" cy="1098597"/>
            <a:chOff x="15365543" y="1654608"/>
            <a:chExt cx="653756" cy="1098597"/>
          </a:xfrm>
        </p:grpSpPr>
        <p:sp>
          <p:nvSpPr>
            <p:cNvPr id="43" name="TextBox 6">
              <a:extLst>
                <a:ext uri="{FF2B5EF4-FFF2-40B4-BE49-F238E27FC236}">
                  <a16:creationId xmlns:a16="http://schemas.microsoft.com/office/drawing/2014/main" id="{02F55F7A-9A1D-4FEC-9F93-556B0EABF092}"/>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44" name="Immagine 43">
              <a:extLst>
                <a:ext uri="{FF2B5EF4-FFF2-40B4-BE49-F238E27FC236}">
                  <a16:creationId xmlns:a16="http://schemas.microsoft.com/office/drawing/2014/main" id="{95889249-A17D-4A3B-81A5-F504EFE06A5B}"/>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grpSp>
        <p:nvGrpSpPr>
          <p:cNvPr id="15" name="Gruppo 14">
            <a:extLst>
              <a:ext uri="{FF2B5EF4-FFF2-40B4-BE49-F238E27FC236}">
                <a16:creationId xmlns:a16="http://schemas.microsoft.com/office/drawing/2014/main" id="{88206F77-FF00-44C9-BBC2-7F1056430B25}"/>
              </a:ext>
            </a:extLst>
          </p:cNvPr>
          <p:cNvGrpSpPr/>
          <p:nvPr/>
        </p:nvGrpSpPr>
        <p:grpSpPr>
          <a:xfrm>
            <a:off x="14953195" y="2689577"/>
            <a:ext cx="2570480" cy="1129360"/>
            <a:chOff x="14794488" y="2123788"/>
            <a:chExt cx="2570480" cy="1129360"/>
          </a:xfrm>
        </p:grpSpPr>
        <p:sp>
          <p:nvSpPr>
            <p:cNvPr id="13" name="Fumetto: rettangolo con angoli arrotondati 12">
              <a:extLst>
                <a:ext uri="{FF2B5EF4-FFF2-40B4-BE49-F238E27FC236}">
                  <a16:creationId xmlns:a16="http://schemas.microsoft.com/office/drawing/2014/main" id="{B2B941C4-5C88-46A5-821B-82C4C4315DEB}"/>
                </a:ext>
              </a:extLst>
            </p:cNvPr>
            <p:cNvSpPr/>
            <p:nvPr/>
          </p:nvSpPr>
          <p:spPr>
            <a:xfrm>
              <a:off x="14794488" y="2123788"/>
              <a:ext cx="2570480" cy="1129360"/>
            </a:xfrm>
            <a:prstGeom prst="wedgeRoundRectCallout">
              <a:avLst>
                <a:gd name="adj1" fmla="val 20822"/>
                <a:gd name="adj2" fmla="val 98666"/>
                <a:gd name="adj3" fmla="val 16667"/>
              </a:avLst>
            </a:prstGeom>
            <a:solidFill>
              <a:srgbClr val="88191D"/>
            </a:solidFill>
            <a:ln w="25400" cmpd="sng">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72000" rtlCol="0" anchor="t"/>
            <a:lstStyle/>
            <a:p>
              <a:r>
                <a:rPr lang="it-IT" sz="3200" spc="-120" dirty="0">
                  <a:latin typeface="Montserrat Light" panose="020B0604020202020204" charset="0"/>
                </a:rPr>
                <a:t>Who </a:t>
              </a:r>
              <a:r>
                <a:rPr lang="it-IT" sz="3200" spc="-120" dirty="0" err="1">
                  <a:latin typeface="Montserrat Light" panose="020B0604020202020204" charset="0"/>
                </a:rPr>
                <a:t>has</a:t>
              </a:r>
              <a:r>
                <a:rPr lang="it-IT" sz="3200" spc="-120" dirty="0">
                  <a:latin typeface="Montserrat Light" panose="020B0604020202020204" charset="0"/>
                </a:rPr>
                <a:t> the UMP for       ?  </a:t>
              </a:r>
            </a:p>
          </p:txBody>
        </p:sp>
        <p:pic>
          <p:nvPicPr>
            <p:cNvPr id="45" name="Immagine 44">
              <a:extLst>
                <a:ext uri="{FF2B5EF4-FFF2-40B4-BE49-F238E27FC236}">
                  <a16:creationId xmlns:a16="http://schemas.microsoft.com/office/drawing/2014/main" id="{542E7B72-F68D-47B2-B56B-17DF87C39412}"/>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7000"/>
                      </a14:imgEffect>
                    </a14:imgLayer>
                  </a14:imgProps>
                </a:ext>
              </a:extLst>
            </a:blip>
            <a:stretch>
              <a:fillRect/>
            </a:stretch>
          </p:blipFill>
          <p:spPr>
            <a:xfrm>
              <a:off x="16476223" y="2702002"/>
              <a:ext cx="462179" cy="462179"/>
            </a:xfrm>
            <a:prstGeom prst="rect">
              <a:avLst/>
            </a:prstGeom>
          </p:spPr>
        </p:pic>
      </p:grpSp>
      <p:cxnSp>
        <p:nvCxnSpPr>
          <p:cNvPr id="53" name="Connettore 2 52">
            <a:extLst>
              <a:ext uri="{FF2B5EF4-FFF2-40B4-BE49-F238E27FC236}">
                <a16:creationId xmlns:a16="http://schemas.microsoft.com/office/drawing/2014/main" id="{07367E5B-721D-47EC-BD29-8C62BAAE0387}"/>
              </a:ext>
            </a:extLst>
          </p:cNvPr>
          <p:cNvCxnSpPr>
            <a:cxnSpLocks/>
            <a:stCxn id="37" idx="3"/>
            <a:endCxn id="32" idx="2"/>
          </p:cNvCxnSpPr>
          <p:nvPr/>
        </p:nvCxnSpPr>
        <p:spPr>
          <a:xfrm flipV="1">
            <a:off x="14200547" y="5823300"/>
            <a:ext cx="2681209" cy="2925692"/>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
            <a:extLst>
              <a:ext uri="{FF2B5EF4-FFF2-40B4-BE49-F238E27FC236}">
                <a16:creationId xmlns:a16="http://schemas.microsoft.com/office/drawing/2014/main" id="{456FD52F-E464-439D-8C9F-67D861A0E88B}"/>
              </a:ext>
            </a:extLst>
          </p:cNvPr>
          <p:cNvSpPr txBox="1"/>
          <p:nvPr/>
        </p:nvSpPr>
        <p:spPr>
          <a:xfrm>
            <a:off x="13485412" y="6639177"/>
            <a:ext cx="715135" cy="615553"/>
          </a:xfrm>
          <a:prstGeom prst="rect">
            <a:avLst/>
          </a:prstGeom>
        </p:spPr>
        <p:txBody>
          <a:bodyPr wrap="square" lIns="0" tIns="0" rIns="0" bIns="0" rtlCol="0" anchor="t">
            <a:spAutoFit/>
          </a:bodyPr>
          <a:lstStyle/>
          <a:p>
            <a:pPr>
              <a:lnSpc>
                <a:spcPts val="2400"/>
              </a:lnSpc>
              <a:spcAft>
                <a:spcPts val="600"/>
              </a:spcAft>
            </a:pPr>
            <a:r>
              <a:rPr lang="en-US" sz="2200" spc="-100" dirty="0">
                <a:solidFill>
                  <a:srgbClr val="FFFEE6"/>
                </a:solidFill>
                <a:latin typeface="Montserrat Light"/>
              </a:rPr>
              <a:t>Carl’s Apps</a:t>
            </a:r>
          </a:p>
        </p:txBody>
      </p:sp>
      <p:cxnSp>
        <p:nvCxnSpPr>
          <p:cNvPr id="77" name="Connettore 2 76">
            <a:extLst>
              <a:ext uri="{FF2B5EF4-FFF2-40B4-BE49-F238E27FC236}">
                <a16:creationId xmlns:a16="http://schemas.microsoft.com/office/drawing/2014/main" id="{3CE8F93D-A424-4EC6-B534-F5A7DBFB24A8}"/>
              </a:ext>
            </a:extLst>
          </p:cNvPr>
          <p:cNvCxnSpPr>
            <a:cxnSpLocks/>
          </p:cNvCxnSpPr>
          <p:nvPr/>
        </p:nvCxnSpPr>
        <p:spPr>
          <a:xfrm flipV="1">
            <a:off x="13712395" y="6344223"/>
            <a:ext cx="1269097" cy="1368069"/>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Connettore 2 77">
            <a:extLst>
              <a:ext uri="{FF2B5EF4-FFF2-40B4-BE49-F238E27FC236}">
                <a16:creationId xmlns:a16="http://schemas.microsoft.com/office/drawing/2014/main" id="{E4B6A081-4213-463B-A29A-249B716367BF}"/>
              </a:ext>
            </a:extLst>
          </p:cNvPr>
          <p:cNvCxnSpPr>
            <a:cxnSpLocks/>
          </p:cNvCxnSpPr>
          <p:nvPr/>
        </p:nvCxnSpPr>
        <p:spPr>
          <a:xfrm flipV="1">
            <a:off x="12371436" y="6273762"/>
            <a:ext cx="1225307" cy="1317063"/>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TextBox 6">
            <a:extLst>
              <a:ext uri="{FF2B5EF4-FFF2-40B4-BE49-F238E27FC236}">
                <a16:creationId xmlns:a16="http://schemas.microsoft.com/office/drawing/2014/main" id="{38DD75F6-5F99-475D-85E4-4047CBB30C04}"/>
              </a:ext>
            </a:extLst>
          </p:cNvPr>
          <p:cNvSpPr txBox="1"/>
          <p:nvPr/>
        </p:nvSpPr>
        <p:spPr>
          <a:xfrm>
            <a:off x="11661658" y="6503302"/>
            <a:ext cx="1469550" cy="692497"/>
          </a:xfrm>
          <a:prstGeom prst="rect">
            <a:avLst/>
          </a:prstGeom>
        </p:spPr>
        <p:txBody>
          <a:bodyPr wrap="square" lIns="0" tIns="0" rIns="0" bIns="0" rtlCol="0" anchor="t">
            <a:spAutoFit/>
          </a:bodyPr>
          <a:lstStyle/>
          <a:p>
            <a:pPr>
              <a:lnSpc>
                <a:spcPts val="2400"/>
              </a:lnSpc>
              <a:spcAft>
                <a:spcPts val="600"/>
              </a:spcAft>
            </a:pPr>
            <a:r>
              <a:rPr lang="en-US" sz="2200" spc="-100" dirty="0">
                <a:solidFill>
                  <a:srgbClr val="FFFEE6"/>
                </a:solidFill>
                <a:latin typeface="Montserrat Light"/>
              </a:rPr>
              <a:t>Carl’s Apps</a:t>
            </a:r>
          </a:p>
          <a:p>
            <a:pPr>
              <a:lnSpc>
                <a:spcPts val="2400"/>
              </a:lnSpc>
              <a:spcAft>
                <a:spcPts val="600"/>
              </a:spcAft>
            </a:pPr>
            <a:r>
              <a:rPr lang="en-US" sz="2200" spc="-100" dirty="0">
                <a:solidFill>
                  <a:srgbClr val="FFFEE6"/>
                </a:solidFill>
                <a:latin typeface="Montserrat Light"/>
              </a:rPr>
              <a:t>Config</a:t>
            </a:r>
          </a:p>
        </p:txBody>
      </p:sp>
      <p:pic>
        <p:nvPicPr>
          <p:cNvPr id="48" name="Immagine 47">
            <a:extLst>
              <a:ext uri="{FF2B5EF4-FFF2-40B4-BE49-F238E27FC236}">
                <a16:creationId xmlns:a16="http://schemas.microsoft.com/office/drawing/2014/main" id="{263426BC-CC3B-48A4-A6B6-1012CF1B905D}"/>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7000"/>
                    </a14:imgEffect>
                  </a14:imgLayer>
                </a14:imgProps>
              </a:ext>
            </a:extLst>
          </a:blip>
          <a:stretch>
            <a:fillRect/>
          </a:stretch>
        </p:blipFill>
        <p:spPr>
          <a:xfrm>
            <a:off x="14297280" y="5220792"/>
            <a:ext cx="462179" cy="462179"/>
          </a:xfrm>
          <a:prstGeom prst="rect">
            <a:avLst/>
          </a:prstGeom>
        </p:spPr>
      </p:pic>
      <p:pic>
        <p:nvPicPr>
          <p:cNvPr id="49" name="Immagine 48">
            <a:extLst>
              <a:ext uri="{FF2B5EF4-FFF2-40B4-BE49-F238E27FC236}">
                <a16:creationId xmlns:a16="http://schemas.microsoft.com/office/drawing/2014/main" id="{1C63A0F0-F0B7-41B5-9F5D-2A7EFD2F3963}"/>
              </a:ext>
            </a:extLst>
          </p:cNvPr>
          <p:cNvPicPr>
            <a:picLocks noChangeAspect="1"/>
          </p:cNvPicPr>
          <p:nvPr/>
        </p:nvPicPr>
        <p:blipFill>
          <a:blip r:embed="rId10"/>
          <a:stretch>
            <a:fillRect/>
          </a:stretch>
        </p:blipFill>
        <p:spPr>
          <a:xfrm>
            <a:off x="14216751" y="8182311"/>
            <a:ext cx="440944" cy="597336"/>
          </a:xfrm>
          <a:prstGeom prst="rect">
            <a:avLst/>
          </a:prstGeom>
        </p:spPr>
      </p:pic>
    </p:spTree>
    <p:extLst>
      <p:ext uri="{BB962C8B-B14F-4D97-AF65-F5344CB8AC3E}">
        <p14:creationId xmlns:p14="http://schemas.microsoft.com/office/powerpoint/2010/main" val="343676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125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125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22" presetClass="entr" presetSubtype="1" fill="hold" nodeType="afterEffect">
                                  <p:stCondLst>
                                    <p:cond delay="500"/>
                                  </p:stCondLst>
                                  <p:childTnLst>
                                    <p:set>
                                      <p:cBhvr>
                                        <p:cTn id="25" dur="1" fill="hold">
                                          <p:stCondLst>
                                            <p:cond delay="0"/>
                                          </p:stCondLst>
                                        </p:cTn>
                                        <p:tgtEl>
                                          <p:spTgt spid="42"/>
                                        </p:tgtEl>
                                        <p:attrNameLst>
                                          <p:attrName>style.visibility</p:attrName>
                                        </p:attrNameLst>
                                      </p:cBhvr>
                                      <p:to>
                                        <p:strVal val="visible"/>
                                      </p:to>
                                    </p:set>
                                    <p:animEffect transition="in" filter="wipe(up)">
                                      <p:cBhvr>
                                        <p:cTn id="26" dur="500"/>
                                        <p:tgtEl>
                                          <p:spTgt spid="42"/>
                                        </p:tgtEl>
                                      </p:cBhvr>
                                    </p:animEffect>
                                  </p:childTnLst>
                                </p:cTn>
                              </p:par>
                            </p:childTnLst>
                          </p:cTn>
                        </p:par>
                        <p:par>
                          <p:cTn id="27" fill="hold">
                            <p:stCondLst>
                              <p:cond delay="1500"/>
                            </p:stCondLst>
                            <p:childTnLst>
                              <p:par>
                                <p:cTn id="28" presetID="10" presetClass="entr" presetSubtype="0" fill="hold" nodeType="afterEffect">
                                  <p:stCondLst>
                                    <p:cond delay="100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1.94444E-6 -3.95062E-6 C -1.94444E-6 -0.04228 8.80556E-5 -0.08441 0.00018 -0.12654 L 0.20834 -0.12747 C 0.20807 -0.16929 0.2079 -0.21126 0.20773 -0.25293 " pathEditMode="relative" rAng="0" ptsTypes="AAAA">
                                      <p:cBhvr>
                                        <p:cTn id="34" dur="3500" fill="hold"/>
                                        <p:tgtEl>
                                          <p:spTgt spid="42"/>
                                        </p:tgtEl>
                                        <p:attrNameLst>
                                          <p:attrName>ppt_x</p:attrName>
                                          <p:attrName>ppt_y</p:attrName>
                                        </p:attrNameLst>
                                      </p:cBhvr>
                                      <p:rCtr x="10417" y="-12654"/>
                                    </p:animMotion>
                                  </p:childTnLst>
                                </p:cTn>
                              </p:par>
                            </p:childTnLst>
                          </p:cTn>
                        </p:par>
                        <p:par>
                          <p:cTn id="35" fill="hold">
                            <p:stCondLst>
                              <p:cond delay="3500"/>
                            </p:stCondLst>
                            <p:childTnLst>
                              <p:par>
                                <p:cTn id="36" presetID="10" presetClass="entr" presetSubtype="0" fill="hold" nodeType="afterEffect">
                                  <p:stCondLst>
                                    <p:cond delay="50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childTnLst>
                          </p:cTn>
                        </p:par>
                        <p:par>
                          <p:cTn id="39" fill="hold">
                            <p:stCondLst>
                              <p:cond delay="4500"/>
                            </p:stCondLst>
                            <p:childTnLst>
                              <p:par>
                                <p:cTn id="40" presetID="0" presetClass="path" presetSubtype="0" accel="50000" decel="50000" fill="hold" nodeType="afterEffect">
                                  <p:stCondLst>
                                    <p:cond delay="0"/>
                                  </p:stCondLst>
                                  <p:childTnLst>
                                    <p:animMotion origin="layout" path="M -0.00018 -0.00062 L 0.08811 0.07052 L 0.1276 -0.00201 " pathEditMode="relative" ptsTypes="AAA">
                                      <p:cBhvr>
                                        <p:cTn id="41" dur="2000" fill="hold"/>
                                        <p:tgtEl>
                                          <p:spTgt spid="48"/>
                                        </p:tgtEl>
                                        <p:attrNameLst>
                                          <p:attrName>ppt_x</p:attrName>
                                          <p:attrName>ppt_y</p:attrName>
                                        </p:attrNameLst>
                                      </p:cBhvr>
                                    </p:animMotion>
                                  </p:childTnLst>
                                </p:cTn>
                              </p:par>
                            </p:childTnLst>
                          </p:cTn>
                        </p:par>
                        <p:par>
                          <p:cTn id="42" fill="hold">
                            <p:stCondLst>
                              <p:cond delay="6500"/>
                            </p:stCondLst>
                            <p:childTnLst>
                              <p:par>
                                <p:cTn id="43" presetID="10" presetClass="exit" presetSubtype="0" fill="hold" nodeType="afterEffect">
                                  <p:stCondLst>
                                    <p:cond delay="0"/>
                                  </p:stCondLst>
                                  <p:childTnLst>
                                    <p:animEffect transition="out" filter="fade">
                                      <p:cBhvr>
                                        <p:cTn id="44" dur="500"/>
                                        <p:tgtEl>
                                          <p:spTgt spid="48"/>
                                        </p:tgtEl>
                                      </p:cBhvr>
                                    </p:animEffect>
                                    <p:set>
                                      <p:cBhvr>
                                        <p:cTn id="45" dur="1" fill="hold">
                                          <p:stCondLst>
                                            <p:cond delay="499"/>
                                          </p:stCondLst>
                                        </p:cTn>
                                        <p:tgtEl>
                                          <p:spTgt spid="48"/>
                                        </p:tgtEl>
                                        <p:attrNameLst>
                                          <p:attrName>style.visibility</p:attrName>
                                        </p:attrNameLst>
                                      </p:cBhvr>
                                      <p:to>
                                        <p:strVal val="hidden"/>
                                      </p:to>
                                    </p:set>
                                  </p:childTnLst>
                                </p:cTn>
                              </p:par>
                            </p:childTnLst>
                          </p:cTn>
                        </p:par>
                        <p:par>
                          <p:cTn id="46" fill="hold">
                            <p:stCondLst>
                              <p:cond delay="7000"/>
                            </p:stCondLst>
                            <p:childTnLst>
                              <p:par>
                                <p:cTn id="47" presetID="22" presetClass="entr" presetSubtype="4" fill="hold" nodeType="afterEffect">
                                  <p:stCondLst>
                                    <p:cond delay="50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1000"/>
                                        <p:tgtEl>
                                          <p:spTgt spid="15"/>
                                        </p:tgtEl>
                                      </p:cBhvr>
                                    </p:animEffect>
                                  </p:childTnLst>
                                </p:cTn>
                              </p:par>
                            </p:childTnLst>
                          </p:cTn>
                        </p:par>
                        <p:par>
                          <p:cTn id="50" fill="hold">
                            <p:stCondLst>
                              <p:cond delay="8500"/>
                            </p:stCondLst>
                            <p:childTnLst>
                              <p:par>
                                <p:cTn id="51" presetID="22" presetClass="entr" presetSubtype="4" fill="hold" nodeType="afterEffect">
                                  <p:stCondLst>
                                    <p:cond delay="1250"/>
                                  </p:stCondLst>
                                  <p:childTnLst>
                                    <p:set>
                                      <p:cBhvr>
                                        <p:cTn id="52" dur="1" fill="hold">
                                          <p:stCondLst>
                                            <p:cond delay="0"/>
                                          </p:stCondLst>
                                        </p:cTn>
                                        <p:tgtEl>
                                          <p:spTgt spid="53"/>
                                        </p:tgtEl>
                                        <p:attrNameLst>
                                          <p:attrName>style.visibility</p:attrName>
                                        </p:attrNameLst>
                                      </p:cBhvr>
                                      <p:to>
                                        <p:strVal val="visible"/>
                                      </p:to>
                                    </p:set>
                                    <p:animEffect transition="in" filter="wipe(down)">
                                      <p:cBhvr>
                                        <p:cTn id="53" dur="1500"/>
                                        <p:tgtEl>
                                          <p:spTgt spid="53"/>
                                        </p:tgtEl>
                                      </p:cBhvr>
                                    </p:animEffect>
                                  </p:childTnLst>
                                </p:cTn>
                              </p:par>
                            </p:childTnLst>
                          </p:cTn>
                        </p:par>
                        <p:par>
                          <p:cTn id="54" fill="hold">
                            <p:stCondLst>
                              <p:cond delay="11250"/>
                            </p:stCondLst>
                            <p:childTnLst>
                              <p:par>
                                <p:cTn id="55" presetID="10" presetClass="entr" presetSubtype="0" fill="hold" nodeType="afterEffect">
                                  <p:stCondLst>
                                    <p:cond delay="25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22" presetClass="entr" presetSubtype="4" fill="hold" nodeType="withEffect">
                                  <p:stCondLst>
                                    <p:cond delay="250"/>
                                  </p:stCondLst>
                                  <p:childTnLst>
                                    <p:set>
                                      <p:cBhvr>
                                        <p:cTn id="59" dur="1" fill="hold">
                                          <p:stCondLst>
                                            <p:cond delay="0"/>
                                          </p:stCondLst>
                                        </p:cTn>
                                        <p:tgtEl>
                                          <p:spTgt spid="77"/>
                                        </p:tgtEl>
                                        <p:attrNameLst>
                                          <p:attrName>style.visibility</p:attrName>
                                        </p:attrNameLst>
                                      </p:cBhvr>
                                      <p:to>
                                        <p:strVal val="visible"/>
                                      </p:to>
                                    </p:set>
                                    <p:animEffect transition="in" filter="wipe(down)">
                                      <p:cBhvr>
                                        <p:cTn id="60" dur="1250"/>
                                        <p:tgtEl>
                                          <p:spTgt spid="77"/>
                                        </p:tgtEl>
                                      </p:cBhvr>
                                    </p:animEffect>
                                  </p:childTnLst>
                                </p:cTn>
                              </p:par>
                              <p:par>
                                <p:cTn id="61" presetID="42" presetClass="path" presetSubtype="0" accel="50000" decel="50000" fill="hold" nodeType="withEffect">
                                  <p:stCondLst>
                                    <p:cond delay="800"/>
                                  </p:stCondLst>
                                  <p:childTnLst>
                                    <p:animMotion origin="layout" path="M 2.77778E-7 -2.71605E-6 L 0.1105 -0.2145 " pathEditMode="relative" rAng="0" ptsTypes="AA">
                                      <p:cBhvr>
                                        <p:cTn id="62" dur="2000" fill="hold"/>
                                        <p:tgtEl>
                                          <p:spTgt spid="49"/>
                                        </p:tgtEl>
                                        <p:attrNameLst>
                                          <p:attrName>ppt_x</p:attrName>
                                          <p:attrName>ppt_y</p:attrName>
                                        </p:attrNameLst>
                                      </p:cBhvr>
                                      <p:rCtr x="5521" y="-10725"/>
                                    </p:animMotion>
                                  </p:childTnLst>
                                </p:cTn>
                              </p:par>
                              <p:par>
                                <p:cTn id="63" presetID="14" presetClass="entr" presetSubtype="10" fill="hold" grpId="0" nodeType="withEffect">
                                  <p:stCondLst>
                                    <p:cond delay="1500"/>
                                  </p:stCondLst>
                                  <p:childTnLst>
                                    <p:set>
                                      <p:cBhvr>
                                        <p:cTn id="64" dur="1" fill="hold">
                                          <p:stCondLst>
                                            <p:cond delay="0"/>
                                          </p:stCondLst>
                                        </p:cTn>
                                        <p:tgtEl>
                                          <p:spTgt spid="62"/>
                                        </p:tgtEl>
                                        <p:attrNameLst>
                                          <p:attrName>style.visibility</p:attrName>
                                        </p:attrNameLst>
                                      </p:cBhvr>
                                      <p:to>
                                        <p:strVal val="visible"/>
                                      </p:to>
                                    </p:set>
                                    <p:animEffect transition="in" filter="randombar(horizontal)">
                                      <p:cBhvr>
                                        <p:cTn id="65" dur="500"/>
                                        <p:tgtEl>
                                          <p:spTgt spid="62"/>
                                        </p:tgtEl>
                                      </p:cBhvr>
                                    </p:animEffect>
                                  </p:childTnLst>
                                </p:cTn>
                              </p:par>
                              <p:par>
                                <p:cTn id="66" presetID="22" presetClass="entr" presetSubtype="4" fill="hold" nodeType="withEffect">
                                  <p:stCondLst>
                                    <p:cond delay="2250"/>
                                  </p:stCondLst>
                                  <p:childTnLst>
                                    <p:set>
                                      <p:cBhvr>
                                        <p:cTn id="67" dur="1" fill="hold">
                                          <p:stCondLst>
                                            <p:cond delay="0"/>
                                          </p:stCondLst>
                                        </p:cTn>
                                        <p:tgtEl>
                                          <p:spTgt spid="78"/>
                                        </p:tgtEl>
                                        <p:attrNameLst>
                                          <p:attrName>style.visibility</p:attrName>
                                        </p:attrNameLst>
                                      </p:cBhvr>
                                      <p:to>
                                        <p:strVal val="visible"/>
                                      </p:to>
                                    </p:set>
                                    <p:animEffect transition="in" filter="wipe(down)">
                                      <p:cBhvr>
                                        <p:cTn id="68" dur="1250"/>
                                        <p:tgtEl>
                                          <p:spTgt spid="78"/>
                                        </p:tgtEl>
                                      </p:cBhvr>
                                    </p:animEffect>
                                  </p:childTnLst>
                                </p:cTn>
                              </p:par>
                              <p:par>
                                <p:cTn id="69" presetID="10" presetClass="exit" presetSubtype="0" fill="hold" nodeType="withEffect">
                                  <p:stCondLst>
                                    <p:cond delay="3000"/>
                                  </p:stCondLst>
                                  <p:childTnLst>
                                    <p:animEffect transition="out" filter="fade">
                                      <p:cBhvr>
                                        <p:cTn id="70" dur="500"/>
                                        <p:tgtEl>
                                          <p:spTgt spid="49"/>
                                        </p:tgtEl>
                                      </p:cBhvr>
                                    </p:animEffect>
                                    <p:set>
                                      <p:cBhvr>
                                        <p:cTn id="71" dur="1" fill="hold">
                                          <p:stCondLst>
                                            <p:cond delay="499"/>
                                          </p:stCondLst>
                                        </p:cTn>
                                        <p:tgtEl>
                                          <p:spTgt spid="49"/>
                                        </p:tgtEl>
                                        <p:attrNameLst>
                                          <p:attrName>style.visibility</p:attrName>
                                        </p:attrNameLst>
                                      </p:cBhvr>
                                      <p:to>
                                        <p:strVal val="hidden"/>
                                      </p:to>
                                    </p:set>
                                  </p:childTnLst>
                                </p:cTn>
                              </p:par>
                              <p:par>
                                <p:cTn id="72" presetID="10" presetClass="entr" presetSubtype="0" fill="hold" nodeType="withEffect">
                                  <p:stCondLst>
                                    <p:cond delay="300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par>
                          <p:cTn id="75" fill="hold">
                            <p:stCondLst>
                              <p:cond delay="14750"/>
                            </p:stCondLst>
                            <p:childTnLst>
                              <p:par>
                                <p:cTn id="76" presetID="14" presetClass="entr" presetSubtype="10" fill="hold" grpId="0" nodeType="after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randombar(horizontal)">
                                      <p:cBhvr>
                                        <p:cTn id="7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2" grpId="0"/>
      <p:bldP spid="7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86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8577796"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PROTOTYPE DESCRIPTION</a:t>
            </a:r>
          </a:p>
        </p:txBody>
      </p:sp>
    </p:spTree>
    <p:extLst>
      <p:ext uri="{BB962C8B-B14F-4D97-AF65-F5344CB8AC3E}">
        <p14:creationId xmlns:p14="http://schemas.microsoft.com/office/powerpoint/2010/main" val="90437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9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090612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0545236"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ARCHITECTURE</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pic>
        <p:nvPicPr>
          <p:cNvPr id="29" name="Immagine 28" descr="Immagine che contiene testo, elettronico&#10;&#10;Descrizione generata automaticamente">
            <a:extLst>
              <a:ext uri="{FF2B5EF4-FFF2-40B4-BE49-F238E27FC236}">
                <a16:creationId xmlns:a16="http://schemas.microsoft.com/office/drawing/2014/main" id="{A7A96082-9746-4F40-8C7A-C45C0AC05E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26385">
            <a:off x="621804" y="4266087"/>
            <a:ext cx="893818" cy="893818"/>
          </a:xfrm>
          <a:prstGeom prst="rect">
            <a:avLst/>
          </a:prstGeom>
        </p:spPr>
      </p:pic>
      <p:pic>
        <p:nvPicPr>
          <p:cNvPr id="31" name="Immagine 30">
            <a:extLst>
              <a:ext uri="{FF2B5EF4-FFF2-40B4-BE49-F238E27FC236}">
                <a16:creationId xmlns:a16="http://schemas.microsoft.com/office/drawing/2014/main" id="{160C8910-BBF3-4848-88F2-E716E8A46E56}"/>
              </a:ext>
            </a:extLst>
          </p:cNvPr>
          <p:cNvPicPr>
            <a:picLocks noChangeAspect="1"/>
          </p:cNvPicPr>
          <p:nvPr/>
        </p:nvPicPr>
        <p:blipFill>
          <a:blip r:embed="rId6"/>
          <a:stretch>
            <a:fillRect/>
          </a:stretch>
        </p:blipFill>
        <p:spPr>
          <a:xfrm>
            <a:off x="4079593" y="4244096"/>
            <a:ext cx="467438" cy="896896"/>
          </a:xfrm>
          <a:prstGeom prst="rect">
            <a:avLst/>
          </a:prstGeom>
        </p:spPr>
      </p:pic>
      <p:sp>
        <p:nvSpPr>
          <p:cNvPr id="33" name="TextBox 7">
            <a:extLst>
              <a:ext uri="{FF2B5EF4-FFF2-40B4-BE49-F238E27FC236}">
                <a16:creationId xmlns:a16="http://schemas.microsoft.com/office/drawing/2014/main" id="{5B353C26-E7CF-45E4-819F-309139BFB4B7}"/>
              </a:ext>
            </a:extLst>
          </p:cNvPr>
          <p:cNvSpPr txBox="1"/>
          <p:nvPr/>
        </p:nvSpPr>
        <p:spPr>
          <a:xfrm>
            <a:off x="362037" y="3853187"/>
            <a:ext cx="1535012"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CAMERA</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D4089648-16D2-4100-885E-0072EA677D24}"/>
              </a:ext>
            </a:extLst>
          </p:cNvPr>
          <p:cNvSpPr txBox="1"/>
          <p:nvPr/>
        </p:nvSpPr>
        <p:spPr>
          <a:xfrm>
            <a:off x="6590430" y="2287477"/>
            <a:ext cx="4465152" cy="104644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USER MOBILITY PROFILE MANAGER</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4" name="TextBox 7">
            <a:extLst>
              <a:ext uri="{FF2B5EF4-FFF2-40B4-BE49-F238E27FC236}">
                <a16:creationId xmlns:a16="http://schemas.microsoft.com/office/drawing/2014/main" id="{2C8D69C2-67A2-4E6B-94E0-98F307F94E30}"/>
              </a:ext>
            </a:extLst>
          </p:cNvPr>
          <p:cNvSpPr txBox="1"/>
          <p:nvPr/>
        </p:nvSpPr>
        <p:spPr>
          <a:xfrm>
            <a:off x="1177899" y="2549087"/>
            <a:ext cx="3087058"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CAR SYSTEM</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57" name="Rettangolo con angoli arrotondati 56">
            <a:extLst>
              <a:ext uri="{FF2B5EF4-FFF2-40B4-BE49-F238E27FC236}">
                <a16:creationId xmlns:a16="http://schemas.microsoft.com/office/drawing/2014/main" id="{012BDA2C-0564-4E1A-BA6E-0B8C094F8E6D}"/>
              </a:ext>
            </a:extLst>
          </p:cNvPr>
          <p:cNvSpPr/>
          <p:nvPr/>
        </p:nvSpPr>
        <p:spPr>
          <a:xfrm>
            <a:off x="6612634" y="3416915"/>
            <a:ext cx="4484359" cy="6655933"/>
          </a:xfrm>
          <a:prstGeom prst="roundRect">
            <a:avLst>
              <a:gd name="adj" fmla="val 5102"/>
            </a:avLst>
          </a:prstGeom>
          <a:solidFill>
            <a:srgbClr val="C6A006"/>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Disco magnetico 109">
            <a:extLst>
              <a:ext uri="{FF2B5EF4-FFF2-40B4-BE49-F238E27FC236}">
                <a16:creationId xmlns:a16="http://schemas.microsoft.com/office/drawing/2014/main" id="{F90C892C-53E0-4E0F-BAA3-BAA1E6FC2FBD}"/>
              </a:ext>
            </a:extLst>
          </p:cNvPr>
          <p:cNvSpPr/>
          <p:nvPr/>
        </p:nvSpPr>
        <p:spPr>
          <a:xfrm>
            <a:off x="8123352" y="3538804"/>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11" name="Immagine 110">
            <a:extLst>
              <a:ext uri="{FF2B5EF4-FFF2-40B4-BE49-F238E27FC236}">
                <a16:creationId xmlns:a16="http://schemas.microsoft.com/office/drawing/2014/main" id="{611AE151-6907-4F5A-B19E-FBE7F522B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9353" y="3867499"/>
            <a:ext cx="411494" cy="549072"/>
          </a:xfrm>
          <a:prstGeom prst="rect">
            <a:avLst/>
          </a:prstGeom>
        </p:spPr>
      </p:pic>
      <p:pic>
        <p:nvPicPr>
          <p:cNvPr id="112" name="Immagine 111">
            <a:extLst>
              <a:ext uri="{FF2B5EF4-FFF2-40B4-BE49-F238E27FC236}">
                <a16:creationId xmlns:a16="http://schemas.microsoft.com/office/drawing/2014/main" id="{D1C220A6-5FBB-4792-997F-3C562694FB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5162" y="3885904"/>
            <a:ext cx="411494" cy="549072"/>
          </a:xfrm>
          <a:prstGeom prst="rect">
            <a:avLst/>
          </a:prstGeom>
        </p:spPr>
      </p:pic>
      <p:pic>
        <p:nvPicPr>
          <p:cNvPr id="113" name="Immagine 112">
            <a:extLst>
              <a:ext uri="{FF2B5EF4-FFF2-40B4-BE49-F238E27FC236}">
                <a16:creationId xmlns:a16="http://schemas.microsoft.com/office/drawing/2014/main" id="{73195B4A-BDB6-4283-92C7-2482A2121A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1814" y="3867499"/>
            <a:ext cx="411494" cy="549072"/>
          </a:xfrm>
          <a:prstGeom prst="rect">
            <a:avLst/>
          </a:prstGeom>
        </p:spPr>
      </p:pic>
      <p:grpSp>
        <p:nvGrpSpPr>
          <p:cNvPr id="117" name="Gruppo 116">
            <a:extLst>
              <a:ext uri="{FF2B5EF4-FFF2-40B4-BE49-F238E27FC236}">
                <a16:creationId xmlns:a16="http://schemas.microsoft.com/office/drawing/2014/main" id="{EE961AED-974E-44FD-B586-A5CA78A413E5}"/>
              </a:ext>
            </a:extLst>
          </p:cNvPr>
          <p:cNvGrpSpPr/>
          <p:nvPr/>
        </p:nvGrpSpPr>
        <p:grpSpPr>
          <a:xfrm>
            <a:off x="6756467" y="9179266"/>
            <a:ext cx="4165911" cy="720000"/>
            <a:chOff x="6642167" y="9150691"/>
            <a:chExt cx="4165911" cy="720000"/>
          </a:xfrm>
        </p:grpSpPr>
        <p:sp>
          <p:nvSpPr>
            <p:cNvPr id="84" name="Rettangolo con angoli arrotondati 83">
              <a:extLst>
                <a:ext uri="{FF2B5EF4-FFF2-40B4-BE49-F238E27FC236}">
                  <a16:creationId xmlns:a16="http://schemas.microsoft.com/office/drawing/2014/main" id="{DA94094D-3061-4A6C-AF8E-A148D492E844}"/>
                </a:ext>
              </a:extLst>
            </p:cNvPr>
            <p:cNvSpPr/>
            <p:nvPr/>
          </p:nvSpPr>
          <p:spPr>
            <a:xfrm>
              <a:off x="6642167" y="9150691"/>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5" name="TextBox 7">
              <a:extLst>
                <a:ext uri="{FF2B5EF4-FFF2-40B4-BE49-F238E27FC236}">
                  <a16:creationId xmlns:a16="http://schemas.microsoft.com/office/drawing/2014/main" id="{CF3F2EC5-B658-4B2A-B877-23F7910A2914}"/>
                </a:ext>
              </a:extLst>
            </p:cNvPr>
            <p:cNvSpPr txBox="1"/>
            <p:nvPr/>
          </p:nvSpPr>
          <p:spPr>
            <a:xfrm>
              <a:off x="7213969" y="9176581"/>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1" name="Gruppo 80">
            <a:extLst>
              <a:ext uri="{FF2B5EF4-FFF2-40B4-BE49-F238E27FC236}">
                <a16:creationId xmlns:a16="http://schemas.microsoft.com/office/drawing/2014/main" id="{BCB3191F-1D88-42A0-A591-450D8F39E655}"/>
              </a:ext>
            </a:extLst>
          </p:cNvPr>
          <p:cNvGrpSpPr/>
          <p:nvPr/>
        </p:nvGrpSpPr>
        <p:grpSpPr>
          <a:xfrm>
            <a:off x="8850911" y="5926387"/>
            <a:ext cx="2071469" cy="720000"/>
            <a:chOff x="8736611" y="5897812"/>
            <a:chExt cx="2071469" cy="720000"/>
          </a:xfrm>
        </p:grpSpPr>
        <p:sp>
          <p:nvSpPr>
            <p:cNvPr id="87" name="Rettangolo con angoli arrotondati 86">
              <a:extLst>
                <a:ext uri="{FF2B5EF4-FFF2-40B4-BE49-F238E27FC236}">
                  <a16:creationId xmlns:a16="http://schemas.microsoft.com/office/drawing/2014/main" id="{CAD90988-7123-4C00-8426-42FCC91D74FB}"/>
                </a:ext>
              </a:extLst>
            </p:cNvPr>
            <p:cNvSpPr/>
            <p:nvPr/>
          </p:nvSpPr>
          <p:spPr>
            <a:xfrm>
              <a:off x="8736611" y="5897812"/>
              <a:ext cx="2071469"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8" name="TextBox 7">
              <a:extLst>
                <a:ext uri="{FF2B5EF4-FFF2-40B4-BE49-F238E27FC236}">
                  <a16:creationId xmlns:a16="http://schemas.microsoft.com/office/drawing/2014/main" id="{54090481-AA1A-425C-B0D6-FC64A7B0511F}"/>
                </a:ext>
              </a:extLst>
            </p:cNvPr>
            <p:cNvSpPr txBox="1"/>
            <p:nvPr/>
          </p:nvSpPr>
          <p:spPr>
            <a:xfrm>
              <a:off x="8825585" y="5920846"/>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5" name="Gruppo 114">
            <a:extLst>
              <a:ext uri="{FF2B5EF4-FFF2-40B4-BE49-F238E27FC236}">
                <a16:creationId xmlns:a16="http://schemas.microsoft.com/office/drawing/2014/main" id="{65670DE1-CF06-418F-9B4B-CD7357BA198B}"/>
              </a:ext>
            </a:extLst>
          </p:cNvPr>
          <p:cNvGrpSpPr/>
          <p:nvPr/>
        </p:nvGrpSpPr>
        <p:grpSpPr>
          <a:xfrm>
            <a:off x="6740051" y="7010680"/>
            <a:ext cx="4165911" cy="720000"/>
            <a:chOff x="6625751" y="6982105"/>
            <a:chExt cx="4165911" cy="720000"/>
          </a:xfrm>
        </p:grpSpPr>
        <p:sp>
          <p:nvSpPr>
            <p:cNvPr id="94" name="Rettangolo con angoli arrotondati 93">
              <a:extLst>
                <a:ext uri="{FF2B5EF4-FFF2-40B4-BE49-F238E27FC236}">
                  <a16:creationId xmlns:a16="http://schemas.microsoft.com/office/drawing/2014/main" id="{D3D2FEFA-A1AC-4146-82CA-1F3313D80631}"/>
                </a:ext>
              </a:extLst>
            </p:cNvPr>
            <p:cNvSpPr/>
            <p:nvPr/>
          </p:nvSpPr>
          <p:spPr>
            <a:xfrm>
              <a:off x="6625751" y="6982105"/>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8" name="TextBox 7">
              <a:extLst>
                <a:ext uri="{FF2B5EF4-FFF2-40B4-BE49-F238E27FC236}">
                  <a16:creationId xmlns:a16="http://schemas.microsoft.com/office/drawing/2014/main" id="{EC6BC0E5-9490-4C8E-B6DA-39B10F664947}"/>
                </a:ext>
              </a:extLst>
            </p:cNvPr>
            <p:cNvSpPr txBox="1"/>
            <p:nvPr/>
          </p:nvSpPr>
          <p:spPr>
            <a:xfrm>
              <a:off x="7105292" y="7174352"/>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UMPM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6" name="Gruppo 115">
            <a:extLst>
              <a:ext uri="{FF2B5EF4-FFF2-40B4-BE49-F238E27FC236}">
                <a16:creationId xmlns:a16="http://schemas.microsoft.com/office/drawing/2014/main" id="{531E46E9-03C7-43B4-AD0E-A8D4A45823D9}"/>
              </a:ext>
            </a:extLst>
          </p:cNvPr>
          <p:cNvGrpSpPr/>
          <p:nvPr/>
        </p:nvGrpSpPr>
        <p:grpSpPr>
          <a:xfrm>
            <a:off x="6756467" y="8094973"/>
            <a:ext cx="4165911" cy="720000"/>
            <a:chOff x="6642167" y="8066398"/>
            <a:chExt cx="4165911" cy="720000"/>
          </a:xfrm>
        </p:grpSpPr>
        <p:sp>
          <p:nvSpPr>
            <p:cNvPr id="100" name="Rettangolo con angoli arrotondati 99">
              <a:extLst>
                <a:ext uri="{FF2B5EF4-FFF2-40B4-BE49-F238E27FC236}">
                  <a16:creationId xmlns:a16="http://schemas.microsoft.com/office/drawing/2014/main" id="{077DA10E-F629-45D8-89AF-CA52B6D782C0}"/>
                </a:ext>
              </a:extLst>
            </p:cNvPr>
            <p:cNvSpPr/>
            <p:nvPr/>
          </p:nvSpPr>
          <p:spPr>
            <a:xfrm>
              <a:off x="6642167" y="8066398"/>
              <a:ext cx="4165911" cy="720000"/>
            </a:xfrm>
            <a:prstGeom prst="roundRect">
              <a:avLst>
                <a:gd name="adj" fmla="val 5102"/>
              </a:avLst>
            </a:prstGeom>
            <a:solidFill>
              <a:srgbClr val="BD890F"/>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1" name="TextBox 7">
              <a:extLst>
                <a:ext uri="{FF2B5EF4-FFF2-40B4-BE49-F238E27FC236}">
                  <a16:creationId xmlns:a16="http://schemas.microsoft.com/office/drawing/2014/main" id="{3B812EA5-3066-4B98-B93A-336D386FE47F}"/>
                </a:ext>
              </a:extLst>
            </p:cNvPr>
            <p:cNvSpPr txBox="1"/>
            <p:nvPr/>
          </p:nvSpPr>
          <p:spPr>
            <a:xfrm>
              <a:off x="7640771" y="8092973"/>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5" name="Gruppo 74">
            <a:extLst>
              <a:ext uri="{FF2B5EF4-FFF2-40B4-BE49-F238E27FC236}">
                <a16:creationId xmlns:a16="http://schemas.microsoft.com/office/drawing/2014/main" id="{E878AF4F-36E3-4686-ACF6-C84765767A81}"/>
              </a:ext>
            </a:extLst>
          </p:cNvPr>
          <p:cNvGrpSpPr/>
          <p:nvPr/>
        </p:nvGrpSpPr>
        <p:grpSpPr>
          <a:xfrm>
            <a:off x="6767955" y="4842094"/>
            <a:ext cx="4165911" cy="720000"/>
            <a:chOff x="6653655" y="4813519"/>
            <a:chExt cx="4165911" cy="720000"/>
          </a:xfrm>
        </p:grpSpPr>
        <p:sp>
          <p:nvSpPr>
            <p:cNvPr id="107" name="Rettangolo con angoli arrotondati 106">
              <a:extLst>
                <a:ext uri="{FF2B5EF4-FFF2-40B4-BE49-F238E27FC236}">
                  <a16:creationId xmlns:a16="http://schemas.microsoft.com/office/drawing/2014/main" id="{A40B0CBC-7634-4352-A10F-84D7361E9249}"/>
                </a:ext>
              </a:extLst>
            </p:cNvPr>
            <p:cNvSpPr/>
            <p:nvPr/>
          </p:nvSpPr>
          <p:spPr>
            <a:xfrm>
              <a:off x="6653655" y="4813519"/>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98DD88B2-5804-4593-B223-7316DE7F42D9}"/>
                </a:ext>
              </a:extLst>
            </p:cNvPr>
            <p:cNvSpPr txBox="1"/>
            <p:nvPr/>
          </p:nvSpPr>
          <p:spPr>
            <a:xfrm>
              <a:off x="7512277" y="4833810"/>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22" name="Connettore diritto 121">
            <a:extLst>
              <a:ext uri="{FF2B5EF4-FFF2-40B4-BE49-F238E27FC236}">
                <a16:creationId xmlns:a16="http://schemas.microsoft.com/office/drawing/2014/main" id="{998CD440-DDD3-4005-A87E-FED401E7E76D}"/>
              </a:ext>
            </a:extLst>
          </p:cNvPr>
          <p:cNvCxnSpPr>
            <a:cxnSpLocks/>
            <a:stCxn id="100" idx="2"/>
            <a:endCxn id="84" idx="0"/>
          </p:cNvCxnSpPr>
          <p:nvPr/>
        </p:nvCxnSpPr>
        <p:spPr>
          <a:xfrm>
            <a:off x="8839423"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7" name="Connettore diritto 126">
            <a:extLst>
              <a:ext uri="{FF2B5EF4-FFF2-40B4-BE49-F238E27FC236}">
                <a16:creationId xmlns:a16="http://schemas.microsoft.com/office/drawing/2014/main" id="{A6814B17-771B-48CF-913D-BAAD8CF68188}"/>
              </a:ext>
            </a:extLst>
          </p:cNvPr>
          <p:cNvCxnSpPr>
            <a:cxnSpLocks/>
            <a:endCxn id="87" idx="2"/>
          </p:cNvCxnSpPr>
          <p:nvPr/>
        </p:nvCxnSpPr>
        <p:spPr>
          <a:xfrm flipV="1">
            <a:off x="9886646"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Connettore diritto 152">
            <a:extLst>
              <a:ext uri="{FF2B5EF4-FFF2-40B4-BE49-F238E27FC236}">
                <a16:creationId xmlns:a16="http://schemas.microsoft.com/office/drawing/2014/main" id="{F851E599-F15B-47BD-A76B-E2719B559D41}"/>
              </a:ext>
            </a:extLst>
          </p:cNvPr>
          <p:cNvCxnSpPr>
            <a:cxnSpLocks/>
            <a:stCxn id="87" idx="0"/>
          </p:cNvCxnSpPr>
          <p:nvPr/>
        </p:nvCxnSpPr>
        <p:spPr>
          <a:xfrm flipV="1">
            <a:off x="9886646"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4" name="Connettore diritto 153">
            <a:extLst>
              <a:ext uri="{FF2B5EF4-FFF2-40B4-BE49-F238E27FC236}">
                <a16:creationId xmlns:a16="http://schemas.microsoft.com/office/drawing/2014/main" id="{ECCCF59D-5E79-4BA2-A8D9-927D5827153D}"/>
              </a:ext>
            </a:extLst>
          </p:cNvPr>
          <p:cNvCxnSpPr>
            <a:cxnSpLocks/>
            <a:stCxn id="107" idx="0"/>
            <a:endCxn id="110" idx="3"/>
          </p:cNvCxnSpPr>
          <p:nvPr/>
        </p:nvCxnSpPr>
        <p:spPr>
          <a:xfrm flipH="1" flipV="1">
            <a:off x="8850910"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Connettore diritto 154">
            <a:extLst>
              <a:ext uri="{FF2B5EF4-FFF2-40B4-BE49-F238E27FC236}">
                <a16:creationId xmlns:a16="http://schemas.microsoft.com/office/drawing/2014/main" id="{B62A95A1-9F50-44B1-80A9-04B51111B30C}"/>
              </a:ext>
            </a:extLst>
          </p:cNvPr>
          <p:cNvCxnSpPr>
            <a:cxnSpLocks/>
          </p:cNvCxnSpPr>
          <p:nvPr/>
        </p:nvCxnSpPr>
        <p:spPr>
          <a:xfrm flipV="1">
            <a:off x="7644865"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Connettore diritto 155">
            <a:extLst>
              <a:ext uri="{FF2B5EF4-FFF2-40B4-BE49-F238E27FC236}">
                <a16:creationId xmlns:a16="http://schemas.microsoft.com/office/drawing/2014/main" id="{B7F8120D-D063-46B5-B8EF-792A82ADDCCB}"/>
              </a:ext>
            </a:extLst>
          </p:cNvPr>
          <p:cNvCxnSpPr>
            <a:cxnSpLocks/>
          </p:cNvCxnSpPr>
          <p:nvPr/>
        </p:nvCxnSpPr>
        <p:spPr>
          <a:xfrm flipV="1">
            <a:off x="8850909"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E99C9326-F61F-4D48-8209-56B5C27F89EC}"/>
              </a:ext>
            </a:extLst>
          </p:cNvPr>
          <p:cNvSpPr txBox="1"/>
          <p:nvPr/>
        </p:nvSpPr>
        <p:spPr>
          <a:xfrm>
            <a:off x="3154722" y="3857904"/>
            <a:ext cx="2308251"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MICROPHONE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6" name="Rettangolo con angoli arrotondati 35">
            <a:extLst>
              <a:ext uri="{FF2B5EF4-FFF2-40B4-BE49-F238E27FC236}">
                <a16:creationId xmlns:a16="http://schemas.microsoft.com/office/drawing/2014/main" id="{C16EF174-4E11-4324-8059-7E40E4DC8714}"/>
              </a:ext>
            </a:extLst>
          </p:cNvPr>
          <p:cNvSpPr/>
          <p:nvPr/>
        </p:nvSpPr>
        <p:spPr>
          <a:xfrm>
            <a:off x="440357" y="6448425"/>
            <a:ext cx="4558170" cy="3624423"/>
          </a:xfrm>
          <a:prstGeom prst="roundRect">
            <a:avLst>
              <a:gd name="adj" fmla="val 5102"/>
            </a:avLst>
          </a:prstGeom>
          <a:solidFill>
            <a:srgbClr val="C97A03"/>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9" name="Gruppo 8">
            <a:extLst>
              <a:ext uri="{FF2B5EF4-FFF2-40B4-BE49-F238E27FC236}">
                <a16:creationId xmlns:a16="http://schemas.microsoft.com/office/drawing/2014/main" id="{42DB32C9-E35C-46B6-A094-6A86C4FCE4AE}"/>
              </a:ext>
            </a:extLst>
          </p:cNvPr>
          <p:cNvGrpSpPr/>
          <p:nvPr/>
        </p:nvGrpSpPr>
        <p:grpSpPr>
          <a:xfrm>
            <a:off x="640458" y="9152005"/>
            <a:ext cx="4165911" cy="720000"/>
            <a:chOff x="640458" y="9152005"/>
            <a:chExt cx="4165911" cy="720000"/>
          </a:xfrm>
        </p:grpSpPr>
        <p:sp>
          <p:nvSpPr>
            <p:cNvPr id="183" name="Rettangolo con angoli arrotondati 182">
              <a:extLst>
                <a:ext uri="{FF2B5EF4-FFF2-40B4-BE49-F238E27FC236}">
                  <a16:creationId xmlns:a16="http://schemas.microsoft.com/office/drawing/2014/main" id="{F262FD32-8C49-4E1E-9F81-C4C48A49AD86}"/>
                </a:ext>
              </a:extLst>
            </p:cNvPr>
            <p:cNvSpPr/>
            <p:nvPr/>
          </p:nvSpPr>
          <p:spPr>
            <a:xfrm>
              <a:off x="640458" y="9152005"/>
              <a:ext cx="4165911" cy="720000"/>
            </a:xfrm>
            <a:prstGeom prst="roundRect">
              <a:avLst>
                <a:gd name="adj" fmla="val 5102"/>
              </a:avLst>
            </a:prstGeom>
            <a:solidFill>
              <a:srgbClr val="CB4101"/>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84" name="TextBox 7">
              <a:extLst>
                <a:ext uri="{FF2B5EF4-FFF2-40B4-BE49-F238E27FC236}">
                  <a16:creationId xmlns:a16="http://schemas.microsoft.com/office/drawing/2014/main" id="{56E448DD-2294-4205-AF2F-00065496FF97}"/>
                </a:ext>
              </a:extLst>
            </p:cNvPr>
            <p:cNvSpPr txBox="1"/>
            <p:nvPr/>
          </p:nvSpPr>
          <p:spPr>
            <a:xfrm>
              <a:off x="1219935" y="9192210"/>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E32C0FEF-D1D4-4DDC-9DBA-A6190E70762A}"/>
              </a:ext>
            </a:extLst>
          </p:cNvPr>
          <p:cNvGrpSpPr/>
          <p:nvPr/>
        </p:nvGrpSpPr>
        <p:grpSpPr>
          <a:xfrm>
            <a:off x="636487" y="6648743"/>
            <a:ext cx="4165911" cy="1232939"/>
            <a:chOff x="636487" y="6648743"/>
            <a:chExt cx="4165911" cy="1232939"/>
          </a:xfrm>
        </p:grpSpPr>
        <p:grpSp>
          <p:nvGrpSpPr>
            <p:cNvPr id="7" name="Gruppo 6">
              <a:extLst>
                <a:ext uri="{FF2B5EF4-FFF2-40B4-BE49-F238E27FC236}">
                  <a16:creationId xmlns:a16="http://schemas.microsoft.com/office/drawing/2014/main" id="{F95EE055-C312-4B13-A95C-D1E5192036C3}"/>
                </a:ext>
              </a:extLst>
            </p:cNvPr>
            <p:cNvGrpSpPr/>
            <p:nvPr/>
          </p:nvGrpSpPr>
          <p:grpSpPr>
            <a:xfrm>
              <a:off x="636487" y="6648743"/>
              <a:ext cx="4165911" cy="1232939"/>
              <a:chOff x="636487" y="6648743"/>
              <a:chExt cx="4165911" cy="1232939"/>
            </a:xfrm>
          </p:grpSpPr>
          <p:sp>
            <p:nvSpPr>
              <p:cNvPr id="2" name="Rettangolo 1">
                <a:extLst>
                  <a:ext uri="{FF2B5EF4-FFF2-40B4-BE49-F238E27FC236}">
                    <a16:creationId xmlns:a16="http://schemas.microsoft.com/office/drawing/2014/main" id="{D66ED3B2-76E9-4B68-98A5-51E49984D32D}"/>
                  </a:ext>
                </a:extLst>
              </p:cNvPr>
              <p:cNvSpPr/>
              <p:nvPr/>
            </p:nvSpPr>
            <p:spPr>
              <a:xfrm>
                <a:off x="636487" y="6648743"/>
                <a:ext cx="4165911" cy="1232939"/>
              </a:xfrm>
              <a:prstGeom prst="rect">
                <a:avLst/>
              </a:prstGeom>
              <a:solidFill>
                <a:srgbClr val="CB4101"/>
              </a:solidFill>
              <a:ln>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9" name="Connettore diritto 38">
                <a:extLst>
                  <a:ext uri="{FF2B5EF4-FFF2-40B4-BE49-F238E27FC236}">
                    <a16:creationId xmlns:a16="http://schemas.microsoft.com/office/drawing/2014/main" id="{54E1AFE1-059E-4E2E-A219-C40256E60335}"/>
                  </a:ext>
                </a:extLst>
              </p:cNvPr>
              <p:cNvCxnSpPr>
                <a:cxnSpLocks/>
                <a:endCxn id="2" idx="2"/>
              </p:cNvCxnSpPr>
              <p:nvPr/>
            </p:nvCxnSpPr>
            <p:spPr>
              <a:xfrm>
                <a:off x="1129543" y="6648743"/>
                <a:ext cx="1589900"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3EA48032-C479-4BCC-A185-FDF7E00405BD}"/>
                  </a:ext>
                </a:extLst>
              </p:cNvPr>
              <p:cNvCxnSpPr>
                <a:cxnSpLocks/>
                <a:endCxn id="2" idx="2"/>
              </p:cNvCxnSpPr>
              <p:nvPr/>
            </p:nvCxnSpPr>
            <p:spPr>
              <a:xfrm flipH="1">
                <a:off x="2719443" y="6648743"/>
                <a:ext cx="1589894"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85" name="TextBox 7">
              <a:extLst>
                <a:ext uri="{FF2B5EF4-FFF2-40B4-BE49-F238E27FC236}">
                  <a16:creationId xmlns:a16="http://schemas.microsoft.com/office/drawing/2014/main" id="{DDD0697E-7080-425E-B6D1-9F8EC1D1ECC9}"/>
                </a:ext>
              </a:extLst>
            </p:cNvPr>
            <p:cNvSpPr txBox="1"/>
            <p:nvPr/>
          </p:nvSpPr>
          <p:spPr>
            <a:xfrm>
              <a:off x="2128151" y="6743265"/>
              <a:ext cx="1182583"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INPUT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MUX</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6" name="Connettore diritto 205">
            <a:extLst>
              <a:ext uri="{FF2B5EF4-FFF2-40B4-BE49-F238E27FC236}">
                <a16:creationId xmlns:a16="http://schemas.microsoft.com/office/drawing/2014/main" id="{B9D22478-F782-430D-810A-419CECFB55F9}"/>
              </a:ext>
            </a:extLst>
          </p:cNvPr>
          <p:cNvCxnSpPr>
            <a:cxnSpLocks/>
            <a:stCxn id="183" idx="0"/>
            <a:endCxn id="2" idx="2"/>
          </p:cNvCxnSpPr>
          <p:nvPr/>
        </p:nvCxnSpPr>
        <p:spPr>
          <a:xfrm flipH="1" flipV="1">
            <a:off x="2719443" y="7881682"/>
            <a:ext cx="3971" cy="1270323"/>
          </a:xfrm>
          <a:prstGeom prst="line">
            <a:avLst/>
          </a:prstGeom>
          <a:ln w="41275" cmpd="sng">
            <a:solidFill>
              <a:srgbClr val="FFFEE6"/>
            </a:solidFill>
            <a:prstDash val="solid"/>
            <a:headEnd type="arrow" w="med" len="med"/>
            <a:tailEnd type="none" w="sm" len="sm"/>
          </a:ln>
        </p:spPr>
        <p:style>
          <a:lnRef idx="1">
            <a:schemeClr val="accent1"/>
          </a:lnRef>
          <a:fillRef idx="0">
            <a:schemeClr val="accent1"/>
          </a:fillRef>
          <a:effectRef idx="0">
            <a:schemeClr val="accent1"/>
          </a:effectRef>
          <a:fontRef idx="minor">
            <a:schemeClr val="tx1"/>
          </a:fontRef>
        </p:style>
      </p:cxnSp>
      <p:sp>
        <p:nvSpPr>
          <p:cNvPr id="209" name="TextBox 7">
            <a:extLst>
              <a:ext uri="{FF2B5EF4-FFF2-40B4-BE49-F238E27FC236}">
                <a16:creationId xmlns:a16="http://schemas.microsoft.com/office/drawing/2014/main" id="{2E21ED12-8A9B-442F-9973-A25EFCE793F2}"/>
              </a:ext>
            </a:extLst>
          </p:cNvPr>
          <p:cNvSpPr txBox="1"/>
          <p:nvPr/>
        </p:nvSpPr>
        <p:spPr>
          <a:xfrm>
            <a:off x="13711697" y="2422949"/>
            <a:ext cx="3664137"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CLOUD SERVICE</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0" name="TextBox 7">
            <a:extLst>
              <a:ext uri="{FF2B5EF4-FFF2-40B4-BE49-F238E27FC236}">
                <a16:creationId xmlns:a16="http://schemas.microsoft.com/office/drawing/2014/main" id="{DDD854A0-793E-4E73-B5CD-57A1C7A00939}"/>
              </a:ext>
            </a:extLst>
          </p:cNvPr>
          <p:cNvSpPr txBox="1"/>
          <p:nvPr/>
        </p:nvSpPr>
        <p:spPr>
          <a:xfrm>
            <a:off x="1255154" y="5464722"/>
            <a:ext cx="293652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000" cap="small" spc="40" dirty="0">
                <a:solidFill>
                  <a:srgbClr val="FFFEE6"/>
                </a:solidFill>
                <a:effectLst>
                  <a:outerShdw blurRad="50800" dist="38100" dir="2700000" algn="tl" rotWithShape="0">
                    <a:prstClr val="black">
                      <a:alpha val="40000"/>
                    </a:prstClr>
                  </a:outerShdw>
                </a:effectLst>
                <a:latin typeface="Montserrat Classic Bold"/>
              </a:rPr>
              <a:t>CAR CONTROL</a:t>
            </a:r>
            <a:br>
              <a:rPr lang="en-US" sz="3000" cap="small" spc="40" dirty="0">
                <a:solidFill>
                  <a:srgbClr val="FFFEE6"/>
                </a:solidFill>
                <a:effectLst>
                  <a:outerShdw blurRad="50800" dist="38100" dir="2700000" algn="tl" rotWithShape="0">
                    <a:prstClr val="black">
                      <a:alpha val="40000"/>
                    </a:prstClr>
                  </a:outerShdw>
                </a:effectLst>
                <a:latin typeface="Montserrat Classic Bold"/>
              </a:rPr>
            </a:br>
            <a:r>
              <a:rPr lang="en-US" sz="3000" cap="small" spc="40" dirty="0">
                <a:solidFill>
                  <a:srgbClr val="FFFEE6"/>
                </a:solidFill>
                <a:effectLst>
                  <a:outerShdw blurRad="50800" dist="38100" dir="2700000" algn="tl" rotWithShape="0">
                    <a:prstClr val="black">
                      <a:alpha val="40000"/>
                    </a:prstClr>
                  </a:outerShdw>
                </a:effectLst>
                <a:latin typeface="Montserrat Classic Bold"/>
              </a:rPr>
              <a:t>MODULE</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2" name="Rettangolo con angoli arrotondati 211">
            <a:extLst>
              <a:ext uri="{FF2B5EF4-FFF2-40B4-BE49-F238E27FC236}">
                <a16:creationId xmlns:a16="http://schemas.microsoft.com/office/drawing/2014/main" id="{0DE947FB-64F6-4D1C-8490-7E2ABA0210CB}"/>
              </a:ext>
            </a:extLst>
          </p:cNvPr>
          <p:cNvSpPr/>
          <p:nvPr/>
        </p:nvSpPr>
        <p:spPr>
          <a:xfrm>
            <a:off x="13305491" y="3076575"/>
            <a:ext cx="4484359" cy="6996273"/>
          </a:xfrm>
          <a:prstGeom prst="roundRect">
            <a:avLst>
              <a:gd name="adj" fmla="val 5102"/>
            </a:avLst>
          </a:prstGeom>
          <a:solidFill>
            <a:srgbClr val="1079C7"/>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14" name="Gruppo 13">
            <a:extLst>
              <a:ext uri="{FF2B5EF4-FFF2-40B4-BE49-F238E27FC236}">
                <a16:creationId xmlns:a16="http://schemas.microsoft.com/office/drawing/2014/main" id="{6A15AA6A-63C4-46C1-8615-080D43F020EA}"/>
              </a:ext>
            </a:extLst>
          </p:cNvPr>
          <p:cNvGrpSpPr/>
          <p:nvPr/>
        </p:nvGrpSpPr>
        <p:grpSpPr>
          <a:xfrm>
            <a:off x="13449324" y="9179266"/>
            <a:ext cx="4165911" cy="720000"/>
            <a:chOff x="13449324" y="9179266"/>
            <a:chExt cx="4165911" cy="720000"/>
          </a:xfrm>
        </p:grpSpPr>
        <p:sp>
          <p:nvSpPr>
            <p:cNvPr id="233" name="Rettangolo con angoli arrotondati 232">
              <a:extLst>
                <a:ext uri="{FF2B5EF4-FFF2-40B4-BE49-F238E27FC236}">
                  <a16:creationId xmlns:a16="http://schemas.microsoft.com/office/drawing/2014/main" id="{E2F9FF92-C2FE-4965-871D-5EE3CD8848BD}"/>
                </a:ext>
              </a:extLst>
            </p:cNvPr>
            <p:cNvSpPr/>
            <p:nvPr/>
          </p:nvSpPr>
          <p:spPr>
            <a:xfrm>
              <a:off x="13449324" y="9179266"/>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4" name="TextBox 7">
              <a:extLst>
                <a:ext uri="{FF2B5EF4-FFF2-40B4-BE49-F238E27FC236}">
                  <a16:creationId xmlns:a16="http://schemas.microsoft.com/office/drawing/2014/main" id="{609ADCB5-BEC0-43B3-BB4F-A5C92DF526F9}"/>
                </a:ext>
              </a:extLst>
            </p:cNvPr>
            <p:cNvSpPr txBox="1"/>
            <p:nvPr/>
          </p:nvSpPr>
          <p:spPr>
            <a:xfrm>
              <a:off x="14021126" y="9205156"/>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311E6696-A6D7-4D6F-9C4B-AA5EDD804B58}"/>
              </a:ext>
            </a:extLst>
          </p:cNvPr>
          <p:cNvGrpSpPr/>
          <p:nvPr/>
        </p:nvGrpSpPr>
        <p:grpSpPr>
          <a:xfrm>
            <a:off x="15543768" y="5926387"/>
            <a:ext cx="2071469" cy="720000"/>
            <a:chOff x="15543768" y="5926387"/>
            <a:chExt cx="2071469" cy="720000"/>
          </a:xfrm>
        </p:grpSpPr>
        <p:sp>
          <p:nvSpPr>
            <p:cNvPr id="231" name="Rettangolo con angoli arrotondati 230">
              <a:extLst>
                <a:ext uri="{FF2B5EF4-FFF2-40B4-BE49-F238E27FC236}">
                  <a16:creationId xmlns:a16="http://schemas.microsoft.com/office/drawing/2014/main" id="{F0444D3E-BD50-4177-8E9B-62A7A1EA1A8A}"/>
                </a:ext>
              </a:extLst>
            </p:cNvPr>
            <p:cNvSpPr/>
            <p:nvPr/>
          </p:nvSpPr>
          <p:spPr>
            <a:xfrm>
              <a:off x="15543768" y="5926387"/>
              <a:ext cx="2071469"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2" name="TextBox 7">
              <a:extLst>
                <a:ext uri="{FF2B5EF4-FFF2-40B4-BE49-F238E27FC236}">
                  <a16:creationId xmlns:a16="http://schemas.microsoft.com/office/drawing/2014/main" id="{42557261-1ED8-4588-BBE8-BD62231C5F06}"/>
                </a:ext>
              </a:extLst>
            </p:cNvPr>
            <p:cNvSpPr txBox="1"/>
            <p:nvPr/>
          </p:nvSpPr>
          <p:spPr>
            <a:xfrm>
              <a:off x="15632742" y="5949421"/>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EF6E715D-65DA-46DD-8B1F-49B3CE572B45}"/>
              </a:ext>
            </a:extLst>
          </p:cNvPr>
          <p:cNvGrpSpPr/>
          <p:nvPr/>
        </p:nvGrpSpPr>
        <p:grpSpPr>
          <a:xfrm>
            <a:off x="13432908" y="7010680"/>
            <a:ext cx="4165911" cy="720000"/>
            <a:chOff x="13432908" y="7010680"/>
            <a:chExt cx="4165911" cy="720000"/>
          </a:xfrm>
        </p:grpSpPr>
        <p:sp>
          <p:nvSpPr>
            <p:cNvPr id="229" name="Rettangolo con angoli arrotondati 228">
              <a:extLst>
                <a:ext uri="{FF2B5EF4-FFF2-40B4-BE49-F238E27FC236}">
                  <a16:creationId xmlns:a16="http://schemas.microsoft.com/office/drawing/2014/main" id="{055279D7-6A57-4D92-974E-F09923F9AFD9}"/>
                </a:ext>
              </a:extLst>
            </p:cNvPr>
            <p:cNvSpPr/>
            <p:nvPr/>
          </p:nvSpPr>
          <p:spPr>
            <a:xfrm>
              <a:off x="13432908" y="7010680"/>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0" name="TextBox 7">
              <a:extLst>
                <a:ext uri="{FF2B5EF4-FFF2-40B4-BE49-F238E27FC236}">
                  <a16:creationId xmlns:a16="http://schemas.microsoft.com/office/drawing/2014/main" id="{6FE01E9E-EA1B-4C49-9181-B923AE782675}"/>
                </a:ext>
              </a:extLst>
            </p:cNvPr>
            <p:cNvSpPr txBox="1"/>
            <p:nvPr/>
          </p:nvSpPr>
          <p:spPr>
            <a:xfrm>
              <a:off x="13912449" y="7202927"/>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6C0AB735-F10F-4854-AFD7-605413339D78}"/>
              </a:ext>
            </a:extLst>
          </p:cNvPr>
          <p:cNvGrpSpPr/>
          <p:nvPr/>
        </p:nvGrpSpPr>
        <p:grpSpPr>
          <a:xfrm>
            <a:off x="13449324" y="8094973"/>
            <a:ext cx="4165911" cy="720000"/>
            <a:chOff x="13449324" y="8094973"/>
            <a:chExt cx="4165911" cy="720000"/>
          </a:xfrm>
        </p:grpSpPr>
        <p:sp>
          <p:nvSpPr>
            <p:cNvPr id="227" name="Rettangolo con angoli arrotondati 226">
              <a:extLst>
                <a:ext uri="{FF2B5EF4-FFF2-40B4-BE49-F238E27FC236}">
                  <a16:creationId xmlns:a16="http://schemas.microsoft.com/office/drawing/2014/main" id="{FA69286E-8943-486C-990C-A8C0C62A2994}"/>
                </a:ext>
              </a:extLst>
            </p:cNvPr>
            <p:cNvSpPr/>
            <p:nvPr/>
          </p:nvSpPr>
          <p:spPr>
            <a:xfrm>
              <a:off x="13449324" y="8094973"/>
              <a:ext cx="4165911" cy="720000"/>
            </a:xfrm>
            <a:prstGeom prst="roundRect">
              <a:avLst>
                <a:gd name="adj" fmla="val 5102"/>
              </a:avLst>
            </a:prstGeom>
            <a:solidFill>
              <a:srgbClr val="0E4167"/>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8" name="TextBox 7">
              <a:extLst>
                <a:ext uri="{FF2B5EF4-FFF2-40B4-BE49-F238E27FC236}">
                  <a16:creationId xmlns:a16="http://schemas.microsoft.com/office/drawing/2014/main" id="{2A6975C4-5365-4C96-BBD2-5B49ACB28525}"/>
                </a:ext>
              </a:extLst>
            </p:cNvPr>
            <p:cNvSpPr txBox="1"/>
            <p:nvPr/>
          </p:nvSpPr>
          <p:spPr>
            <a:xfrm>
              <a:off x="14447928" y="8121548"/>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1F3C9293-9D5C-4D33-911D-4796FD8889A5}"/>
              </a:ext>
            </a:extLst>
          </p:cNvPr>
          <p:cNvGrpSpPr/>
          <p:nvPr/>
        </p:nvGrpSpPr>
        <p:grpSpPr>
          <a:xfrm>
            <a:off x="13460812" y="4842094"/>
            <a:ext cx="4165911" cy="720000"/>
            <a:chOff x="13460812" y="4842094"/>
            <a:chExt cx="4165911" cy="720000"/>
          </a:xfrm>
        </p:grpSpPr>
        <p:sp>
          <p:nvSpPr>
            <p:cNvPr id="225" name="Rettangolo con angoli arrotondati 224">
              <a:extLst>
                <a:ext uri="{FF2B5EF4-FFF2-40B4-BE49-F238E27FC236}">
                  <a16:creationId xmlns:a16="http://schemas.microsoft.com/office/drawing/2014/main" id="{1F5F0E81-6BC8-4E98-B26B-36A3F204BF2C}"/>
                </a:ext>
              </a:extLst>
            </p:cNvPr>
            <p:cNvSpPr/>
            <p:nvPr/>
          </p:nvSpPr>
          <p:spPr>
            <a:xfrm>
              <a:off x="13460812" y="4842094"/>
              <a:ext cx="4165911"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6" name="TextBox 7">
              <a:extLst>
                <a:ext uri="{FF2B5EF4-FFF2-40B4-BE49-F238E27FC236}">
                  <a16:creationId xmlns:a16="http://schemas.microsoft.com/office/drawing/2014/main" id="{8420001F-E4AE-431E-AFC7-3B5D609D4B6D}"/>
                </a:ext>
              </a:extLst>
            </p:cNvPr>
            <p:cNvSpPr txBox="1"/>
            <p:nvPr/>
          </p:nvSpPr>
          <p:spPr>
            <a:xfrm>
              <a:off x="14319434" y="4862385"/>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19" name="Connettore diritto 218">
            <a:extLst>
              <a:ext uri="{FF2B5EF4-FFF2-40B4-BE49-F238E27FC236}">
                <a16:creationId xmlns:a16="http://schemas.microsoft.com/office/drawing/2014/main" id="{B8DD456C-EBCF-473B-8795-FF2951A17466}"/>
              </a:ext>
            </a:extLst>
          </p:cNvPr>
          <p:cNvCxnSpPr>
            <a:cxnSpLocks/>
            <a:stCxn id="227" idx="2"/>
            <a:endCxn id="233" idx="0"/>
          </p:cNvCxnSpPr>
          <p:nvPr/>
        </p:nvCxnSpPr>
        <p:spPr>
          <a:xfrm>
            <a:off x="15532280"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0" name="Connettore diritto 219">
            <a:extLst>
              <a:ext uri="{FF2B5EF4-FFF2-40B4-BE49-F238E27FC236}">
                <a16:creationId xmlns:a16="http://schemas.microsoft.com/office/drawing/2014/main" id="{0CE2077F-2F1E-49EE-B7E0-1263B45B54A1}"/>
              </a:ext>
            </a:extLst>
          </p:cNvPr>
          <p:cNvCxnSpPr>
            <a:cxnSpLocks/>
            <a:endCxn id="231" idx="2"/>
          </p:cNvCxnSpPr>
          <p:nvPr/>
        </p:nvCxnSpPr>
        <p:spPr>
          <a:xfrm flipV="1">
            <a:off x="16579503"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56C6CADA-6F2B-441D-AD1A-51185F4D6C52}"/>
              </a:ext>
            </a:extLst>
          </p:cNvPr>
          <p:cNvCxnSpPr>
            <a:cxnSpLocks/>
            <a:stCxn id="231" idx="0"/>
          </p:cNvCxnSpPr>
          <p:nvPr/>
        </p:nvCxnSpPr>
        <p:spPr>
          <a:xfrm flipV="1">
            <a:off x="16579503"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DBE9EB35-788F-41BA-A3D2-8EA4C378AD0F}"/>
              </a:ext>
            </a:extLst>
          </p:cNvPr>
          <p:cNvCxnSpPr>
            <a:cxnSpLocks/>
            <a:stCxn id="225" idx="0"/>
          </p:cNvCxnSpPr>
          <p:nvPr/>
        </p:nvCxnSpPr>
        <p:spPr>
          <a:xfrm flipH="1" flipV="1">
            <a:off x="15543767"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08FDFF66-F8EB-40DA-8C0E-150D3E01A2A6}"/>
              </a:ext>
            </a:extLst>
          </p:cNvPr>
          <p:cNvCxnSpPr>
            <a:cxnSpLocks/>
          </p:cNvCxnSpPr>
          <p:nvPr/>
        </p:nvCxnSpPr>
        <p:spPr>
          <a:xfrm flipV="1">
            <a:off x="14337722"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4" name="Connettore diritto 223">
            <a:extLst>
              <a:ext uri="{FF2B5EF4-FFF2-40B4-BE49-F238E27FC236}">
                <a16:creationId xmlns:a16="http://schemas.microsoft.com/office/drawing/2014/main" id="{145460B3-296D-4D2B-9A21-CA0D7DE61961}"/>
              </a:ext>
            </a:extLst>
          </p:cNvPr>
          <p:cNvCxnSpPr>
            <a:cxnSpLocks/>
          </p:cNvCxnSpPr>
          <p:nvPr/>
        </p:nvCxnSpPr>
        <p:spPr>
          <a:xfrm flipV="1">
            <a:off x="15543766"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pic>
        <p:nvPicPr>
          <p:cNvPr id="242" name="Immagine 241" descr="Immagine che contiene testo, schermo&#10;&#10;Descrizione generata automaticamente">
            <a:extLst>
              <a:ext uri="{FF2B5EF4-FFF2-40B4-BE49-F238E27FC236}">
                <a16:creationId xmlns:a16="http://schemas.microsoft.com/office/drawing/2014/main" id="{84EC4BCF-4722-4377-ACF6-BA2B11E7E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9435" y="8143762"/>
            <a:ext cx="402824" cy="576000"/>
          </a:xfrm>
          <a:prstGeom prst="rect">
            <a:avLst/>
          </a:prstGeom>
        </p:spPr>
      </p:pic>
      <p:cxnSp>
        <p:nvCxnSpPr>
          <p:cNvPr id="243" name="Connettore diritto 242">
            <a:extLst>
              <a:ext uri="{FF2B5EF4-FFF2-40B4-BE49-F238E27FC236}">
                <a16:creationId xmlns:a16="http://schemas.microsoft.com/office/drawing/2014/main" id="{51D893DC-7C74-4163-A8CB-344CC699973A}"/>
              </a:ext>
            </a:extLst>
          </p:cNvPr>
          <p:cNvCxnSpPr>
            <a:cxnSpLocks/>
          </p:cNvCxnSpPr>
          <p:nvPr/>
        </p:nvCxnSpPr>
        <p:spPr>
          <a:xfrm>
            <a:off x="4801829" y="9539266"/>
            <a:ext cx="1962000"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6" name="Connettore diritto 245">
            <a:extLst>
              <a:ext uri="{FF2B5EF4-FFF2-40B4-BE49-F238E27FC236}">
                <a16:creationId xmlns:a16="http://schemas.microsoft.com/office/drawing/2014/main" id="{05DD9BB8-B372-441B-85F7-A20BC9D868DA}"/>
              </a:ext>
            </a:extLst>
          </p:cNvPr>
          <p:cNvCxnSpPr>
            <a:cxnSpLocks/>
          </p:cNvCxnSpPr>
          <p:nvPr/>
        </p:nvCxnSpPr>
        <p:spPr>
          <a:xfrm>
            <a:off x="10922378" y="9539266"/>
            <a:ext cx="2526946"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Connettore diritto 194">
            <a:extLst>
              <a:ext uri="{FF2B5EF4-FFF2-40B4-BE49-F238E27FC236}">
                <a16:creationId xmlns:a16="http://schemas.microsoft.com/office/drawing/2014/main" id="{CC40D724-63D6-4BCE-A42A-AA1194234770}"/>
              </a:ext>
            </a:extLst>
          </p:cNvPr>
          <p:cNvCxnSpPr>
            <a:cxnSpLocks/>
          </p:cNvCxnSpPr>
          <p:nvPr/>
        </p:nvCxnSpPr>
        <p:spPr>
          <a:xfrm flipV="1">
            <a:off x="4313312" y="5143500"/>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309DB98B-6BAF-49DC-A992-C82C020C7603}"/>
              </a:ext>
            </a:extLst>
          </p:cNvPr>
          <p:cNvCxnSpPr>
            <a:cxnSpLocks/>
          </p:cNvCxnSpPr>
          <p:nvPr/>
        </p:nvCxnSpPr>
        <p:spPr>
          <a:xfrm flipV="1">
            <a:off x="1133517" y="5143499"/>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8" name="Disco magnetico 267">
            <a:extLst>
              <a:ext uri="{FF2B5EF4-FFF2-40B4-BE49-F238E27FC236}">
                <a16:creationId xmlns:a16="http://schemas.microsoft.com/office/drawing/2014/main" id="{DEF61146-919E-4F48-A2D7-FA4F5D3ED5AB}"/>
              </a:ext>
            </a:extLst>
          </p:cNvPr>
          <p:cNvSpPr/>
          <p:nvPr/>
        </p:nvSpPr>
        <p:spPr>
          <a:xfrm>
            <a:off x="13860206" y="3205647"/>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69" name="Immagine 268">
            <a:extLst>
              <a:ext uri="{FF2B5EF4-FFF2-40B4-BE49-F238E27FC236}">
                <a16:creationId xmlns:a16="http://schemas.microsoft.com/office/drawing/2014/main" id="{02A87A24-07AA-40CF-AF16-B89896FB17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941709" y="3671408"/>
            <a:ext cx="469506" cy="626480"/>
          </a:xfrm>
          <a:prstGeom prst="rect">
            <a:avLst/>
          </a:prstGeom>
        </p:spPr>
      </p:pic>
      <p:pic>
        <p:nvPicPr>
          <p:cNvPr id="270" name="Immagine 269">
            <a:extLst>
              <a:ext uri="{FF2B5EF4-FFF2-40B4-BE49-F238E27FC236}">
                <a16:creationId xmlns:a16="http://schemas.microsoft.com/office/drawing/2014/main" id="{94323F80-EDEF-4B2E-BAD4-F06B33F917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492718" y="3730046"/>
            <a:ext cx="469506" cy="626480"/>
          </a:xfrm>
          <a:prstGeom prst="rect">
            <a:avLst/>
          </a:prstGeom>
        </p:spPr>
      </p:pic>
      <p:pic>
        <p:nvPicPr>
          <p:cNvPr id="271" name="Immagine 270">
            <a:extLst>
              <a:ext uri="{FF2B5EF4-FFF2-40B4-BE49-F238E27FC236}">
                <a16:creationId xmlns:a16="http://schemas.microsoft.com/office/drawing/2014/main" id="{8FBC203F-7F98-4C8B-AE47-6DF966668F8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043727" y="3738806"/>
            <a:ext cx="469506" cy="626480"/>
          </a:xfrm>
          <a:prstGeom prst="rect">
            <a:avLst/>
          </a:prstGeom>
        </p:spPr>
      </p:pic>
      <p:pic>
        <p:nvPicPr>
          <p:cNvPr id="272" name="Immagine 271">
            <a:extLst>
              <a:ext uri="{FF2B5EF4-FFF2-40B4-BE49-F238E27FC236}">
                <a16:creationId xmlns:a16="http://schemas.microsoft.com/office/drawing/2014/main" id="{1D0F5121-AB1F-442E-A56B-12966F4165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145744" y="3724603"/>
            <a:ext cx="469506" cy="626480"/>
          </a:xfrm>
          <a:prstGeom prst="rect">
            <a:avLst/>
          </a:prstGeom>
        </p:spPr>
      </p:pic>
      <p:pic>
        <p:nvPicPr>
          <p:cNvPr id="273" name="Immagine 272">
            <a:extLst>
              <a:ext uri="{FF2B5EF4-FFF2-40B4-BE49-F238E27FC236}">
                <a16:creationId xmlns:a16="http://schemas.microsoft.com/office/drawing/2014/main" id="{7B7A64D6-F47A-4A13-8815-0C4BD560BAF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696753" y="3627792"/>
            <a:ext cx="469506" cy="626480"/>
          </a:xfrm>
          <a:prstGeom prst="rect">
            <a:avLst/>
          </a:prstGeom>
        </p:spPr>
      </p:pic>
      <p:pic>
        <p:nvPicPr>
          <p:cNvPr id="274" name="Immagine 273">
            <a:extLst>
              <a:ext uri="{FF2B5EF4-FFF2-40B4-BE49-F238E27FC236}">
                <a16:creationId xmlns:a16="http://schemas.microsoft.com/office/drawing/2014/main" id="{EB4F15C1-F700-4631-85EC-26A1784E49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94735" y="3738806"/>
            <a:ext cx="469506" cy="626480"/>
          </a:xfrm>
          <a:prstGeom prst="rect">
            <a:avLst/>
          </a:prstGeom>
        </p:spPr>
      </p:pic>
      <p:sp>
        <p:nvSpPr>
          <p:cNvPr id="275" name="TextBox 6">
            <a:extLst>
              <a:ext uri="{FF2B5EF4-FFF2-40B4-BE49-F238E27FC236}">
                <a16:creationId xmlns:a16="http://schemas.microsoft.com/office/drawing/2014/main" id="{B5E515CC-4E22-482E-905C-B4964893F44E}"/>
              </a:ext>
            </a:extLst>
          </p:cNvPr>
          <p:cNvSpPr txBox="1"/>
          <p:nvPr/>
        </p:nvSpPr>
        <p:spPr>
          <a:xfrm>
            <a:off x="4403085" y="5381764"/>
            <a:ext cx="103080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voice</a:t>
            </a:r>
          </a:p>
        </p:txBody>
      </p:sp>
      <p:sp>
        <p:nvSpPr>
          <p:cNvPr id="276" name="TextBox 6">
            <a:extLst>
              <a:ext uri="{FF2B5EF4-FFF2-40B4-BE49-F238E27FC236}">
                <a16:creationId xmlns:a16="http://schemas.microsoft.com/office/drawing/2014/main" id="{E00506A6-464C-4CAC-B0BF-F29ACDCDD1BB}"/>
              </a:ext>
            </a:extLst>
          </p:cNvPr>
          <p:cNvSpPr txBox="1"/>
          <p:nvPr/>
        </p:nvSpPr>
        <p:spPr>
          <a:xfrm>
            <a:off x="97784" y="5381764"/>
            <a:ext cx="940778" cy="718145"/>
          </a:xfrm>
          <a:prstGeom prst="rect">
            <a:avLst/>
          </a:prstGeom>
        </p:spPr>
        <p:txBody>
          <a:bodyPr wrap="square" lIns="0" tIns="0" rIns="0" bIns="0" rtlCol="0" anchor="t">
            <a:spAutoFit/>
          </a:bodyPr>
          <a:lstStyle/>
          <a:p>
            <a:pPr algn="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photo</a:t>
            </a:r>
          </a:p>
        </p:txBody>
      </p:sp>
      <p:sp>
        <p:nvSpPr>
          <p:cNvPr id="277" name="TextBox 6">
            <a:extLst>
              <a:ext uri="{FF2B5EF4-FFF2-40B4-BE49-F238E27FC236}">
                <a16:creationId xmlns:a16="http://schemas.microsoft.com/office/drawing/2014/main" id="{986DAECD-8A36-43CD-86F2-DC16015F019B}"/>
              </a:ext>
            </a:extLst>
          </p:cNvPr>
          <p:cNvSpPr txBox="1"/>
          <p:nvPr/>
        </p:nvSpPr>
        <p:spPr>
          <a:xfrm>
            <a:off x="2798758" y="8093054"/>
            <a:ext cx="87117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input</a:t>
            </a:r>
          </a:p>
        </p:txBody>
      </p:sp>
      <p:sp>
        <p:nvSpPr>
          <p:cNvPr id="278" name="TextBox 6">
            <a:extLst>
              <a:ext uri="{FF2B5EF4-FFF2-40B4-BE49-F238E27FC236}">
                <a16:creationId xmlns:a16="http://schemas.microsoft.com/office/drawing/2014/main" id="{B023D2B0-F8C3-44DA-B634-F21BDA24A232}"/>
              </a:ext>
            </a:extLst>
          </p:cNvPr>
          <p:cNvSpPr txBox="1"/>
          <p:nvPr/>
        </p:nvSpPr>
        <p:spPr>
          <a:xfrm>
            <a:off x="5172669"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ID</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sp>
        <p:nvSpPr>
          <p:cNvPr id="279" name="TextBox 6">
            <a:extLst>
              <a:ext uri="{FF2B5EF4-FFF2-40B4-BE49-F238E27FC236}">
                <a16:creationId xmlns:a16="http://schemas.microsoft.com/office/drawing/2014/main" id="{335616F8-4885-41AA-938C-5713AD40C289}"/>
              </a:ext>
            </a:extLst>
          </p:cNvPr>
          <p:cNvSpPr txBox="1"/>
          <p:nvPr/>
        </p:nvSpPr>
        <p:spPr>
          <a:xfrm>
            <a:off x="11438862" y="8738931"/>
            <a:ext cx="1478313"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UMP</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Exchange</a:t>
            </a:r>
          </a:p>
        </p:txBody>
      </p:sp>
      <p:pic>
        <p:nvPicPr>
          <p:cNvPr id="280" name="Immagine 279" descr="Immagine che contiene testo, schermo&#10;&#10;Descrizione generata automaticamente">
            <a:extLst>
              <a:ext uri="{FF2B5EF4-FFF2-40B4-BE49-F238E27FC236}">
                <a16:creationId xmlns:a16="http://schemas.microsoft.com/office/drawing/2014/main" id="{0F8E642C-2887-4ED8-A5E2-CF4883B37C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16453" y="8143762"/>
            <a:ext cx="402824" cy="576000"/>
          </a:xfrm>
          <a:prstGeom prst="rect">
            <a:avLst/>
          </a:prstGeom>
        </p:spPr>
      </p:pic>
      <p:cxnSp>
        <p:nvCxnSpPr>
          <p:cNvPr id="281" name="Connettore diritto 280">
            <a:extLst>
              <a:ext uri="{FF2B5EF4-FFF2-40B4-BE49-F238E27FC236}">
                <a16:creationId xmlns:a16="http://schemas.microsoft.com/office/drawing/2014/main" id="{18FB166D-96A7-4C26-9033-32E4E63979E2}"/>
              </a:ext>
            </a:extLst>
          </p:cNvPr>
          <p:cNvCxnSpPr>
            <a:cxnSpLocks/>
          </p:cNvCxnSpPr>
          <p:nvPr/>
        </p:nvCxnSpPr>
        <p:spPr>
          <a:xfrm flipV="1">
            <a:off x="12178019" y="2422949"/>
            <a:ext cx="15788" cy="7849566"/>
          </a:xfrm>
          <a:prstGeom prst="line">
            <a:avLst/>
          </a:prstGeom>
          <a:ln w="107950" cmpd="sng">
            <a:solidFill>
              <a:srgbClr val="FFFEE6">
                <a:alpha val="70000"/>
              </a:srgb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42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randombar(horizontal)">
                                      <p:cBhvr>
                                        <p:cTn id="16" dur="500"/>
                                        <p:tgtEl>
                                          <p:spTgt spid="74"/>
                                        </p:tgtEl>
                                      </p:cBhvr>
                                    </p:animEffect>
                                  </p:childTnLst>
                                </p:cTn>
                              </p:par>
                            </p:childTnLst>
                          </p:cTn>
                        </p:par>
                        <p:par>
                          <p:cTn id="17" fill="hold">
                            <p:stCondLst>
                              <p:cond delay="500"/>
                            </p:stCondLst>
                            <p:childTnLst>
                              <p:par>
                                <p:cTn id="18" presetID="22" presetClass="entr" presetSubtype="1" fill="hold" nodeType="afterEffect">
                                  <p:stCondLst>
                                    <p:cond delay="50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childTnLst>
                          </p:cTn>
                        </p:par>
                        <p:par>
                          <p:cTn id="21" fill="hold">
                            <p:stCondLst>
                              <p:cond delay="1500"/>
                            </p:stCondLst>
                            <p:childTnLst>
                              <p:par>
                                <p:cTn id="22" presetID="14" presetClass="entr" presetSubtype="10" fill="hold" grpId="0" nodeType="afterEffect">
                                  <p:stCondLst>
                                    <p:cond delay="25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childTnLst>
                          </p:cTn>
                        </p:par>
                        <p:par>
                          <p:cTn id="25" fill="hold">
                            <p:stCondLst>
                              <p:cond delay="2250"/>
                            </p:stCondLst>
                            <p:childTnLst>
                              <p:par>
                                <p:cTn id="26" presetID="22" presetClass="entr" presetSubtype="1" fill="hold" nodeType="afterEffect">
                                  <p:stCondLst>
                                    <p:cond delay="500"/>
                                  </p:stCondLst>
                                  <p:childTnLst>
                                    <p:set>
                                      <p:cBhvr>
                                        <p:cTn id="27" dur="1" fill="hold">
                                          <p:stCondLst>
                                            <p:cond delay="0"/>
                                          </p:stCondLst>
                                        </p:cTn>
                                        <p:tgtEl>
                                          <p:spTgt spid="31"/>
                                        </p:tgtEl>
                                        <p:attrNameLst>
                                          <p:attrName>style.visibility</p:attrName>
                                        </p:attrNameLst>
                                      </p:cBhvr>
                                      <p:to>
                                        <p:strVal val="visible"/>
                                      </p:to>
                                    </p:set>
                                    <p:animEffect transition="in" filter="wipe(up)">
                                      <p:cBhvr>
                                        <p:cTn id="28" dur="500"/>
                                        <p:tgtEl>
                                          <p:spTgt spid="31"/>
                                        </p:tgtEl>
                                      </p:cBhvr>
                                    </p:animEffect>
                                  </p:childTnLst>
                                </p:cTn>
                              </p:par>
                            </p:childTnLst>
                          </p:cTn>
                        </p:par>
                        <p:par>
                          <p:cTn id="29" fill="hold">
                            <p:stCondLst>
                              <p:cond delay="3250"/>
                            </p:stCondLst>
                            <p:childTnLst>
                              <p:par>
                                <p:cTn id="30" presetID="14" presetClass="entr" presetSubtype="10" fill="hold" grpId="0" nodeType="afterEffect">
                                  <p:stCondLst>
                                    <p:cond delay="250"/>
                                  </p:stCondLst>
                                  <p:childTnLst>
                                    <p:set>
                                      <p:cBhvr>
                                        <p:cTn id="31" dur="1" fill="hold">
                                          <p:stCondLst>
                                            <p:cond delay="0"/>
                                          </p:stCondLst>
                                        </p:cTn>
                                        <p:tgtEl>
                                          <p:spTgt spid="205"/>
                                        </p:tgtEl>
                                        <p:attrNameLst>
                                          <p:attrName>style.visibility</p:attrName>
                                        </p:attrNameLst>
                                      </p:cBhvr>
                                      <p:to>
                                        <p:strVal val="visible"/>
                                      </p:to>
                                    </p:set>
                                    <p:animEffect transition="in" filter="randombar(horizontal)">
                                      <p:cBhvr>
                                        <p:cTn id="32" dur="500"/>
                                        <p:tgtEl>
                                          <p:spTgt spid="205"/>
                                        </p:tgtEl>
                                      </p:cBhvr>
                                    </p:animEffect>
                                  </p:childTnLst>
                                </p:cTn>
                              </p:par>
                            </p:childTnLst>
                          </p:cTn>
                        </p:par>
                        <p:par>
                          <p:cTn id="33" fill="hold">
                            <p:stCondLst>
                              <p:cond delay="4000"/>
                            </p:stCondLst>
                            <p:childTnLst>
                              <p:par>
                                <p:cTn id="34" presetID="22" presetClass="entr" presetSubtype="1" fill="hold" grpId="0" nodeType="afterEffect">
                                  <p:stCondLst>
                                    <p:cond delay="100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1250"/>
                                        <p:tgtEl>
                                          <p:spTgt spid="36"/>
                                        </p:tgtEl>
                                      </p:cBhvr>
                                    </p:animEffect>
                                  </p:childTnLst>
                                </p:cTn>
                              </p:par>
                            </p:childTnLst>
                          </p:cTn>
                        </p:par>
                        <p:par>
                          <p:cTn id="37" fill="hold">
                            <p:stCondLst>
                              <p:cond delay="6250"/>
                            </p:stCondLst>
                            <p:childTnLst>
                              <p:par>
                                <p:cTn id="38" presetID="14" presetClass="entr" presetSubtype="10" fill="hold" grpId="0" nodeType="afterEffect">
                                  <p:stCondLst>
                                    <p:cond delay="250"/>
                                  </p:stCondLst>
                                  <p:childTnLst>
                                    <p:set>
                                      <p:cBhvr>
                                        <p:cTn id="39" dur="1" fill="hold">
                                          <p:stCondLst>
                                            <p:cond delay="0"/>
                                          </p:stCondLst>
                                        </p:cTn>
                                        <p:tgtEl>
                                          <p:spTgt spid="210"/>
                                        </p:tgtEl>
                                        <p:attrNameLst>
                                          <p:attrName>style.visibility</p:attrName>
                                        </p:attrNameLst>
                                      </p:cBhvr>
                                      <p:to>
                                        <p:strVal val="visible"/>
                                      </p:to>
                                    </p:set>
                                    <p:animEffect transition="in" filter="randombar(horizontal)">
                                      <p:cBhvr>
                                        <p:cTn id="40" dur="500"/>
                                        <p:tgtEl>
                                          <p:spTgt spid="2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95"/>
                                        </p:tgtEl>
                                        <p:attrNameLst>
                                          <p:attrName>style.visibility</p:attrName>
                                        </p:attrNameLst>
                                      </p:cBhvr>
                                      <p:to>
                                        <p:strVal val="visible"/>
                                      </p:to>
                                    </p:set>
                                    <p:animEffect transition="in" filter="wipe(up)">
                                      <p:cBhvr>
                                        <p:cTn id="45" dur="1250"/>
                                        <p:tgtEl>
                                          <p:spTgt spid="195"/>
                                        </p:tgtEl>
                                      </p:cBhvr>
                                    </p:animEffect>
                                  </p:childTnLst>
                                </p:cTn>
                              </p:par>
                              <p:par>
                                <p:cTn id="46" presetID="22" presetClass="entr" presetSubtype="1" fill="hold" nodeType="withEffect">
                                  <p:stCondLst>
                                    <p:cond delay="0"/>
                                  </p:stCondLst>
                                  <p:childTnLst>
                                    <p:set>
                                      <p:cBhvr>
                                        <p:cTn id="47" dur="1" fill="hold">
                                          <p:stCondLst>
                                            <p:cond delay="0"/>
                                          </p:stCondLst>
                                        </p:cTn>
                                        <p:tgtEl>
                                          <p:spTgt spid="204"/>
                                        </p:tgtEl>
                                        <p:attrNameLst>
                                          <p:attrName>style.visibility</p:attrName>
                                        </p:attrNameLst>
                                      </p:cBhvr>
                                      <p:to>
                                        <p:strVal val="visible"/>
                                      </p:to>
                                    </p:set>
                                    <p:animEffect transition="in" filter="wipe(up)">
                                      <p:cBhvr>
                                        <p:cTn id="48" dur="1250"/>
                                        <p:tgtEl>
                                          <p:spTgt spid="204"/>
                                        </p:tgtEl>
                                      </p:cBhvr>
                                    </p:animEffect>
                                  </p:childTnLst>
                                </p:cTn>
                              </p:par>
                              <p:par>
                                <p:cTn id="49" presetID="22" presetClass="entr" presetSubtype="1" fill="hold" grpId="0" nodeType="withEffect">
                                  <p:stCondLst>
                                    <p:cond delay="150"/>
                                  </p:stCondLst>
                                  <p:childTnLst>
                                    <p:set>
                                      <p:cBhvr>
                                        <p:cTn id="50" dur="1" fill="hold">
                                          <p:stCondLst>
                                            <p:cond delay="0"/>
                                          </p:stCondLst>
                                        </p:cTn>
                                        <p:tgtEl>
                                          <p:spTgt spid="276"/>
                                        </p:tgtEl>
                                        <p:attrNameLst>
                                          <p:attrName>style.visibility</p:attrName>
                                        </p:attrNameLst>
                                      </p:cBhvr>
                                      <p:to>
                                        <p:strVal val="visible"/>
                                      </p:to>
                                    </p:set>
                                    <p:animEffect transition="in" filter="wipe(up)">
                                      <p:cBhvr>
                                        <p:cTn id="51" dur="500"/>
                                        <p:tgtEl>
                                          <p:spTgt spid="276"/>
                                        </p:tgtEl>
                                      </p:cBhvr>
                                    </p:animEffect>
                                  </p:childTnLst>
                                </p:cTn>
                              </p:par>
                              <p:par>
                                <p:cTn id="52" presetID="22" presetClass="entr" presetSubtype="1" fill="hold" grpId="0" nodeType="withEffect">
                                  <p:stCondLst>
                                    <p:cond delay="150"/>
                                  </p:stCondLst>
                                  <p:childTnLst>
                                    <p:set>
                                      <p:cBhvr>
                                        <p:cTn id="53" dur="1" fill="hold">
                                          <p:stCondLst>
                                            <p:cond delay="0"/>
                                          </p:stCondLst>
                                        </p:cTn>
                                        <p:tgtEl>
                                          <p:spTgt spid="275"/>
                                        </p:tgtEl>
                                        <p:attrNameLst>
                                          <p:attrName>style.visibility</p:attrName>
                                        </p:attrNameLst>
                                      </p:cBhvr>
                                      <p:to>
                                        <p:strVal val="visible"/>
                                      </p:to>
                                    </p:set>
                                    <p:animEffect transition="in" filter="wipe(up)">
                                      <p:cBhvr>
                                        <p:cTn id="54" dur="500"/>
                                        <p:tgtEl>
                                          <p:spTgt spid="275"/>
                                        </p:tgtEl>
                                      </p:cBhvr>
                                    </p:animEffect>
                                  </p:childTnLst>
                                </p:cTn>
                              </p:par>
                            </p:childTnLst>
                          </p:cTn>
                        </p:par>
                        <p:par>
                          <p:cTn id="55" fill="hold">
                            <p:stCondLst>
                              <p:cond delay="1250"/>
                            </p:stCondLst>
                            <p:childTnLst>
                              <p:par>
                                <p:cTn id="56" presetID="22" presetClass="entr" presetSubtype="1" fill="hold"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up)">
                                      <p:cBhvr>
                                        <p:cTn id="58" dur="75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06"/>
                                        </p:tgtEl>
                                        <p:attrNameLst>
                                          <p:attrName>style.visibility</p:attrName>
                                        </p:attrNameLst>
                                      </p:cBhvr>
                                      <p:to>
                                        <p:strVal val="visible"/>
                                      </p:to>
                                    </p:set>
                                    <p:animEffect transition="in" filter="wipe(up)">
                                      <p:cBhvr>
                                        <p:cTn id="63" dur="1100"/>
                                        <p:tgtEl>
                                          <p:spTgt spid="206"/>
                                        </p:tgtEl>
                                      </p:cBhvr>
                                    </p:animEffect>
                                  </p:childTnLst>
                                </p:cTn>
                              </p:par>
                              <p:par>
                                <p:cTn id="64" presetID="22" presetClass="entr" presetSubtype="1" fill="hold" grpId="0" nodeType="withEffect">
                                  <p:stCondLst>
                                    <p:cond delay="150"/>
                                  </p:stCondLst>
                                  <p:childTnLst>
                                    <p:set>
                                      <p:cBhvr>
                                        <p:cTn id="65" dur="1" fill="hold">
                                          <p:stCondLst>
                                            <p:cond delay="0"/>
                                          </p:stCondLst>
                                        </p:cTn>
                                        <p:tgtEl>
                                          <p:spTgt spid="277"/>
                                        </p:tgtEl>
                                        <p:attrNameLst>
                                          <p:attrName>style.visibility</p:attrName>
                                        </p:attrNameLst>
                                      </p:cBhvr>
                                      <p:to>
                                        <p:strVal val="visible"/>
                                      </p:to>
                                    </p:set>
                                    <p:animEffect transition="in" filter="wipe(up)">
                                      <p:cBhvr>
                                        <p:cTn id="66" dur="500"/>
                                        <p:tgtEl>
                                          <p:spTgt spid="277"/>
                                        </p:tgtEl>
                                      </p:cBhvr>
                                    </p:animEffect>
                                  </p:childTnLst>
                                </p:cTn>
                              </p:par>
                            </p:childTnLst>
                          </p:cTn>
                        </p:par>
                        <p:par>
                          <p:cTn id="67" fill="hold">
                            <p:stCondLst>
                              <p:cond delay="1100"/>
                            </p:stCondLst>
                            <p:childTnLst>
                              <p:par>
                                <p:cTn id="68" presetID="22" presetClass="entr" presetSubtype="1" fill="hold"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up)">
                                      <p:cBhvr>
                                        <p:cTn id="70" dur="6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up)">
                                      <p:cBhvr>
                                        <p:cTn id="75" dur="1750"/>
                                        <p:tgtEl>
                                          <p:spTgt spid="57"/>
                                        </p:tgtEl>
                                      </p:cBhvr>
                                    </p:animEffect>
                                  </p:childTnLst>
                                </p:cTn>
                              </p:par>
                            </p:childTnLst>
                          </p:cTn>
                        </p:par>
                        <p:par>
                          <p:cTn id="76" fill="hold">
                            <p:stCondLst>
                              <p:cond delay="1750"/>
                            </p:stCondLst>
                            <p:childTnLst>
                              <p:par>
                                <p:cTn id="77" presetID="14" presetClass="entr" presetSubtype="10" fill="hold" grpId="0" nodeType="afterEffect">
                                  <p:stCondLst>
                                    <p:cond delay="250"/>
                                  </p:stCondLst>
                                  <p:childTnLst>
                                    <p:set>
                                      <p:cBhvr>
                                        <p:cTn id="78" dur="1" fill="hold">
                                          <p:stCondLst>
                                            <p:cond delay="0"/>
                                          </p:stCondLst>
                                        </p:cTn>
                                        <p:tgtEl>
                                          <p:spTgt spid="37"/>
                                        </p:tgtEl>
                                        <p:attrNameLst>
                                          <p:attrName>style.visibility</p:attrName>
                                        </p:attrNameLst>
                                      </p:cBhvr>
                                      <p:to>
                                        <p:strVal val="visible"/>
                                      </p:to>
                                    </p:set>
                                    <p:animEffect transition="in" filter="randombar(horizontal)">
                                      <p:cBhvr>
                                        <p:cTn id="79" dur="500"/>
                                        <p:tgtEl>
                                          <p:spTgt spid="3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left)">
                                      <p:cBhvr>
                                        <p:cTn id="84" dur="1000"/>
                                        <p:tgtEl>
                                          <p:spTgt spid="243"/>
                                        </p:tgtEl>
                                      </p:cBhvr>
                                    </p:animEffect>
                                  </p:childTnLst>
                                </p:cTn>
                              </p:par>
                              <p:par>
                                <p:cTn id="85" presetID="22" presetClass="entr" presetSubtype="8" fill="hold" grpId="0" nodeType="withEffect">
                                  <p:stCondLst>
                                    <p:cond delay="250"/>
                                  </p:stCondLst>
                                  <p:childTnLst>
                                    <p:set>
                                      <p:cBhvr>
                                        <p:cTn id="86" dur="1" fill="hold">
                                          <p:stCondLst>
                                            <p:cond delay="0"/>
                                          </p:stCondLst>
                                        </p:cTn>
                                        <p:tgtEl>
                                          <p:spTgt spid="278"/>
                                        </p:tgtEl>
                                        <p:attrNameLst>
                                          <p:attrName>style.visibility</p:attrName>
                                        </p:attrNameLst>
                                      </p:cBhvr>
                                      <p:to>
                                        <p:strVal val="visible"/>
                                      </p:to>
                                    </p:set>
                                    <p:animEffect transition="in" filter="wipe(left)">
                                      <p:cBhvr>
                                        <p:cTn id="87" dur="500"/>
                                        <p:tgtEl>
                                          <p:spTgt spid="278"/>
                                        </p:tgtEl>
                                      </p:cBhvr>
                                    </p:animEffect>
                                  </p:childTnLst>
                                </p:cTn>
                              </p:par>
                            </p:childTnLst>
                          </p:cTn>
                        </p:par>
                        <p:par>
                          <p:cTn id="88" fill="hold">
                            <p:stCondLst>
                              <p:cond delay="1000"/>
                            </p:stCondLst>
                            <p:childTnLst>
                              <p:par>
                                <p:cTn id="89" presetID="22" presetClass="entr" presetSubtype="8" fill="hold" nodeType="afterEffect">
                                  <p:stCondLst>
                                    <p:cond delay="0"/>
                                  </p:stCondLst>
                                  <p:childTnLst>
                                    <p:set>
                                      <p:cBhvr>
                                        <p:cTn id="90" dur="1" fill="hold">
                                          <p:stCondLst>
                                            <p:cond delay="0"/>
                                          </p:stCondLst>
                                        </p:cTn>
                                        <p:tgtEl>
                                          <p:spTgt spid="117"/>
                                        </p:tgtEl>
                                        <p:attrNameLst>
                                          <p:attrName>style.visibility</p:attrName>
                                        </p:attrNameLst>
                                      </p:cBhvr>
                                      <p:to>
                                        <p:strVal val="visible"/>
                                      </p:to>
                                    </p:set>
                                    <p:animEffect transition="in" filter="wipe(left)">
                                      <p:cBhvr>
                                        <p:cTn id="91" dur="1000"/>
                                        <p:tgtEl>
                                          <p:spTgt spid="11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wipe(down)">
                                      <p:cBhvr>
                                        <p:cTn id="96" dur="500"/>
                                        <p:tgtEl>
                                          <p:spTgt spid="122"/>
                                        </p:tgtEl>
                                      </p:cBhvr>
                                    </p:animEffect>
                                  </p:childTnLst>
                                </p:cTn>
                              </p:par>
                            </p:childTnLst>
                          </p:cTn>
                        </p:par>
                        <p:par>
                          <p:cTn id="97" fill="hold">
                            <p:stCondLst>
                              <p:cond delay="500"/>
                            </p:stCondLst>
                            <p:childTnLst>
                              <p:par>
                                <p:cTn id="98" presetID="22" presetClass="entr" presetSubtype="4" fill="hold" nodeType="afterEffect">
                                  <p:stCondLst>
                                    <p:cond delay="0"/>
                                  </p:stCondLst>
                                  <p:childTnLst>
                                    <p:set>
                                      <p:cBhvr>
                                        <p:cTn id="99" dur="1" fill="hold">
                                          <p:stCondLst>
                                            <p:cond delay="0"/>
                                          </p:stCondLst>
                                        </p:cTn>
                                        <p:tgtEl>
                                          <p:spTgt spid="116"/>
                                        </p:tgtEl>
                                        <p:attrNameLst>
                                          <p:attrName>style.visibility</p:attrName>
                                        </p:attrNameLst>
                                      </p:cBhvr>
                                      <p:to>
                                        <p:strVal val="visible"/>
                                      </p:to>
                                    </p:set>
                                    <p:animEffect transition="in" filter="wipe(down)">
                                      <p:cBhvr>
                                        <p:cTn id="100" dur="600"/>
                                        <p:tgtEl>
                                          <p:spTgt spid="116"/>
                                        </p:tgtEl>
                                      </p:cBhvr>
                                    </p:animEffect>
                                  </p:childTnLst>
                                </p:cTn>
                              </p:par>
                            </p:childTnLst>
                          </p:cTn>
                        </p:par>
                        <p:par>
                          <p:cTn id="101" fill="hold">
                            <p:stCondLst>
                              <p:cond delay="1100"/>
                            </p:stCondLst>
                            <p:childTnLst>
                              <p:par>
                                <p:cTn id="102" presetID="14" presetClass="entr" presetSubtype="10" fill="hold" nodeType="afterEffect">
                                  <p:stCondLst>
                                    <p:cond delay="500"/>
                                  </p:stCondLst>
                                  <p:childTnLst>
                                    <p:set>
                                      <p:cBhvr>
                                        <p:cTn id="103" dur="1" fill="hold">
                                          <p:stCondLst>
                                            <p:cond delay="0"/>
                                          </p:stCondLst>
                                        </p:cTn>
                                        <p:tgtEl>
                                          <p:spTgt spid="242"/>
                                        </p:tgtEl>
                                        <p:attrNameLst>
                                          <p:attrName>style.visibility</p:attrName>
                                        </p:attrNameLst>
                                      </p:cBhvr>
                                      <p:to>
                                        <p:strVal val="visible"/>
                                      </p:to>
                                    </p:set>
                                    <p:animEffect transition="in" filter="randombar(horizontal)">
                                      <p:cBhvr>
                                        <p:cTn id="104" dur="500"/>
                                        <p:tgtEl>
                                          <p:spTgt spid="242"/>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156"/>
                                        </p:tgtEl>
                                        <p:attrNameLst>
                                          <p:attrName>style.visibility</p:attrName>
                                        </p:attrNameLst>
                                      </p:cBhvr>
                                      <p:to>
                                        <p:strVal val="visible"/>
                                      </p:to>
                                    </p:set>
                                    <p:animEffect transition="in" filter="wipe(down)">
                                      <p:cBhvr>
                                        <p:cTn id="109" dur="500"/>
                                        <p:tgtEl>
                                          <p:spTgt spid="156"/>
                                        </p:tgtEl>
                                      </p:cBhvr>
                                    </p:animEffect>
                                  </p:childTnLst>
                                </p:cTn>
                              </p:par>
                            </p:childTnLst>
                          </p:cTn>
                        </p:par>
                        <p:par>
                          <p:cTn id="110" fill="hold">
                            <p:stCondLst>
                              <p:cond delay="500"/>
                            </p:stCondLst>
                            <p:childTnLst>
                              <p:par>
                                <p:cTn id="111" presetID="22" presetClass="entr" presetSubtype="4" fill="hold" nodeType="afterEffect">
                                  <p:stCondLst>
                                    <p:cond delay="0"/>
                                  </p:stCondLst>
                                  <p:childTnLst>
                                    <p:set>
                                      <p:cBhvr>
                                        <p:cTn id="112" dur="1" fill="hold">
                                          <p:stCondLst>
                                            <p:cond delay="0"/>
                                          </p:stCondLst>
                                        </p:cTn>
                                        <p:tgtEl>
                                          <p:spTgt spid="115"/>
                                        </p:tgtEl>
                                        <p:attrNameLst>
                                          <p:attrName>style.visibility</p:attrName>
                                        </p:attrNameLst>
                                      </p:cBhvr>
                                      <p:to>
                                        <p:strVal val="visible"/>
                                      </p:to>
                                    </p:set>
                                    <p:animEffect transition="in" filter="wipe(down)">
                                      <p:cBhvr>
                                        <p:cTn id="113" dur="600"/>
                                        <p:tgtEl>
                                          <p:spTgt spid="115"/>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nodeType="clickEffect">
                                  <p:stCondLst>
                                    <p:cond delay="0"/>
                                  </p:stCondLst>
                                  <p:childTnLst>
                                    <p:set>
                                      <p:cBhvr>
                                        <p:cTn id="117" dur="1" fill="hold">
                                          <p:stCondLst>
                                            <p:cond delay="0"/>
                                          </p:stCondLst>
                                        </p:cTn>
                                        <p:tgtEl>
                                          <p:spTgt spid="127"/>
                                        </p:tgtEl>
                                        <p:attrNameLst>
                                          <p:attrName>style.visibility</p:attrName>
                                        </p:attrNameLst>
                                      </p:cBhvr>
                                      <p:to>
                                        <p:strVal val="visible"/>
                                      </p:to>
                                    </p:set>
                                    <p:animEffect transition="in" filter="wipe(down)">
                                      <p:cBhvr>
                                        <p:cTn id="118" dur="500"/>
                                        <p:tgtEl>
                                          <p:spTgt spid="127"/>
                                        </p:tgtEl>
                                      </p:cBhvr>
                                    </p:animEffect>
                                  </p:childTnLst>
                                </p:cTn>
                              </p:par>
                            </p:childTnLst>
                          </p:cTn>
                        </p:par>
                        <p:par>
                          <p:cTn id="119" fill="hold">
                            <p:stCondLst>
                              <p:cond delay="500"/>
                            </p:stCondLst>
                            <p:childTnLst>
                              <p:par>
                                <p:cTn id="120" presetID="22" presetClass="entr" presetSubtype="4" fill="hold" nodeType="after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down)">
                                      <p:cBhvr>
                                        <p:cTn id="122" dur="500"/>
                                        <p:tgtEl>
                                          <p:spTgt spid="8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nodeType="clickEffect">
                                  <p:stCondLst>
                                    <p:cond delay="0"/>
                                  </p:stCondLst>
                                  <p:childTnLst>
                                    <p:set>
                                      <p:cBhvr>
                                        <p:cTn id="126" dur="1" fill="hold">
                                          <p:stCondLst>
                                            <p:cond delay="0"/>
                                          </p:stCondLst>
                                        </p:cTn>
                                        <p:tgtEl>
                                          <p:spTgt spid="153"/>
                                        </p:tgtEl>
                                        <p:attrNameLst>
                                          <p:attrName>style.visibility</p:attrName>
                                        </p:attrNameLst>
                                      </p:cBhvr>
                                      <p:to>
                                        <p:strVal val="visible"/>
                                      </p:to>
                                    </p:set>
                                    <p:animEffect transition="in" filter="wipe(down)">
                                      <p:cBhvr>
                                        <p:cTn id="127" dur="1250"/>
                                        <p:tgtEl>
                                          <p:spTgt spid="153"/>
                                        </p:tgtEl>
                                      </p:cBhvr>
                                    </p:animEffect>
                                  </p:childTnLst>
                                </p:cTn>
                              </p:par>
                              <p:par>
                                <p:cTn id="128" presetID="22" presetClass="entr" presetSubtype="4" fill="hold" nodeType="withEffect">
                                  <p:stCondLst>
                                    <p:cond delay="0"/>
                                  </p:stCondLst>
                                  <p:childTnLst>
                                    <p:set>
                                      <p:cBhvr>
                                        <p:cTn id="129" dur="1" fill="hold">
                                          <p:stCondLst>
                                            <p:cond delay="0"/>
                                          </p:stCondLst>
                                        </p:cTn>
                                        <p:tgtEl>
                                          <p:spTgt spid="155"/>
                                        </p:tgtEl>
                                        <p:attrNameLst>
                                          <p:attrName>style.visibility</p:attrName>
                                        </p:attrNameLst>
                                      </p:cBhvr>
                                      <p:to>
                                        <p:strVal val="visible"/>
                                      </p:to>
                                    </p:set>
                                    <p:animEffect transition="in" filter="wipe(down)">
                                      <p:cBhvr>
                                        <p:cTn id="130" dur="1250"/>
                                        <p:tgtEl>
                                          <p:spTgt spid="155"/>
                                        </p:tgtEl>
                                      </p:cBhvr>
                                    </p:animEffect>
                                  </p:childTnLst>
                                </p:cTn>
                              </p:par>
                            </p:childTnLst>
                          </p:cTn>
                        </p:par>
                        <p:par>
                          <p:cTn id="131" fill="hold">
                            <p:stCondLst>
                              <p:cond delay="1250"/>
                            </p:stCondLst>
                            <p:childTnLst>
                              <p:par>
                                <p:cTn id="132" presetID="22" presetClass="entr" presetSubtype="4" fill="hold" nodeType="after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wipe(down)">
                                      <p:cBhvr>
                                        <p:cTn id="134" dur="600"/>
                                        <p:tgtEl>
                                          <p:spTgt spid="75"/>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154"/>
                                        </p:tgtEl>
                                        <p:attrNameLst>
                                          <p:attrName>style.visibility</p:attrName>
                                        </p:attrNameLst>
                                      </p:cBhvr>
                                      <p:to>
                                        <p:strVal val="visible"/>
                                      </p:to>
                                    </p:set>
                                    <p:animEffect transition="in" filter="wipe(down)">
                                      <p:cBhvr>
                                        <p:cTn id="139" dur="500"/>
                                        <p:tgtEl>
                                          <p:spTgt spid="154"/>
                                        </p:tgtEl>
                                      </p:cBhvr>
                                    </p:animEffect>
                                  </p:childTnLst>
                                </p:cTn>
                              </p:par>
                            </p:childTnLst>
                          </p:cTn>
                        </p:par>
                        <p:par>
                          <p:cTn id="140" fill="hold">
                            <p:stCondLst>
                              <p:cond delay="500"/>
                            </p:stCondLst>
                            <p:childTnLst>
                              <p:par>
                                <p:cTn id="141" presetID="22" presetClass="entr" presetSubtype="4" fill="hold" grpId="0" nodeType="afterEffect">
                                  <p:stCondLst>
                                    <p:cond delay="0"/>
                                  </p:stCondLst>
                                  <p:childTnLst>
                                    <p:set>
                                      <p:cBhvr>
                                        <p:cTn id="142" dur="1" fill="hold">
                                          <p:stCondLst>
                                            <p:cond delay="0"/>
                                          </p:stCondLst>
                                        </p:cTn>
                                        <p:tgtEl>
                                          <p:spTgt spid="110"/>
                                        </p:tgtEl>
                                        <p:attrNameLst>
                                          <p:attrName>style.visibility</p:attrName>
                                        </p:attrNameLst>
                                      </p:cBhvr>
                                      <p:to>
                                        <p:strVal val="visible"/>
                                      </p:to>
                                    </p:set>
                                    <p:animEffect transition="in" filter="wipe(down)">
                                      <p:cBhvr>
                                        <p:cTn id="143" dur="500"/>
                                        <p:tgtEl>
                                          <p:spTgt spid="110"/>
                                        </p:tgtEl>
                                      </p:cBhvr>
                                    </p:animEffect>
                                  </p:childTnLst>
                                </p:cTn>
                              </p:par>
                            </p:childTnLst>
                          </p:cTn>
                        </p:par>
                        <p:par>
                          <p:cTn id="144" fill="hold">
                            <p:stCondLst>
                              <p:cond delay="1000"/>
                            </p:stCondLst>
                            <p:childTnLst>
                              <p:par>
                                <p:cTn id="145" presetID="14" presetClass="entr" presetSubtype="10" fill="hold" nodeType="afterEffect">
                                  <p:stCondLst>
                                    <p:cond delay="150"/>
                                  </p:stCondLst>
                                  <p:childTnLst>
                                    <p:set>
                                      <p:cBhvr>
                                        <p:cTn id="146" dur="1" fill="hold">
                                          <p:stCondLst>
                                            <p:cond delay="0"/>
                                          </p:stCondLst>
                                        </p:cTn>
                                        <p:tgtEl>
                                          <p:spTgt spid="111"/>
                                        </p:tgtEl>
                                        <p:attrNameLst>
                                          <p:attrName>style.visibility</p:attrName>
                                        </p:attrNameLst>
                                      </p:cBhvr>
                                      <p:to>
                                        <p:strVal val="visible"/>
                                      </p:to>
                                    </p:set>
                                    <p:animEffect transition="in" filter="randombar(horizontal)">
                                      <p:cBhvr>
                                        <p:cTn id="147" dur="500"/>
                                        <p:tgtEl>
                                          <p:spTgt spid="111"/>
                                        </p:tgtEl>
                                      </p:cBhvr>
                                    </p:animEffect>
                                  </p:childTnLst>
                                </p:cTn>
                              </p:par>
                            </p:childTnLst>
                          </p:cTn>
                        </p:par>
                        <p:par>
                          <p:cTn id="148" fill="hold">
                            <p:stCondLst>
                              <p:cond delay="1650"/>
                            </p:stCondLst>
                            <p:childTnLst>
                              <p:par>
                                <p:cTn id="149" presetID="14" presetClass="entr" presetSubtype="10" fill="hold" nodeType="afterEffect">
                                  <p:stCondLst>
                                    <p:cond delay="150"/>
                                  </p:stCondLst>
                                  <p:childTnLst>
                                    <p:set>
                                      <p:cBhvr>
                                        <p:cTn id="150" dur="1" fill="hold">
                                          <p:stCondLst>
                                            <p:cond delay="0"/>
                                          </p:stCondLst>
                                        </p:cTn>
                                        <p:tgtEl>
                                          <p:spTgt spid="112"/>
                                        </p:tgtEl>
                                        <p:attrNameLst>
                                          <p:attrName>style.visibility</p:attrName>
                                        </p:attrNameLst>
                                      </p:cBhvr>
                                      <p:to>
                                        <p:strVal val="visible"/>
                                      </p:to>
                                    </p:set>
                                    <p:animEffect transition="in" filter="randombar(horizontal)">
                                      <p:cBhvr>
                                        <p:cTn id="151" dur="500"/>
                                        <p:tgtEl>
                                          <p:spTgt spid="112"/>
                                        </p:tgtEl>
                                      </p:cBhvr>
                                    </p:animEffect>
                                  </p:childTnLst>
                                </p:cTn>
                              </p:par>
                            </p:childTnLst>
                          </p:cTn>
                        </p:par>
                        <p:par>
                          <p:cTn id="152" fill="hold">
                            <p:stCondLst>
                              <p:cond delay="2300"/>
                            </p:stCondLst>
                            <p:childTnLst>
                              <p:par>
                                <p:cTn id="153" presetID="14" presetClass="entr" presetSubtype="10" fill="hold" nodeType="afterEffect">
                                  <p:stCondLst>
                                    <p:cond delay="150"/>
                                  </p:stCondLst>
                                  <p:childTnLst>
                                    <p:set>
                                      <p:cBhvr>
                                        <p:cTn id="154" dur="1" fill="hold">
                                          <p:stCondLst>
                                            <p:cond delay="0"/>
                                          </p:stCondLst>
                                        </p:cTn>
                                        <p:tgtEl>
                                          <p:spTgt spid="113"/>
                                        </p:tgtEl>
                                        <p:attrNameLst>
                                          <p:attrName>style.visibility</p:attrName>
                                        </p:attrNameLst>
                                      </p:cBhvr>
                                      <p:to>
                                        <p:strVal val="visible"/>
                                      </p:to>
                                    </p:set>
                                    <p:animEffect transition="in" filter="randombar(horizontal)">
                                      <p:cBhvr>
                                        <p:cTn id="155" dur="500"/>
                                        <p:tgtEl>
                                          <p:spTgt spid="113"/>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fill="hold" nodeType="clickEffect">
                                  <p:stCondLst>
                                    <p:cond delay="0"/>
                                  </p:stCondLst>
                                  <p:childTnLst>
                                    <p:set>
                                      <p:cBhvr>
                                        <p:cTn id="159" dur="1" fill="hold">
                                          <p:stCondLst>
                                            <p:cond delay="0"/>
                                          </p:stCondLst>
                                        </p:cTn>
                                        <p:tgtEl>
                                          <p:spTgt spid="281"/>
                                        </p:tgtEl>
                                        <p:attrNameLst>
                                          <p:attrName>style.visibility</p:attrName>
                                        </p:attrNameLst>
                                      </p:cBhvr>
                                      <p:to>
                                        <p:strVal val="visible"/>
                                      </p:to>
                                    </p:set>
                                    <p:animEffect transition="in" filter="wipe(up)">
                                      <p:cBhvr>
                                        <p:cTn id="160" dur="2000"/>
                                        <p:tgtEl>
                                          <p:spTgt spid="281"/>
                                        </p:tgtEl>
                                      </p:cBhvr>
                                    </p:animEffect>
                                  </p:childTnLst>
                                </p:cTn>
                              </p:par>
                            </p:childTnLst>
                          </p:cTn>
                        </p:par>
                        <p:par>
                          <p:cTn id="161" fill="hold">
                            <p:stCondLst>
                              <p:cond delay="2000"/>
                            </p:stCondLst>
                            <p:childTnLst>
                              <p:par>
                                <p:cTn id="162" presetID="22" presetClass="entr" presetSubtype="1" fill="hold" grpId="0" nodeType="afterEffect">
                                  <p:stCondLst>
                                    <p:cond delay="500"/>
                                  </p:stCondLst>
                                  <p:childTnLst>
                                    <p:set>
                                      <p:cBhvr>
                                        <p:cTn id="163" dur="1" fill="hold">
                                          <p:stCondLst>
                                            <p:cond delay="0"/>
                                          </p:stCondLst>
                                        </p:cTn>
                                        <p:tgtEl>
                                          <p:spTgt spid="212"/>
                                        </p:tgtEl>
                                        <p:attrNameLst>
                                          <p:attrName>style.visibility</p:attrName>
                                        </p:attrNameLst>
                                      </p:cBhvr>
                                      <p:to>
                                        <p:strVal val="visible"/>
                                      </p:to>
                                    </p:set>
                                    <p:animEffect transition="in" filter="wipe(up)">
                                      <p:cBhvr>
                                        <p:cTn id="164" dur="1850"/>
                                        <p:tgtEl>
                                          <p:spTgt spid="212"/>
                                        </p:tgtEl>
                                      </p:cBhvr>
                                    </p:animEffect>
                                  </p:childTnLst>
                                </p:cTn>
                              </p:par>
                            </p:childTnLst>
                          </p:cTn>
                        </p:par>
                        <p:par>
                          <p:cTn id="165" fill="hold">
                            <p:stCondLst>
                              <p:cond delay="4350"/>
                            </p:stCondLst>
                            <p:childTnLst>
                              <p:par>
                                <p:cTn id="166" presetID="14" presetClass="entr" presetSubtype="10" fill="hold" grpId="0" nodeType="afterEffect">
                                  <p:stCondLst>
                                    <p:cond delay="250"/>
                                  </p:stCondLst>
                                  <p:childTnLst>
                                    <p:set>
                                      <p:cBhvr>
                                        <p:cTn id="167" dur="1" fill="hold">
                                          <p:stCondLst>
                                            <p:cond delay="0"/>
                                          </p:stCondLst>
                                        </p:cTn>
                                        <p:tgtEl>
                                          <p:spTgt spid="209"/>
                                        </p:tgtEl>
                                        <p:attrNameLst>
                                          <p:attrName>style.visibility</p:attrName>
                                        </p:attrNameLst>
                                      </p:cBhvr>
                                      <p:to>
                                        <p:strVal val="visible"/>
                                      </p:to>
                                    </p:set>
                                    <p:animEffect transition="in" filter="randombar(horizontal)">
                                      <p:cBhvr>
                                        <p:cTn id="168" dur="500"/>
                                        <p:tgtEl>
                                          <p:spTgt spid="209"/>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246"/>
                                        </p:tgtEl>
                                        <p:attrNameLst>
                                          <p:attrName>style.visibility</p:attrName>
                                        </p:attrNameLst>
                                      </p:cBhvr>
                                      <p:to>
                                        <p:strVal val="visible"/>
                                      </p:to>
                                    </p:set>
                                    <p:animEffect transition="in" filter="wipe(left)">
                                      <p:cBhvr>
                                        <p:cTn id="173" dur="1250"/>
                                        <p:tgtEl>
                                          <p:spTgt spid="246"/>
                                        </p:tgtEl>
                                      </p:cBhvr>
                                    </p:animEffect>
                                  </p:childTnLst>
                                </p:cTn>
                              </p:par>
                              <p:par>
                                <p:cTn id="174" presetID="22" presetClass="entr" presetSubtype="8" fill="hold" grpId="0" nodeType="withEffect">
                                  <p:stCondLst>
                                    <p:cond delay="250"/>
                                  </p:stCondLst>
                                  <p:childTnLst>
                                    <p:set>
                                      <p:cBhvr>
                                        <p:cTn id="175" dur="1" fill="hold">
                                          <p:stCondLst>
                                            <p:cond delay="0"/>
                                          </p:stCondLst>
                                        </p:cTn>
                                        <p:tgtEl>
                                          <p:spTgt spid="279"/>
                                        </p:tgtEl>
                                        <p:attrNameLst>
                                          <p:attrName>style.visibility</p:attrName>
                                        </p:attrNameLst>
                                      </p:cBhvr>
                                      <p:to>
                                        <p:strVal val="visible"/>
                                      </p:to>
                                    </p:set>
                                    <p:animEffect transition="in" filter="wipe(left)">
                                      <p:cBhvr>
                                        <p:cTn id="176" dur="750"/>
                                        <p:tgtEl>
                                          <p:spTgt spid="279"/>
                                        </p:tgtEl>
                                      </p:cBhvr>
                                    </p:animEffect>
                                  </p:childTnLst>
                                </p:cTn>
                              </p:par>
                            </p:childTnLst>
                          </p:cTn>
                        </p:par>
                        <p:par>
                          <p:cTn id="177" fill="hold">
                            <p:stCondLst>
                              <p:cond delay="1250"/>
                            </p:stCondLst>
                            <p:childTnLst>
                              <p:par>
                                <p:cTn id="178" presetID="22" presetClass="entr" presetSubtype="8" fill="hold" nodeType="afterEffect">
                                  <p:stCondLst>
                                    <p:cond delay="0"/>
                                  </p:stCondLst>
                                  <p:childTnLst>
                                    <p:set>
                                      <p:cBhvr>
                                        <p:cTn id="179" dur="1" fill="hold">
                                          <p:stCondLst>
                                            <p:cond delay="0"/>
                                          </p:stCondLst>
                                        </p:cTn>
                                        <p:tgtEl>
                                          <p:spTgt spid="14"/>
                                        </p:tgtEl>
                                        <p:attrNameLst>
                                          <p:attrName>style.visibility</p:attrName>
                                        </p:attrNameLst>
                                      </p:cBhvr>
                                      <p:to>
                                        <p:strVal val="visible"/>
                                      </p:to>
                                    </p:set>
                                    <p:animEffect transition="in" filter="wipe(left)">
                                      <p:cBhvr>
                                        <p:cTn id="180" dur="1000"/>
                                        <p:tgtEl>
                                          <p:spTgt spid="14"/>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nodeType="clickEffect">
                                  <p:stCondLst>
                                    <p:cond delay="0"/>
                                  </p:stCondLst>
                                  <p:childTnLst>
                                    <p:set>
                                      <p:cBhvr>
                                        <p:cTn id="184" dur="1" fill="hold">
                                          <p:stCondLst>
                                            <p:cond delay="0"/>
                                          </p:stCondLst>
                                        </p:cTn>
                                        <p:tgtEl>
                                          <p:spTgt spid="219"/>
                                        </p:tgtEl>
                                        <p:attrNameLst>
                                          <p:attrName>style.visibility</p:attrName>
                                        </p:attrNameLst>
                                      </p:cBhvr>
                                      <p:to>
                                        <p:strVal val="visible"/>
                                      </p:to>
                                    </p:set>
                                    <p:animEffect transition="in" filter="wipe(down)">
                                      <p:cBhvr>
                                        <p:cTn id="185" dur="500"/>
                                        <p:tgtEl>
                                          <p:spTgt spid="219"/>
                                        </p:tgtEl>
                                      </p:cBhvr>
                                    </p:animEffect>
                                  </p:childTnLst>
                                </p:cTn>
                              </p:par>
                            </p:childTnLst>
                          </p:cTn>
                        </p:par>
                        <p:par>
                          <p:cTn id="186" fill="hold">
                            <p:stCondLst>
                              <p:cond delay="500"/>
                            </p:stCondLst>
                            <p:childTnLst>
                              <p:par>
                                <p:cTn id="187" presetID="22" presetClass="entr" presetSubtype="4" fill="hold" nodeType="afterEffect">
                                  <p:stCondLst>
                                    <p:cond delay="0"/>
                                  </p:stCondLst>
                                  <p:childTnLst>
                                    <p:set>
                                      <p:cBhvr>
                                        <p:cTn id="188" dur="1" fill="hold">
                                          <p:stCondLst>
                                            <p:cond delay="0"/>
                                          </p:stCondLst>
                                        </p:cTn>
                                        <p:tgtEl>
                                          <p:spTgt spid="13"/>
                                        </p:tgtEl>
                                        <p:attrNameLst>
                                          <p:attrName>style.visibility</p:attrName>
                                        </p:attrNameLst>
                                      </p:cBhvr>
                                      <p:to>
                                        <p:strVal val="visible"/>
                                      </p:to>
                                    </p:set>
                                    <p:animEffect transition="in" filter="wipe(down)">
                                      <p:cBhvr>
                                        <p:cTn id="189" dur="600"/>
                                        <p:tgtEl>
                                          <p:spTgt spid="13"/>
                                        </p:tgtEl>
                                      </p:cBhvr>
                                    </p:animEffect>
                                  </p:childTnLst>
                                </p:cTn>
                              </p:par>
                            </p:childTnLst>
                          </p:cTn>
                        </p:par>
                        <p:par>
                          <p:cTn id="190" fill="hold">
                            <p:stCondLst>
                              <p:cond delay="1100"/>
                            </p:stCondLst>
                            <p:childTnLst>
                              <p:par>
                                <p:cTn id="191" presetID="14" presetClass="entr" presetSubtype="10" fill="hold" nodeType="afterEffect">
                                  <p:stCondLst>
                                    <p:cond delay="500"/>
                                  </p:stCondLst>
                                  <p:childTnLst>
                                    <p:set>
                                      <p:cBhvr>
                                        <p:cTn id="192" dur="1" fill="hold">
                                          <p:stCondLst>
                                            <p:cond delay="0"/>
                                          </p:stCondLst>
                                        </p:cTn>
                                        <p:tgtEl>
                                          <p:spTgt spid="280"/>
                                        </p:tgtEl>
                                        <p:attrNameLst>
                                          <p:attrName>style.visibility</p:attrName>
                                        </p:attrNameLst>
                                      </p:cBhvr>
                                      <p:to>
                                        <p:strVal val="visible"/>
                                      </p:to>
                                    </p:set>
                                    <p:animEffect transition="in" filter="randombar(horizontal)">
                                      <p:cBhvr>
                                        <p:cTn id="193" dur="500"/>
                                        <p:tgtEl>
                                          <p:spTgt spid="280"/>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nodeType="clickEffect">
                                  <p:stCondLst>
                                    <p:cond delay="0"/>
                                  </p:stCondLst>
                                  <p:childTnLst>
                                    <p:set>
                                      <p:cBhvr>
                                        <p:cTn id="197" dur="1" fill="hold">
                                          <p:stCondLst>
                                            <p:cond delay="0"/>
                                          </p:stCondLst>
                                        </p:cTn>
                                        <p:tgtEl>
                                          <p:spTgt spid="224"/>
                                        </p:tgtEl>
                                        <p:attrNameLst>
                                          <p:attrName>style.visibility</p:attrName>
                                        </p:attrNameLst>
                                      </p:cBhvr>
                                      <p:to>
                                        <p:strVal val="visible"/>
                                      </p:to>
                                    </p:set>
                                    <p:animEffect transition="in" filter="wipe(down)">
                                      <p:cBhvr>
                                        <p:cTn id="198" dur="500"/>
                                        <p:tgtEl>
                                          <p:spTgt spid="224"/>
                                        </p:tgtEl>
                                      </p:cBhvr>
                                    </p:animEffect>
                                  </p:childTnLst>
                                </p:cTn>
                              </p:par>
                            </p:childTnLst>
                          </p:cTn>
                        </p:par>
                        <p:par>
                          <p:cTn id="199" fill="hold">
                            <p:stCondLst>
                              <p:cond delay="500"/>
                            </p:stCondLst>
                            <p:childTnLst>
                              <p:par>
                                <p:cTn id="200" presetID="22" presetClass="entr" presetSubtype="4" fill="hold" nodeType="afterEffect">
                                  <p:stCondLst>
                                    <p:cond delay="0"/>
                                  </p:stCondLst>
                                  <p:childTnLst>
                                    <p:set>
                                      <p:cBhvr>
                                        <p:cTn id="201" dur="1" fill="hold">
                                          <p:stCondLst>
                                            <p:cond delay="0"/>
                                          </p:stCondLst>
                                        </p:cTn>
                                        <p:tgtEl>
                                          <p:spTgt spid="12"/>
                                        </p:tgtEl>
                                        <p:attrNameLst>
                                          <p:attrName>style.visibility</p:attrName>
                                        </p:attrNameLst>
                                      </p:cBhvr>
                                      <p:to>
                                        <p:strVal val="visible"/>
                                      </p:to>
                                    </p:set>
                                    <p:animEffect transition="in" filter="wipe(down)">
                                      <p:cBhvr>
                                        <p:cTn id="202" dur="600"/>
                                        <p:tgtEl>
                                          <p:spTgt spid="12"/>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nodeType="clickEffect">
                                  <p:stCondLst>
                                    <p:cond delay="0"/>
                                  </p:stCondLst>
                                  <p:childTnLst>
                                    <p:set>
                                      <p:cBhvr>
                                        <p:cTn id="206" dur="1" fill="hold">
                                          <p:stCondLst>
                                            <p:cond delay="0"/>
                                          </p:stCondLst>
                                        </p:cTn>
                                        <p:tgtEl>
                                          <p:spTgt spid="220"/>
                                        </p:tgtEl>
                                        <p:attrNameLst>
                                          <p:attrName>style.visibility</p:attrName>
                                        </p:attrNameLst>
                                      </p:cBhvr>
                                      <p:to>
                                        <p:strVal val="visible"/>
                                      </p:to>
                                    </p:set>
                                    <p:animEffect transition="in" filter="wipe(down)">
                                      <p:cBhvr>
                                        <p:cTn id="207" dur="500"/>
                                        <p:tgtEl>
                                          <p:spTgt spid="220"/>
                                        </p:tgtEl>
                                      </p:cBhvr>
                                    </p:animEffect>
                                  </p:childTnLst>
                                </p:cTn>
                              </p:par>
                            </p:childTnLst>
                          </p:cTn>
                        </p:par>
                        <p:par>
                          <p:cTn id="208" fill="hold">
                            <p:stCondLst>
                              <p:cond delay="500"/>
                            </p:stCondLst>
                            <p:childTnLst>
                              <p:par>
                                <p:cTn id="209" presetID="22" presetClass="entr" presetSubtype="4" fill="hold" nodeType="afterEffect">
                                  <p:stCondLst>
                                    <p:cond delay="0"/>
                                  </p:stCondLst>
                                  <p:childTnLst>
                                    <p:set>
                                      <p:cBhvr>
                                        <p:cTn id="210" dur="1" fill="hold">
                                          <p:stCondLst>
                                            <p:cond delay="0"/>
                                          </p:stCondLst>
                                        </p:cTn>
                                        <p:tgtEl>
                                          <p:spTgt spid="10"/>
                                        </p:tgtEl>
                                        <p:attrNameLst>
                                          <p:attrName>style.visibility</p:attrName>
                                        </p:attrNameLst>
                                      </p:cBhvr>
                                      <p:to>
                                        <p:strVal val="visible"/>
                                      </p:to>
                                    </p:set>
                                    <p:animEffect transition="in" filter="wipe(down)">
                                      <p:cBhvr>
                                        <p:cTn id="211" dur="600"/>
                                        <p:tgtEl>
                                          <p:spTgt spid="10"/>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4" fill="hold" nodeType="clickEffect">
                                  <p:stCondLst>
                                    <p:cond delay="0"/>
                                  </p:stCondLst>
                                  <p:childTnLst>
                                    <p:set>
                                      <p:cBhvr>
                                        <p:cTn id="215" dur="1" fill="hold">
                                          <p:stCondLst>
                                            <p:cond delay="0"/>
                                          </p:stCondLst>
                                        </p:cTn>
                                        <p:tgtEl>
                                          <p:spTgt spid="221"/>
                                        </p:tgtEl>
                                        <p:attrNameLst>
                                          <p:attrName>style.visibility</p:attrName>
                                        </p:attrNameLst>
                                      </p:cBhvr>
                                      <p:to>
                                        <p:strVal val="visible"/>
                                      </p:to>
                                    </p:set>
                                    <p:animEffect transition="in" filter="wipe(down)">
                                      <p:cBhvr>
                                        <p:cTn id="216" dur="1250"/>
                                        <p:tgtEl>
                                          <p:spTgt spid="221"/>
                                        </p:tgtEl>
                                      </p:cBhvr>
                                    </p:animEffect>
                                  </p:childTnLst>
                                </p:cTn>
                              </p:par>
                              <p:par>
                                <p:cTn id="217" presetID="22" presetClass="entr" presetSubtype="4" fill="hold" nodeType="withEffect">
                                  <p:stCondLst>
                                    <p:cond delay="0"/>
                                  </p:stCondLst>
                                  <p:childTnLst>
                                    <p:set>
                                      <p:cBhvr>
                                        <p:cTn id="218" dur="1" fill="hold">
                                          <p:stCondLst>
                                            <p:cond delay="0"/>
                                          </p:stCondLst>
                                        </p:cTn>
                                        <p:tgtEl>
                                          <p:spTgt spid="223"/>
                                        </p:tgtEl>
                                        <p:attrNameLst>
                                          <p:attrName>style.visibility</p:attrName>
                                        </p:attrNameLst>
                                      </p:cBhvr>
                                      <p:to>
                                        <p:strVal val="visible"/>
                                      </p:to>
                                    </p:set>
                                    <p:animEffect transition="in" filter="wipe(down)">
                                      <p:cBhvr>
                                        <p:cTn id="219" dur="1250"/>
                                        <p:tgtEl>
                                          <p:spTgt spid="223"/>
                                        </p:tgtEl>
                                      </p:cBhvr>
                                    </p:animEffect>
                                  </p:childTnLst>
                                </p:cTn>
                              </p:par>
                            </p:childTnLst>
                          </p:cTn>
                        </p:par>
                        <p:par>
                          <p:cTn id="220" fill="hold">
                            <p:stCondLst>
                              <p:cond delay="1250"/>
                            </p:stCondLst>
                            <p:childTnLst>
                              <p:par>
                                <p:cTn id="221" presetID="22" presetClass="entr" presetSubtype="4" fill="hold" nodeType="afterEffect">
                                  <p:stCondLst>
                                    <p:cond delay="0"/>
                                  </p:stCondLst>
                                  <p:childTnLst>
                                    <p:set>
                                      <p:cBhvr>
                                        <p:cTn id="222" dur="1" fill="hold">
                                          <p:stCondLst>
                                            <p:cond delay="0"/>
                                          </p:stCondLst>
                                        </p:cTn>
                                        <p:tgtEl>
                                          <p:spTgt spid="11"/>
                                        </p:tgtEl>
                                        <p:attrNameLst>
                                          <p:attrName>style.visibility</p:attrName>
                                        </p:attrNameLst>
                                      </p:cBhvr>
                                      <p:to>
                                        <p:strVal val="visible"/>
                                      </p:to>
                                    </p:set>
                                    <p:animEffect transition="in" filter="wipe(down)">
                                      <p:cBhvr>
                                        <p:cTn id="223" dur="600"/>
                                        <p:tgtEl>
                                          <p:spTgt spid="11"/>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4" fill="hold" nodeType="clickEffect">
                                  <p:stCondLst>
                                    <p:cond delay="0"/>
                                  </p:stCondLst>
                                  <p:childTnLst>
                                    <p:set>
                                      <p:cBhvr>
                                        <p:cTn id="227" dur="1" fill="hold">
                                          <p:stCondLst>
                                            <p:cond delay="0"/>
                                          </p:stCondLst>
                                        </p:cTn>
                                        <p:tgtEl>
                                          <p:spTgt spid="222"/>
                                        </p:tgtEl>
                                        <p:attrNameLst>
                                          <p:attrName>style.visibility</p:attrName>
                                        </p:attrNameLst>
                                      </p:cBhvr>
                                      <p:to>
                                        <p:strVal val="visible"/>
                                      </p:to>
                                    </p:set>
                                    <p:animEffect transition="in" filter="wipe(down)">
                                      <p:cBhvr>
                                        <p:cTn id="228" dur="500"/>
                                        <p:tgtEl>
                                          <p:spTgt spid="222"/>
                                        </p:tgtEl>
                                      </p:cBhvr>
                                    </p:animEffect>
                                  </p:childTnLst>
                                </p:cTn>
                              </p:par>
                            </p:childTnLst>
                          </p:cTn>
                        </p:par>
                        <p:par>
                          <p:cTn id="229" fill="hold">
                            <p:stCondLst>
                              <p:cond delay="500"/>
                            </p:stCondLst>
                            <p:childTnLst>
                              <p:par>
                                <p:cTn id="230" presetID="22" presetClass="entr" presetSubtype="4" fill="hold" grpId="0" nodeType="afterEffect">
                                  <p:stCondLst>
                                    <p:cond delay="0"/>
                                  </p:stCondLst>
                                  <p:childTnLst>
                                    <p:set>
                                      <p:cBhvr>
                                        <p:cTn id="231" dur="1" fill="hold">
                                          <p:stCondLst>
                                            <p:cond delay="0"/>
                                          </p:stCondLst>
                                        </p:cTn>
                                        <p:tgtEl>
                                          <p:spTgt spid="268"/>
                                        </p:tgtEl>
                                        <p:attrNameLst>
                                          <p:attrName>style.visibility</p:attrName>
                                        </p:attrNameLst>
                                      </p:cBhvr>
                                      <p:to>
                                        <p:strVal val="visible"/>
                                      </p:to>
                                    </p:set>
                                    <p:animEffect transition="in" filter="wipe(down)">
                                      <p:cBhvr>
                                        <p:cTn id="232" dur="750"/>
                                        <p:tgtEl>
                                          <p:spTgt spid="268"/>
                                        </p:tgtEl>
                                      </p:cBhvr>
                                    </p:animEffect>
                                  </p:childTnLst>
                                </p:cTn>
                              </p:par>
                            </p:childTnLst>
                          </p:cTn>
                        </p:par>
                        <p:par>
                          <p:cTn id="233" fill="hold">
                            <p:stCondLst>
                              <p:cond delay="1250"/>
                            </p:stCondLst>
                            <p:childTnLst>
                              <p:par>
                                <p:cTn id="234" presetID="14" presetClass="entr" presetSubtype="10" fill="hold" nodeType="afterEffect">
                                  <p:stCondLst>
                                    <p:cond delay="50"/>
                                  </p:stCondLst>
                                  <p:childTnLst>
                                    <p:set>
                                      <p:cBhvr>
                                        <p:cTn id="235" dur="1" fill="hold">
                                          <p:stCondLst>
                                            <p:cond delay="0"/>
                                          </p:stCondLst>
                                        </p:cTn>
                                        <p:tgtEl>
                                          <p:spTgt spid="269"/>
                                        </p:tgtEl>
                                        <p:attrNameLst>
                                          <p:attrName>style.visibility</p:attrName>
                                        </p:attrNameLst>
                                      </p:cBhvr>
                                      <p:to>
                                        <p:strVal val="visible"/>
                                      </p:to>
                                    </p:set>
                                    <p:animEffect transition="in" filter="randombar(horizontal)">
                                      <p:cBhvr>
                                        <p:cTn id="236" dur="350"/>
                                        <p:tgtEl>
                                          <p:spTgt spid="269"/>
                                        </p:tgtEl>
                                      </p:cBhvr>
                                    </p:animEffect>
                                  </p:childTnLst>
                                </p:cTn>
                              </p:par>
                            </p:childTnLst>
                          </p:cTn>
                        </p:par>
                        <p:par>
                          <p:cTn id="237" fill="hold">
                            <p:stCondLst>
                              <p:cond delay="1650"/>
                            </p:stCondLst>
                            <p:childTnLst>
                              <p:par>
                                <p:cTn id="238" presetID="14" presetClass="entr" presetSubtype="10" fill="hold" nodeType="afterEffect">
                                  <p:stCondLst>
                                    <p:cond delay="50"/>
                                  </p:stCondLst>
                                  <p:childTnLst>
                                    <p:set>
                                      <p:cBhvr>
                                        <p:cTn id="239" dur="1" fill="hold">
                                          <p:stCondLst>
                                            <p:cond delay="0"/>
                                          </p:stCondLst>
                                        </p:cTn>
                                        <p:tgtEl>
                                          <p:spTgt spid="270"/>
                                        </p:tgtEl>
                                        <p:attrNameLst>
                                          <p:attrName>style.visibility</p:attrName>
                                        </p:attrNameLst>
                                      </p:cBhvr>
                                      <p:to>
                                        <p:strVal val="visible"/>
                                      </p:to>
                                    </p:set>
                                    <p:animEffect transition="in" filter="randombar(horizontal)">
                                      <p:cBhvr>
                                        <p:cTn id="240" dur="350"/>
                                        <p:tgtEl>
                                          <p:spTgt spid="270"/>
                                        </p:tgtEl>
                                      </p:cBhvr>
                                    </p:animEffect>
                                  </p:childTnLst>
                                </p:cTn>
                              </p:par>
                            </p:childTnLst>
                          </p:cTn>
                        </p:par>
                        <p:par>
                          <p:cTn id="241" fill="hold">
                            <p:stCondLst>
                              <p:cond delay="2050"/>
                            </p:stCondLst>
                            <p:childTnLst>
                              <p:par>
                                <p:cTn id="242" presetID="14" presetClass="entr" presetSubtype="10" fill="hold" nodeType="afterEffect">
                                  <p:stCondLst>
                                    <p:cond delay="50"/>
                                  </p:stCondLst>
                                  <p:childTnLst>
                                    <p:set>
                                      <p:cBhvr>
                                        <p:cTn id="243" dur="1" fill="hold">
                                          <p:stCondLst>
                                            <p:cond delay="0"/>
                                          </p:stCondLst>
                                        </p:cTn>
                                        <p:tgtEl>
                                          <p:spTgt spid="271"/>
                                        </p:tgtEl>
                                        <p:attrNameLst>
                                          <p:attrName>style.visibility</p:attrName>
                                        </p:attrNameLst>
                                      </p:cBhvr>
                                      <p:to>
                                        <p:strVal val="visible"/>
                                      </p:to>
                                    </p:set>
                                    <p:animEffect transition="in" filter="randombar(horizontal)">
                                      <p:cBhvr>
                                        <p:cTn id="244" dur="350"/>
                                        <p:tgtEl>
                                          <p:spTgt spid="271"/>
                                        </p:tgtEl>
                                      </p:cBhvr>
                                    </p:animEffect>
                                  </p:childTnLst>
                                </p:cTn>
                              </p:par>
                            </p:childTnLst>
                          </p:cTn>
                        </p:par>
                        <p:par>
                          <p:cTn id="245" fill="hold">
                            <p:stCondLst>
                              <p:cond delay="2450"/>
                            </p:stCondLst>
                            <p:childTnLst>
                              <p:par>
                                <p:cTn id="246" presetID="14" presetClass="entr" presetSubtype="10" fill="hold" nodeType="afterEffect">
                                  <p:stCondLst>
                                    <p:cond delay="50"/>
                                  </p:stCondLst>
                                  <p:childTnLst>
                                    <p:set>
                                      <p:cBhvr>
                                        <p:cTn id="247" dur="1" fill="hold">
                                          <p:stCondLst>
                                            <p:cond delay="0"/>
                                          </p:stCondLst>
                                        </p:cTn>
                                        <p:tgtEl>
                                          <p:spTgt spid="274"/>
                                        </p:tgtEl>
                                        <p:attrNameLst>
                                          <p:attrName>style.visibility</p:attrName>
                                        </p:attrNameLst>
                                      </p:cBhvr>
                                      <p:to>
                                        <p:strVal val="visible"/>
                                      </p:to>
                                    </p:set>
                                    <p:animEffect transition="in" filter="randombar(horizontal)">
                                      <p:cBhvr>
                                        <p:cTn id="248" dur="350"/>
                                        <p:tgtEl>
                                          <p:spTgt spid="274"/>
                                        </p:tgtEl>
                                      </p:cBhvr>
                                    </p:animEffect>
                                  </p:childTnLst>
                                </p:cTn>
                              </p:par>
                            </p:childTnLst>
                          </p:cTn>
                        </p:par>
                        <p:par>
                          <p:cTn id="249" fill="hold">
                            <p:stCondLst>
                              <p:cond delay="2850"/>
                            </p:stCondLst>
                            <p:childTnLst>
                              <p:par>
                                <p:cTn id="250" presetID="14" presetClass="entr" presetSubtype="10" fill="hold" nodeType="afterEffect">
                                  <p:stCondLst>
                                    <p:cond delay="50"/>
                                  </p:stCondLst>
                                  <p:childTnLst>
                                    <p:set>
                                      <p:cBhvr>
                                        <p:cTn id="251" dur="1" fill="hold">
                                          <p:stCondLst>
                                            <p:cond delay="0"/>
                                          </p:stCondLst>
                                        </p:cTn>
                                        <p:tgtEl>
                                          <p:spTgt spid="272"/>
                                        </p:tgtEl>
                                        <p:attrNameLst>
                                          <p:attrName>style.visibility</p:attrName>
                                        </p:attrNameLst>
                                      </p:cBhvr>
                                      <p:to>
                                        <p:strVal val="visible"/>
                                      </p:to>
                                    </p:set>
                                    <p:animEffect transition="in" filter="randombar(horizontal)">
                                      <p:cBhvr>
                                        <p:cTn id="252" dur="350"/>
                                        <p:tgtEl>
                                          <p:spTgt spid="272"/>
                                        </p:tgtEl>
                                      </p:cBhvr>
                                    </p:animEffect>
                                  </p:childTnLst>
                                </p:cTn>
                              </p:par>
                            </p:childTnLst>
                          </p:cTn>
                        </p:par>
                        <p:par>
                          <p:cTn id="253" fill="hold">
                            <p:stCondLst>
                              <p:cond delay="3250"/>
                            </p:stCondLst>
                            <p:childTnLst>
                              <p:par>
                                <p:cTn id="254" presetID="14" presetClass="entr" presetSubtype="10" fill="hold" nodeType="afterEffect">
                                  <p:stCondLst>
                                    <p:cond delay="50"/>
                                  </p:stCondLst>
                                  <p:childTnLst>
                                    <p:set>
                                      <p:cBhvr>
                                        <p:cTn id="255" dur="1" fill="hold">
                                          <p:stCondLst>
                                            <p:cond delay="0"/>
                                          </p:stCondLst>
                                        </p:cTn>
                                        <p:tgtEl>
                                          <p:spTgt spid="273"/>
                                        </p:tgtEl>
                                        <p:attrNameLst>
                                          <p:attrName>style.visibility</p:attrName>
                                        </p:attrNameLst>
                                      </p:cBhvr>
                                      <p:to>
                                        <p:strVal val="visible"/>
                                      </p:to>
                                    </p:set>
                                    <p:animEffect transition="in" filter="randombar(horizontal)">
                                      <p:cBhvr>
                                        <p:cTn id="256" dur="35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3" grpId="0"/>
      <p:bldP spid="37" grpId="0"/>
      <p:bldP spid="74" grpId="0"/>
      <p:bldP spid="57" grpId="0" animBg="1"/>
      <p:bldP spid="110" grpId="0" animBg="1"/>
      <p:bldP spid="205" grpId="0"/>
      <p:bldP spid="36" grpId="0" animBg="1"/>
      <p:bldP spid="209" grpId="0"/>
      <p:bldP spid="210" grpId="0"/>
      <p:bldP spid="212" grpId="0" animBg="1"/>
      <p:bldP spid="268" grpId="0" animBg="1"/>
      <p:bldP spid="275" grpId="0"/>
      <p:bldP spid="276" grpId="0"/>
      <p:bldP spid="277" grpId="0"/>
      <p:bldP spid="278" grpId="0"/>
      <p:bldP spid="279"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9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C689028F-F814-4107-A819-32574169886A}"/>
              </a:ext>
            </a:extLst>
          </p:cNvPr>
          <p:cNvGrpSpPr/>
          <p:nvPr/>
        </p:nvGrpSpPr>
        <p:grpSpPr>
          <a:xfrm>
            <a:off x="97784" y="2287477"/>
            <a:ext cx="10999209" cy="7785371"/>
            <a:chOff x="97784" y="2287477"/>
            <a:chExt cx="10999209" cy="7785371"/>
          </a:xfrm>
        </p:grpSpPr>
        <p:pic>
          <p:nvPicPr>
            <p:cNvPr id="29" name="Immagine 28" descr="Immagine che contiene testo, elettronico&#10;&#10;Descrizione generata automaticamente">
              <a:extLst>
                <a:ext uri="{FF2B5EF4-FFF2-40B4-BE49-F238E27FC236}">
                  <a16:creationId xmlns:a16="http://schemas.microsoft.com/office/drawing/2014/main" id="{A7A96082-9746-4F40-8C7A-C45C0AC05E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26385">
              <a:off x="621804" y="4266087"/>
              <a:ext cx="893818" cy="893818"/>
            </a:xfrm>
            <a:prstGeom prst="rect">
              <a:avLst/>
            </a:prstGeom>
          </p:spPr>
        </p:pic>
        <p:pic>
          <p:nvPicPr>
            <p:cNvPr id="31" name="Immagine 30">
              <a:extLst>
                <a:ext uri="{FF2B5EF4-FFF2-40B4-BE49-F238E27FC236}">
                  <a16:creationId xmlns:a16="http://schemas.microsoft.com/office/drawing/2014/main" id="{160C8910-BBF3-4848-88F2-E716E8A46E56}"/>
                </a:ext>
              </a:extLst>
            </p:cNvPr>
            <p:cNvPicPr>
              <a:picLocks noChangeAspect="1"/>
            </p:cNvPicPr>
            <p:nvPr/>
          </p:nvPicPr>
          <p:blipFill>
            <a:blip r:embed="rId6"/>
            <a:stretch>
              <a:fillRect/>
            </a:stretch>
          </p:blipFill>
          <p:spPr>
            <a:xfrm>
              <a:off x="4079593" y="4244096"/>
              <a:ext cx="467438" cy="896896"/>
            </a:xfrm>
            <a:prstGeom prst="rect">
              <a:avLst/>
            </a:prstGeom>
          </p:spPr>
        </p:pic>
        <p:sp>
          <p:nvSpPr>
            <p:cNvPr id="33" name="TextBox 7">
              <a:extLst>
                <a:ext uri="{FF2B5EF4-FFF2-40B4-BE49-F238E27FC236}">
                  <a16:creationId xmlns:a16="http://schemas.microsoft.com/office/drawing/2014/main" id="{5B353C26-E7CF-45E4-819F-309139BFB4B7}"/>
                </a:ext>
              </a:extLst>
            </p:cNvPr>
            <p:cNvSpPr txBox="1"/>
            <p:nvPr/>
          </p:nvSpPr>
          <p:spPr>
            <a:xfrm>
              <a:off x="362037" y="3853187"/>
              <a:ext cx="1535012"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CAMERA</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D4089648-16D2-4100-885E-0072EA677D24}"/>
                </a:ext>
              </a:extLst>
            </p:cNvPr>
            <p:cNvSpPr txBox="1"/>
            <p:nvPr/>
          </p:nvSpPr>
          <p:spPr>
            <a:xfrm>
              <a:off x="6590430" y="2287477"/>
              <a:ext cx="4465152" cy="104644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USER MOBILITY PROFILE MANAGER</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4" name="TextBox 7">
              <a:extLst>
                <a:ext uri="{FF2B5EF4-FFF2-40B4-BE49-F238E27FC236}">
                  <a16:creationId xmlns:a16="http://schemas.microsoft.com/office/drawing/2014/main" id="{2C8D69C2-67A2-4E6B-94E0-98F307F94E30}"/>
                </a:ext>
              </a:extLst>
            </p:cNvPr>
            <p:cNvSpPr txBox="1"/>
            <p:nvPr/>
          </p:nvSpPr>
          <p:spPr>
            <a:xfrm>
              <a:off x="1177899" y="2549087"/>
              <a:ext cx="3087058"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CAR SYSTEM</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57" name="Rettangolo con angoli arrotondati 56">
              <a:extLst>
                <a:ext uri="{FF2B5EF4-FFF2-40B4-BE49-F238E27FC236}">
                  <a16:creationId xmlns:a16="http://schemas.microsoft.com/office/drawing/2014/main" id="{012BDA2C-0564-4E1A-BA6E-0B8C094F8E6D}"/>
                </a:ext>
              </a:extLst>
            </p:cNvPr>
            <p:cNvSpPr/>
            <p:nvPr/>
          </p:nvSpPr>
          <p:spPr>
            <a:xfrm>
              <a:off x="6612634" y="3416915"/>
              <a:ext cx="4484359" cy="6655933"/>
            </a:xfrm>
            <a:prstGeom prst="roundRect">
              <a:avLst>
                <a:gd name="adj" fmla="val 5102"/>
              </a:avLst>
            </a:prstGeom>
            <a:solidFill>
              <a:srgbClr val="C6A006"/>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Disco magnetico 109">
              <a:extLst>
                <a:ext uri="{FF2B5EF4-FFF2-40B4-BE49-F238E27FC236}">
                  <a16:creationId xmlns:a16="http://schemas.microsoft.com/office/drawing/2014/main" id="{F90C892C-53E0-4E0F-BAA3-BAA1E6FC2FBD}"/>
                </a:ext>
              </a:extLst>
            </p:cNvPr>
            <p:cNvSpPr/>
            <p:nvPr/>
          </p:nvSpPr>
          <p:spPr>
            <a:xfrm>
              <a:off x="8123352" y="3538804"/>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11" name="Immagine 110">
              <a:extLst>
                <a:ext uri="{FF2B5EF4-FFF2-40B4-BE49-F238E27FC236}">
                  <a16:creationId xmlns:a16="http://schemas.microsoft.com/office/drawing/2014/main" id="{611AE151-6907-4F5A-B19E-FBE7F522B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9353" y="3867499"/>
              <a:ext cx="411494" cy="549072"/>
            </a:xfrm>
            <a:prstGeom prst="rect">
              <a:avLst/>
            </a:prstGeom>
          </p:spPr>
        </p:pic>
        <p:pic>
          <p:nvPicPr>
            <p:cNvPr id="112" name="Immagine 111">
              <a:extLst>
                <a:ext uri="{FF2B5EF4-FFF2-40B4-BE49-F238E27FC236}">
                  <a16:creationId xmlns:a16="http://schemas.microsoft.com/office/drawing/2014/main" id="{D1C220A6-5FBB-4792-997F-3C562694FB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5162" y="3885904"/>
              <a:ext cx="411494" cy="549072"/>
            </a:xfrm>
            <a:prstGeom prst="rect">
              <a:avLst/>
            </a:prstGeom>
          </p:spPr>
        </p:pic>
        <p:pic>
          <p:nvPicPr>
            <p:cNvPr id="113" name="Immagine 112">
              <a:extLst>
                <a:ext uri="{FF2B5EF4-FFF2-40B4-BE49-F238E27FC236}">
                  <a16:creationId xmlns:a16="http://schemas.microsoft.com/office/drawing/2014/main" id="{73195B4A-BDB6-4283-92C7-2482A2121A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1814" y="3867499"/>
              <a:ext cx="411494" cy="549072"/>
            </a:xfrm>
            <a:prstGeom prst="rect">
              <a:avLst/>
            </a:prstGeom>
          </p:spPr>
        </p:pic>
        <p:grpSp>
          <p:nvGrpSpPr>
            <p:cNvPr id="117" name="Gruppo 116">
              <a:extLst>
                <a:ext uri="{FF2B5EF4-FFF2-40B4-BE49-F238E27FC236}">
                  <a16:creationId xmlns:a16="http://schemas.microsoft.com/office/drawing/2014/main" id="{EE961AED-974E-44FD-B586-A5CA78A413E5}"/>
                </a:ext>
              </a:extLst>
            </p:cNvPr>
            <p:cNvGrpSpPr/>
            <p:nvPr/>
          </p:nvGrpSpPr>
          <p:grpSpPr>
            <a:xfrm>
              <a:off x="6756467" y="9179266"/>
              <a:ext cx="4165911" cy="720000"/>
              <a:chOff x="6642167" y="9150691"/>
              <a:chExt cx="4165911" cy="720000"/>
            </a:xfrm>
          </p:grpSpPr>
          <p:sp>
            <p:nvSpPr>
              <p:cNvPr id="84" name="Rettangolo con angoli arrotondati 83">
                <a:extLst>
                  <a:ext uri="{FF2B5EF4-FFF2-40B4-BE49-F238E27FC236}">
                    <a16:creationId xmlns:a16="http://schemas.microsoft.com/office/drawing/2014/main" id="{DA94094D-3061-4A6C-AF8E-A148D492E844}"/>
                  </a:ext>
                </a:extLst>
              </p:cNvPr>
              <p:cNvSpPr/>
              <p:nvPr/>
            </p:nvSpPr>
            <p:spPr>
              <a:xfrm>
                <a:off x="6642167" y="9150691"/>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5" name="TextBox 7">
                <a:extLst>
                  <a:ext uri="{FF2B5EF4-FFF2-40B4-BE49-F238E27FC236}">
                    <a16:creationId xmlns:a16="http://schemas.microsoft.com/office/drawing/2014/main" id="{CF3F2EC5-B658-4B2A-B877-23F7910A2914}"/>
                  </a:ext>
                </a:extLst>
              </p:cNvPr>
              <p:cNvSpPr txBox="1"/>
              <p:nvPr/>
            </p:nvSpPr>
            <p:spPr>
              <a:xfrm>
                <a:off x="7213969" y="9176581"/>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1" name="Gruppo 80">
              <a:extLst>
                <a:ext uri="{FF2B5EF4-FFF2-40B4-BE49-F238E27FC236}">
                  <a16:creationId xmlns:a16="http://schemas.microsoft.com/office/drawing/2014/main" id="{BCB3191F-1D88-42A0-A591-450D8F39E655}"/>
                </a:ext>
              </a:extLst>
            </p:cNvPr>
            <p:cNvGrpSpPr/>
            <p:nvPr/>
          </p:nvGrpSpPr>
          <p:grpSpPr>
            <a:xfrm>
              <a:off x="8850911" y="5926387"/>
              <a:ext cx="2071469" cy="720000"/>
              <a:chOff x="8736611" y="5897812"/>
              <a:chExt cx="2071469" cy="720000"/>
            </a:xfrm>
          </p:grpSpPr>
          <p:sp>
            <p:nvSpPr>
              <p:cNvPr id="87" name="Rettangolo con angoli arrotondati 86">
                <a:extLst>
                  <a:ext uri="{FF2B5EF4-FFF2-40B4-BE49-F238E27FC236}">
                    <a16:creationId xmlns:a16="http://schemas.microsoft.com/office/drawing/2014/main" id="{CAD90988-7123-4C00-8426-42FCC91D74FB}"/>
                  </a:ext>
                </a:extLst>
              </p:cNvPr>
              <p:cNvSpPr/>
              <p:nvPr/>
            </p:nvSpPr>
            <p:spPr>
              <a:xfrm>
                <a:off x="8736611" y="5897812"/>
                <a:ext cx="2071469"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8" name="TextBox 7">
                <a:extLst>
                  <a:ext uri="{FF2B5EF4-FFF2-40B4-BE49-F238E27FC236}">
                    <a16:creationId xmlns:a16="http://schemas.microsoft.com/office/drawing/2014/main" id="{54090481-AA1A-425C-B0D6-FC64A7B0511F}"/>
                  </a:ext>
                </a:extLst>
              </p:cNvPr>
              <p:cNvSpPr txBox="1"/>
              <p:nvPr/>
            </p:nvSpPr>
            <p:spPr>
              <a:xfrm>
                <a:off x="8825585" y="5920846"/>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5" name="Gruppo 114">
              <a:extLst>
                <a:ext uri="{FF2B5EF4-FFF2-40B4-BE49-F238E27FC236}">
                  <a16:creationId xmlns:a16="http://schemas.microsoft.com/office/drawing/2014/main" id="{65670DE1-CF06-418F-9B4B-CD7357BA198B}"/>
                </a:ext>
              </a:extLst>
            </p:cNvPr>
            <p:cNvGrpSpPr/>
            <p:nvPr/>
          </p:nvGrpSpPr>
          <p:grpSpPr>
            <a:xfrm>
              <a:off x="6740051" y="7010680"/>
              <a:ext cx="4165911" cy="720000"/>
              <a:chOff x="6625751" y="6982105"/>
              <a:chExt cx="4165911" cy="720000"/>
            </a:xfrm>
          </p:grpSpPr>
          <p:sp>
            <p:nvSpPr>
              <p:cNvPr id="94" name="Rettangolo con angoli arrotondati 93">
                <a:extLst>
                  <a:ext uri="{FF2B5EF4-FFF2-40B4-BE49-F238E27FC236}">
                    <a16:creationId xmlns:a16="http://schemas.microsoft.com/office/drawing/2014/main" id="{D3D2FEFA-A1AC-4146-82CA-1F3313D80631}"/>
                  </a:ext>
                </a:extLst>
              </p:cNvPr>
              <p:cNvSpPr/>
              <p:nvPr/>
            </p:nvSpPr>
            <p:spPr>
              <a:xfrm>
                <a:off x="6625751" y="6982105"/>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8" name="TextBox 7">
                <a:extLst>
                  <a:ext uri="{FF2B5EF4-FFF2-40B4-BE49-F238E27FC236}">
                    <a16:creationId xmlns:a16="http://schemas.microsoft.com/office/drawing/2014/main" id="{EC6BC0E5-9490-4C8E-B6DA-39B10F664947}"/>
                  </a:ext>
                </a:extLst>
              </p:cNvPr>
              <p:cNvSpPr txBox="1"/>
              <p:nvPr/>
            </p:nvSpPr>
            <p:spPr>
              <a:xfrm>
                <a:off x="7105292" y="7174352"/>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UMPM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6" name="Gruppo 115">
              <a:extLst>
                <a:ext uri="{FF2B5EF4-FFF2-40B4-BE49-F238E27FC236}">
                  <a16:creationId xmlns:a16="http://schemas.microsoft.com/office/drawing/2014/main" id="{531E46E9-03C7-43B4-AD0E-A8D4A45823D9}"/>
                </a:ext>
              </a:extLst>
            </p:cNvPr>
            <p:cNvGrpSpPr/>
            <p:nvPr/>
          </p:nvGrpSpPr>
          <p:grpSpPr>
            <a:xfrm>
              <a:off x="6756467" y="8094973"/>
              <a:ext cx="4165911" cy="720000"/>
              <a:chOff x="6642167" y="8066398"/>
              <a:chExt cx="4165911" cy="720000"/>
            </a:xfrm>
          </p:grpSpPr>
          <p:sp>
            <p:nvSpPr>
              <p:cNvPr id="100" name="Rettangolo con angoli arrotondati 99">
                <a:extLst>
                  <a:ext uri="{FF2B5EF4-FFF2-40B4-BE49-F238E27FC236}">
                    <a16:creationId xmlns:a16="http://schemas.microsoft.com/office/drawing/2014/main" id="{077DA10E-F629-45D8-89AF-CA52B6D782C0}"/>
                  </a:ext>
                </a:extLst>
              </p:cNvPr>
              <p:cNvSpPr/>
              <p:nvPr/>
            </p:nvSpPr>
            <p:spPr>
              <a:xfrm>
                <a:off x="6642167" y="8066398"/>
                <a:ext cx="4165911" cy="720000"/>
              </a:xfrm>
              <a:prstGeom prst="roundRect">
                <a:avLst>
                  <a:gd name="adj" fmla="val 5102"/>
                </a:avLst>
              </a:prstGeom>
              <a:solidFill>
                <a:srgbClr val="BD890F"/>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1" name="TextBox 7">
                <a:extLst>
                  <a:ext uri="{FF2B5EF4-FFF2-40B4-BE49-F238E27FC236}">
                    <a16:creationId xmlns:a16="http://schemas.microsoft.com/office/drawing/2014/main" id="{3B812EA5-3066-4B98-B93A-336D386FE47F}"/>
                  </a:ext>
                </a:extLst>
              </p:cNvPr>
              <p:cNvSpPr txBox="1"/>
              <p:nvPr/>
            </p:nvSpPr>
            <p:spPr>
              <a:xfrm>
                <a:off x="7640771" y="8092973"/>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5" name="Gruppo 74">
              <a:extLst>
                <a:ext uri="{FF2B5EF4-FFF2-40B4-BE49-F238E27FC236}">
                  <a16:creationId xmlns:a16="http://schemas.microsoft.com/office/drawing/2014/main" id="{E878AF4F-36E3-4686-ACF6-C84765767A81}"/>
                </a:ext>
              </a:extLst>
            </p:cNvPr>
            <p:cNvGrpSpPr/>
            <p:nvPr/>
          </p:nvGrpSpPr>
          <p:grpSpPr>
            <a:xfrm>
              <a:off x="6767955" y="4842094"/>
              <a:ext cx="4165911" cy="720000"/>
              <a:chOff x="6653655" y="4813519"/>
              <a:chExt cx="4165911" cy="720000"/>
            </a:xfrm>
          </p:grpSpPr>
          <p:sp>
            <p:nvSpPr>
              <p:cNvPr id="107" name="Rettangolo con angoli arrotondati 106">
                <a:extLst>
                  <a:ext uri="{FF2B5EF4-FFF2-40B4-BE49-F238E27FC236}">
                    <a16:creationId xmlns:a16="http://schemas.microsoft.com/office/drawing/2014/main" id="{A40B0CBC-7634-4352-A10F-84D7361E9249}"/>
                  </a:ext>
                </a:extLst>
              </p:cNvPr>
              <p:cNvSpPr/>
              <p:nvPr/>
            </p:nvSpPr>
            <p:spPr>
              <a:xfrm>
                <a:off x="6653655" y="4813519"/>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98DD88B2-5804-4593-B223-7316DE7F42D9}"/>
                  </a:ext>
                </a:extLst>
              </p:cNvPr>
              <p:cNvSpPr txBox="1"/>
              <p:nvPr/>
            </p:nvSpPr>
            <p:spPr>
              <a:xfrm>
                <a:off x="7512277" y="4833810"/>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22" name="Connettore diritto 121">
              <a:extLst>
                <a:ext uri="{FF2B5EF4-FFF2-40B4-BE49-F238E27FC236}">
                  <a16:creationId xmlns:a16="http://schemas.microsoft.com/office/drawing/2014/main" id="{998CD440-DDD3-4005-A87E-FED401E7E76D}"/>
                </a:ext>
              </a:extLst>
            </p:cNvPr>
            <p:cNvCxnSpPr>
              <a:cxnSpLocks/>
              <a:stCxn id="100" idx="2"/>
              <a:endCxn id="84" idx="0"/>
            </p:cNvCxnSpPr>
            <p:nvPr/>
          </p:nvCxnSpPr>
          <p:spPr>
            <a:xfrm>
              <a:off x="8839423"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7" name="Connettore diritto 126">
              <a:extLst>
                <a:ext uri="{FF2B5EF4-FFF2-40B4-BE49-F238E27FC236}">
                  <a16:creationId xmlns:a16="http://schemas.microsoft.com/office/drawing/2014/main" id="{A6814B17-771B-48CF-913D-BAAD8CF68188}"/>
                </a:ext>
              </a:extLst>
            </p:cNvPr>
            <p:cNvCxnSpPr>
              <a:cxnSpLocks/>
              <a:endCxn id="87" idx="2"/>
            </p:cNvCxnSpPr>
            <p:nvPr/>
          </p:nvCxnSpPr>
          <p:spPr>
            <a:xfrm flipV="1">
              <a:off x="9886646"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Connettore diritto 152">
              <a:extLst>
                <a:ext uri="{FF2B5EF4-FFF2-40B4-BE49-F238E27FC236}">
                  <a16:creationId xmlns:a16="http://schemas.microsoft.com/office/drawing/2014/main" id="{F851E599-F15B-47BD-A76B-E2719B559D41}"/>
                </a:ext>
              </a:extLst>
            </p:cNvPr>
            <p:cNvCxnSpPr>
              <a:cxnSpLocks/>
              <a:stCxn id="87" idx="0"/>
            </p:cNvCxnSpPr>
            <p:nvPr/>
          </p:nvCxnSpPr>
          <p:spPr>
            <a:xfrm flipV="1">
              <a:off x="9886646"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4" name="Connettore diritto 153">
              <a:extLst>
                <a:ext uri="{FF2B5EF4-FFF2-40B4-BE49-F238E27FC236}">
                  <a16:creationId xmlns:a16="http://schemas.microsoft.com/office/drawing/2014/main" id="{ECCCF59D-5E79-4BA2-A8D9-927D5827153D}"/>
                </a:ext>
              </a:extLst>
            </p:cNvPr>
            <p:cNvCxnSpPr>
              <a:cxnSpLocks/>
              <a:stCxn id="107" idx="0"/>
              <a:endCxn id="110" idx="3"/>
            </p:cNvCxnSpPr>
            <p:nvPr/>
          </p:nvCxnSpPr>
          <p:spPr>
            <a:xfrm flipH="1" flipV="1">
              <a:off x="8850910"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Connettore diritto 154">
              <a:extLst>
                <a:ext uri="{FF2B5EF4-FFF2-40B4-BE49-F238E27FC236}">
                  <a16:creationId xmlns:a16="http://schemas.microsoft.com/office/drawing/2014/main" id="{B62A95A1-9F50-44B1-80A9-04B51111B30C}"/>
                </a:ext>
              </a:extLst>
            </p:cNvPr>
            <p:cNvCxnSpPr>
              <a:cxnSpLocks/>
            </p:cNvCxnSpPr>
            <p:nvPr/>
          </p:nvCxnSpPr>
          <p:spPr>
            <a:xfrm flipV="1">
              <a:off x="7644865"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Connettore diritto 155">
              <a:extLst>
                <a:ext uri="{FF2B5EF4-FFF2-40B4-BE49-F238E27FC236}">
                  <a16:creationId xmlns:a16="http://schemas.microsoft.com/office/drawing/2014/main" id="{B7F8120D-D063-46B5-B8EF-792A82ADDCCB}"/>
                </a:ext>
              </a:extLst>
            </p:cNvPr>
            <p:cNvCxnSpPr>
              <a:cxnSpLocks/>
            </p:cNvCxnSpPr>
            <p:nvPr/>
          </p:nvCxnSpPr>
          <p:spPr>
            <a:xfrm flipV="1">
              <a:off x="8850909"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E99C9326-F61F-4D48-8209-56B5C27F89EC}"/>
                </a:ext>
              </a:extLst>
            </p:cNvPr>
            <p:cNvSpPr txBox="1"/>
            <p:nvPr/>
          </p:nvSpPr>
          <p:spPr>
            <a:xfrm>
              <a:off x="3154722" y="3857904"/>
              <a:ext cx="2308251"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MICROPHONE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6" name="Rettangolo con angoli arrotondati 35">
              <a:extLst>
                <a:ext uri="{FF2B5EF4-FFF2-40B4-BE49-F238E27FC236}">
                  <a16:creationId xmlns:a16="http://schemas.microsoft.com/office/drawing/2014/main" id="{C16EF174-4E11-4324-8059-7E40E4DC8714}"/>
                </a:ext>
              </a:extLst>
            </p:cNvPr>
            <p:cNvSpPr/>
            <p:nvPr/>
          </p:nvSpPr>
          <p:spPr>
            <a:xfrm>
              <a:off x="440357" y="6448425"/>
              <a:ext cx="4558170" cy="3624423"/>
            </a:xfrm>
            <a:prstGeom prst="roundRect">
              <a:avLst>
                <a:gd name="adj" fmla="val 5102"/>
              </a:avLst>
            </a:prstGeom>
            <a:solidFill>
              <a:srgbClr val="C97A03"/>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9" name="Gruppo 8">
              <a:extLst>
                <a:ext uri="{FF2B5EF4-FFF2-40B4-BE49-F238E27FC236}">
                  <a16:creationId xmlns:a16="http://schemas.microsoft.com/office/drawing/2014/main" id="{42DB32C9-E35C-46B6-A094-6A86C4FCE4AE}"/>
                </a:ext>
              </a:extLst>
            </p:cNvPr>
            <p:cNvGrpSpPr/>
            <p:nvPr/>
          </p:nvGrpSpPr>
          <p:grpSpPr>
            <a:xfrm>
              <a:off x="640458" y="9152005"/>
              <a:ext cx="4165911" cy="720000"/>
              <a:chOff x="640458" y="9152005"/>
              <a:chExt cx="4165911" cy="720000"/>
            </a:xfrm>
          </p:grpSpPr>
          <p:sp>
            <p:nvSpPr>
              <p:cNvPr id="183" name="Rettangolo con angoli arrotondati 182">
                <a:extLst>
                  <a:ext uri="{FF2B5EF4-FFF2-40B4-BE49-F238E27FC236}">
                    <a16:creationId xmlns:a16="http://schemas.microsoft.com/office/drawing/2014/main" id="{F262FD32-8C49-4E1E-9F81-C4C48A49AD86}"/>
                  </a:ext>
                </a:extLst>
              </p:cNvPr>
              <p:cNvSpPr/>
              <p:nvPr/>
            </p:nvSpPr>
            <p:spPr>
              <a:xfrm>
                <a:off x="640458" y="9152005"/>
                <a:ext cx="4165911" cy="720000"/>
              </a:xfrm>
              <a:prstGeom prst="roundRect">
                <a:avLst>
                  <a:gd name="adj" fmla="val 5102"/>
                </a:avLst>
              </a:prstGeom>
              <a:solidFill>
                <a:srgbClr val="CB4101"/>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84" name="TextBox 7">
                <a:extLst>
                  <a:ext uri="{FF2B5EF4-FFF2-40B4-BE49-F238E27FC236}">
                    <a16:creationId xmlns:a16="http://schemas.microsoft.com/office/drawing/2014/main" id="{56E448DD-2294-4205-AF2F-00065496FF97}"/>
                  </a:ext>
                </a:extLst>
              </p:cNvPr>
              <p:cNvSpPr txBox="1"/>
              <p:nvPr/>
            </p:nvSpPr>
            <p:spPr>
              <a:xfrm>
                <a:off x="1219935" y="9192210"/>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E32C0FEF-D1D4-4DDC-9DBA-A6190E70762A}"/>
                </a:ext>
              </a:extLst>
            </p:cNvPr>
            <p:cNvGrpSpPr/>
            <p:nvPr/>
          </p:nvGrpSpPr>
          <p:grpSpPr>
            <a:xfrm>
              <a:off x="636487" y="6648743"/>
              <a:ext cx="4165911" cy="1232939"/>
              <a:chOff x="636487" y="6648743"/>
              <a:chExt cx="4165911" cy="1232939"/>
            </a:xfrm>
          </p:grpSpPr>
          <p:grpSp>
            <p:nvGrpSpPr>
              <p:cNvPr id="7" name="Gruppo 6">
                <a:extLst>
                  <a:ext uri="{FF2B5EF4-FFF2-40B4-BE49-F238E27FC236}">
                    <a16:creationId xmlns:a16="http://schemas.microsoft.com/office/drawing/2014/main" id="{F95EE055-C312-4B13-A95C-D1E5192036C3}"/>
                  </a:ext>
                </a:extLst>
              </p:cNvPr>
              <p:cNvGrpSpPr/>
              <p:nvPr/>
            </p:nvGrpSpPr>
            <p:grpSpPr>
              <a:xfrm>
                <a:off x="636487" y="6648743"/>
                <a:ext cx="4165911" cy="1232939"/>
                <a:chOff x="636487" y="6648743"/>
                <a:chExt cx="4165911" cy="1232939"/>
              </a:xfrm>
            </p:grpSpPr>
            <p:sp>
              <p:nvSpPr>
                <p:cNvPr id="2" name="Rettangolo 1">
                  <a:extLst>
                    <a:ext uri="{FF2B5EF4-FFF2-40B4-BE49-F238E27FC236}">
                      <a16:creationId xmlns:a16="http://schemas.microsoft.com/office/drawing/2014/main" id="{D66ED3B2-76E9-4B68-98A5-51E49984D32D}"/>
                    </a:ext>
                  </a:extLst>
                </p:cNvPr>
                <p:cNvSpPr/>
                <p:nvPr/>
              </p:nvSpPr>
              <p:spPr>
                <a:xfrm>
                  <a:off x="636487" y="6648743"/>
                  <a:ext cx="4165911" cy="1232939"/>
                </a:xfrm>
                <a:prstGeom prst="rect">
                  <a:avLst/>
                </a:prstGeom>
                <a:solidFill>
                  <a:srgbClr val="CB4101"/>
                </a:solidFill>
                <a:ln>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9" name="Connettore diritto 38">
                  <a:extLst>
                    <a:ext uri="{FF2B5EF4-FFF2-40B4-BE49-F238E27FC236}">
                      <a16:creationId xmlns:a16="http://schemas.microsoft.com/office/drawing/2014/main" id="{54E1AFE1-059E-4E2E-A219-C40256E60335}"/>
                    </a:ext>
                  </a:extLst>
                </p:cNvPr>
                <p:cNvCxnSpPr>
                  <a:cxnSpLocks/>
                  <a:endCxn id="2" idx="2"/>
                </p:cNvCxnSpPr>
                <p:nvPr/>
              </p:nvCxnSpPr>
              <p:spPr>
                <a:xfrm>
                  <a:off x="1129543" y="6648743"/>
                  <a:ext cx="1589900"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3EA48032-C479-4BCC-A185-FDF7E00405BD}"/>
                    </a:ext>
                  </a:extLst>
                </p:cNvPr>
                <p:cNvCxnSpPr>
                  <a:cxnSpLocks/>
                  <a:endCxn id="2" idx="2"/>
                </p:cNvCxnSpPr>
                <p:nvPr/>
              </p:nvCxnSpPr>
              <p:spPr>
                <a:xfrm flipH="1">
                  <a:off x="2719443" y="6648743"/>
                  <a:ext cx="1589894"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85" name="TextBox 7">
                <a:extLst>
                  <a:ext uri="{FF2B5EF4-FFF2-40B4-BE49-F238E27FC236}">
                    <a16:creationId xmlns:a16="http://schemas.microsoft.com/office/drawing/2014/main" id="{DDD0697E-7080-425E-B6D1-9F8EC1D1ECC9}"/>
                  </a:ext>
                </a:extLst>
              </p:cNvPr>
              <p:cNvSpPr txBox="1"/>
              <p:nvPr/>
            </p:nvSpPr>
            <p:spPr>
              <a:xfrm>
                <a:off x="2128151" y="6743265"/>
                <a:ext cx="1182583"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INPUT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MUX</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6" name="Connettore diritto 205">
              <a:extLst>
                <a:ext uri="{FF2B5EF4-FFF2-40B4-BE49-F238E27FC236}">
                  <a16:creationId xmlns:a16="http://schemas.microsoft.com/office/drawing/2014/main" id="{B9D22478-F782-430D-810A-419CECFB55F9}"/>
                </a:ext>
              </a:extLst>
            </p:cNvPr>
            <p:cNvCxnSpPr>
              <a:cxnSpLocks/>
              <a:stCxn id="183" idx="0"/>
              <a:endCxn id="2" idx="2"/>
            </p:cNvCxnSpPr>
            <p:nvPr/>
          </p:nvCxnSpPr>
          <p:spPr>
            <a:xfrm flipH="1" flipV="1">
              <a:off x="2719443" y="7881682"/>
              <a:ext cx="3971" cy="1270323"/>
            </a:xfrm>
            <a:prstGeom prst="line">
              <a:avLst/>
            </a:prstGeom>
            <a:ln w="41275" cmpd="sng">
              <a:solidFill>
                <a:srgbClr val="FFFEE6"/>
              </a:solidFill>
              <a:prstDash val="solid"/>
              <a:headEnd type="arrow" w="med" len="med"/>
              <a:tailEnd type="none" w="sm" len="sm"/>
            </a:ln>
          </p:spPr>
          <p:style>
            <a:lnRef idx="1">
              <a:schemeClr val="accent1"/>
            </a:lnRef>
            <a:fillRef idx="0">
              <a:schemeClr val="accent1"/>
            </a:fillRef>
            <a:effectRef idx="0">
              <a:schemeClr val="accent1"/>
            </a:effectRef>
            <a:fontRef idx="minor">
              <a:schemeClr val="tx1"/>
            </a:fontRef>
          </p:style>
        </p:cxnSp>
        <p:sp>
          <p:nvSpPr>
            <p:cNvPr id="210" name="TextBox 7">
              <a:extLst>
                <a:ext uri="{FF2B5EF4-FFF2-40B4-BE49-F238E27FC236}">
                  <a16:creationId xmlns:a16="http://schemas.microsoft.com/office/drawing/2014/main" id="{DDD854A0-793E-4E73-B5CD-57A1C7A00939}"/>
                </a:ext>
              </a:extLst>
            </p:cNvPr>
            <p:cNvSpPr txBox="1"/>
            <p:nvPr/>
          </p:nvSpPr>
          <p:spPr>
            <a:xfrm>
              <a:off x="1255154" y="5464722"/>
              <a:ext cx="293652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000" cap="small" spc="40" dirty="0">
                  <a:solidFill>
                    <a:srgbClr val="FFFEE6"/>
                  </a:solidFill>
                  <a:effectLst>
                    <a:outerShdw blurRad="50800" dist="38100" dir="2700000" algn="tl" rotWithShape="0">
                      <a:prstClr val="black">
                        <a:alpha val="40000"/>
                      </a:prstClr>
                    </a:outerShdw>
                  </a:effectLst>
                  <a:latin typeface="Montserrat Classic Bold"/>
                </a:rPr>
                <a:t>CAR CONTROL</a:t>
              </a:r>
              <a:br>
                <a:rPr lang="en-US" sz="3000" cap="small" spc="40" dirty="0">
                  <a:solidFill>
                    <a:srgbClr val="FFFEE6"/>
                  </a:solidFill>
                  <a:effectLst>
                    <a:outerShdw blurRad="50800" dist="38100" dir="2700000" algn="tl" rotWithShape="0">
                      <a:prstClr val="black">
                        <a:alpha val="40000"/>
                      </a:prstClr>
                    </a:outerShdw>
                  </a:effectLst>
                  <a:latin typeface="Montserrat Classic Bold"/>
                </a:rPr>
              </a:br>
              <a:r>
                <a:rPr lang="en-US" sz="3000" cap="small" spc="40" dirty="0">
                  <a:solidFill>
                    <a:srgbClr val="FFFEE6"/>
                  </a:solidFill>
                  <a:effectLst>
                    <a:outerShdw blurRad="50800" dist="38100" dir="2700000" algn="tl" rotWithShape="0">
                      <a:prstClr val="black">
                        <a:alpha val="40000"/>
                      </a:prstClr>
                    </a:outerShdw>
                  </a:effectLst>
                  <a:latin typeface="Montserrat Classic Bold"/>
                </a:rPr>
                <a:t>MODULE</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242" name="Immagine 241" descr="Immagine che contiene testo, schermo&#10;&#10;Descrizione generata automaticamente">
              <a:extLst>
                <a:ext uri="{FF2B5EF4-FFF2-40B4-BE49-F238E27FC236}">
                  <a16:creationId xmlns:a16="http://schemas.microsoft.com/office/drawing/2014/main" id="{84EC4BCF-4722-4377-ACF6-BA2B11E7E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9435" y="8143762"/>
              <a:ext cx="402824" cy="576000"/>
            </a:xfrm>
            <a:prstGeom prst="rect">
              <a:avLst/>
            </a:prstGeom>
          </p:spPr>
        </p:pic>
        <p:cxnSp>
          <p:nvCxnSpPr>
            <p:cNvPr id="243" name="Connettore diritto 242">
              <a:extLst>
                <a:ext uri="{FF2B5EF4-FFF2-40B4-BE49-F238E27FC236}">
                  <a16:creationId xmlns:a16="http://schemas.microsoft.com/office/drawing/2014/main" id="{51D893DC-7C74-4163-A8CB-344CC699973A}"/>
                </a:ext>
              </a:extLst>
            </p:cNvPr>
            <p:cNvCxnSpPr>
              <a:cxnSpLocks/>
              <a:stCxn id="183" idx="3"/>
              <a:endCxn id="84" idx="1"/>
            </p:cNvCxnSpPr>
            <p:nvPr/>
          </p:nvCxnSpPr>
          <p:spPr>
            <a:xfrm>
              <a:off x="4806369" y="9512005"/>
              <a:ext cx="1950098" cy="27261"/>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Connettore diritto 194">
              <a:extLst>
                <a:ext uri="{FF2B5EF4-FFF2-40B4-BE49-F238E27FC236}">
                  <a16:creationId xmlns:a16="http://schemas.microsoft.com/office/drawing/2014/main" id="{CC40D724-63D6-4BCE-A42A-AA1194234770}"/>
                </a:ext>
              </a:extLst>
            </p:cNvPr>
            <p:cNvCxnSpPr>
              <a:cxnSpLocks/>
            </p:cNvCxnSpPr>
            <p:nvPr/>
          </p:nvCxnSpPr>
          <p:spPr>
            <a:xfrm flipV="1">
              <a:off x="4313312" y="5143500"/>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309DB98B-6BAF-49DC-A992-C82C020C7603}"/>
                </a:ext>
              </a:extLst>
            </p:cNvPr>
            <p:cNvCxnSpPr>
              <a:cxnSpLocks/>
            </p:cNvCxnSpPr>
            <p:nvPr/>
          </p:nvCxnSpPr>
          <p:spPr>
            <a:xfrm flipV="1">
              <a:off x="1133517" y="5143499"/>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5" name="TextBox 6">
              <a:extLst>
                <a:ext uri="{FF2B5EF4-FFF2-40B4-BE49-F238E27FC236}">
                  <a16:creationId xmlns:a16="http://schemas.microsoft.com/office/drawing/2014/main" id="{B5E515CC-4E22-482E-905C-B4964893F44E}"/>
                </a:ext>
              </a:extLst>
            </p:cNvPr>
            <p:cNvSpPr txBox="1"/>
            <p:nvPr/>
          </p:nvSpPr>
          <p:spPr>
            <a:xfrm>
              <a:off x="4403085" y="5381764"/>
              <a:ext cx="103080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voice</a:t>
              </a:r>
            </a:p>
          </p:txBody>
        </p:sp>
        <p:sp>
          <p:nvSpPr>
            <p:cNvPr id="276" name="TextBox 6">
              <a:extLst>
                <a:ext uri="{FF2B5EF4-FFF2-40B4-BE49-F238E27FC236}">
                  <a16:creationId xmlns:a16="http://schemas.microsoft.com/office/drawing/2014/main" id="{E00506A6-464C-4CAC-B0BF-F29ACDCDD1BB}"/>
                </a:ext>
              </a:extLst>
            </p:cNvPr>
            <p:cNvSpPr txBox="1"/>
            <p:nvPr/>
          </p:nvSpPr>
          <p:spPr>
            <a:xfrm>
              <a:off x="97784" y="5381764"/>
              <a:ext cx="940778" cy="718145"/>
            </a:xfrm>
            <a:prstGeom prst="rect">
              <a:avLst/>
            </a:prstGeom>
          </p:spPr>
          <p:txBody>
            <a:bodyPr wrap="square" lIns="0" tIns="0" rIns="0" bIns="0" rtlCol="0" anchor="t">
              <a:spAutoFit/>
            </a:bodyPr>
            <a:lstStyle/>
            <a:p>
              <a:pPr algn="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photo</a:t>
              </a:r>
            </a:p>
          </p:txBody>
        </p:sp>
        <p:sp>
          <p:nvSpPr>
            <p:cNvPr id="277" name="TextBox 6">
              <a:extLst>
                <a:ext uri="{FF2B5EF4-FFF2-40B4-BE49-F238E27FC236}">
                  <a16:creationId xmlns:a16="http://schemas.microsoft.com/office/drawing/2014/main" id="{986DAECD-8A36-43CD-86F2-DC16015F019B}"/>
                </a:ext>
              </a:extLst>
            </p:cNvPr>
            <p:cNvSpPr txBox="1"/>
            <p:nvPr/>
          </p:nvSpPr>
          <p:spPr>
            <a:xfrm>
              <a:off x="2798758" y="8093054"/>
              <a:ext cx="87117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input</a:t>
              </a:r>
            </a:p>
          </p:txBody>
        </p:sp>
        <p:sp>
          <p:nvSpPr>
            <p:cNvPr id="278" name="TextBox 6">
              <a:extLst>
                <a:ext uri="{FF2B5EF4-FFF2-40B4-BE49-F238E27FC236}">
                  <a16:creationId xmlns:a16="http://schemas.microsoft.com/office/drawing/2014/main" id="{B023D2B0-F8C3-44DA-B634-F21BDA24A232}"/>
                </a:ext>
              </a:extLst>
            </p:cNvPr>
            <p:cNvSpPr txBox="1"/>
            <p:nvPr/>
          </p:nvSpPr>
          <p:spPr>
            <a:xfrm>
              <a:off x="5200289"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Auth</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grpSp>
      <p:pic>
        <p:nvPicPr>
          <p:cNvPr id="118" name="Immagine 117">
            <a:extLst>
              <a:ext uri="{FF2B5EF4-FFF2-40B4-BE49-F238E27FC236}">
                <a16:creationId xmlns:a16="http://schemas.microsoft.com/office/drawing/2014/main" id="{9461C8A2-F43E-499F-96B6-DCFFF797BC16}"/>
              </a:ext>
            </a:extLst>
          </p:cNvPr>
          <p:cNvPicPr>
            <a:picLocks noChangeAspect="1"/>
          </p:cNvPicPr>
          <p:nvPr/>
        </p:nvPicPr>
        <p:blipFill>
          <a:blip r:embed="rId9"/>
          <a:stretch>
            <a:fillRect/>
          </a:stretch>
        </p:blipFill>
        <p:spPr>
          <a:xfrm rot="16200000">
            <a:off x="7920350" y="6833216"/>
            <a:ext cx="567766" cy="754737"/>
          </a:xfrm>
          <a:prstGeom prst="rect">
            <a:avLst/>
          </a:prstGeom>
        </p:spPr>
      </p:pic>
      <p:grpSp>
        <p:nvGrpSpPr>
          <p:cNvPr id="5" name="Gruppo 4">
            <a:extLst>
              <a:ext uri="{FF2B5EF4-FFF2-40B4-BE49-F238E27FC236}">
                <a16:creationId xmlns:a16="http://schemas.microsoft.com/office/drawing/2014/main" id="{0F631A2C-B651-4CA9-88B9-91D25B96659C}"/>
              </a:ext>
            </a:extLst>
          </p:cNvPr>
          <p:cNvGrpSpPr/>
          <p:nvPr/>
        </p:nvGrpSpPr>
        <p:grpSpPr>
          <a:xfrm>
            <a:off x="10922378" y="2422949"/>
            <a:ext cx="6867472" cy="7649899"/>
            <a:chOff x="10922378" y="2422949"/>
            <a:chExt cx="6867472" cy="7649899"/>
          </a:xfrm>
        </p:grpSpPr>
        <p:sp>
          <p:nvSpPr>
            <p:cNvPr id="209" name="TextBox 7">
              <a:extLst>
                <a:ext uri="{FF2B5EF4-FFF2-40B4-BE49-F238E27FC236}">
                  <a16:creationId xmlns:a16="http://schemas.microsoft.com/office/drawing/2014/main" id="{2E21ED12-8A9B-442F-9973-A25EFCE793F2}"/>
                </a:ext>
              </a:extLst>
            </p:cNvPr>
            <p:cNvSpPr txBox="1"/>
            <p:nvPr/>
          </p:nvSpPr>
          <p:spPr>
            <a:xfrm>
              <a:off x="13711697" y="2422949"/>
              <a:ext cx="3664137"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CLOUD SERVICE</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2" name="Rettangolo con angoli arrotondati 211">
              <a:extLst>
                <a:ext uri="{FF2B5EF4-FFF2-40B4-BE49-F238E27FC236}">
                  <a16:creationId xmlns:a16="http://schemas.microsoft.com/office/drawing/2014/main" id="{0DE947FB-64F6-4D1C-8490-7E2ABA0210CB}"/>
                </a:ext>
              </a:extLst>
            </p:cNvPr>
            <p:cNvSpPr/>
            <p:nvPr/>
          </p:nvSpPr>
          <p:spPr>
            <a:xfrm>
              <a:off x="13305491" y="3076575"/>
              <a:ext cx="4484359" cy="6996273"/>
            </a:xfrm>
            <a:prstGeom prst="roundRect">
              <a:avLst>
                <a:gd name="adj" fmla="val 5102"/>
              </a:avLst>
            </a:prstGeom>
            <a:solidFill>
              <a:srgbClr val="1079C7"/>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14" name="Gruppo 13">
              <a:extLst>
                <a:ext uri="{FF2B5EF4-FFF2-40B4-BE49-F238E27FC236}">
                  <a16:creationId xmlns:a16="http://schemas.microsoft.com/office/drawing/2014/main" id="{6A15AA6A-63C4-46C1-8615-080D43F020EA}"/>
                </a:ext>
              </a:extLst>
            </p:cNvPr>
            <p:cNvGrpSpPr/>
            <p:nvPr/>
          </p:nvGrpSpPr>
          <p:grpSpPr>
            <a:xfrm>
              <a:off x="13449324" y="9179266"/>
              <a:ext cx="4165911" cy="720000"/>
              <a:chOff x="13449324" y="9179266"/>
              <a:chExt cx="4165911" cy="720000"/>
            </a:xfrm>
          </p:grpSpPr>
          <p:sp>
            <p:nvSpPr>
              <p:cNvPr id="233" name="Rettangolo con angoli arrotondati 232">
                <a:extLst>
                  <a:ext uri="{FF2B5EF4-FFF2-40B4-BE49-F238E27FC236}">
                    <a16:creationId xmlns:a16="http://schemas.microsoft.com/office/drawing/2014/main" id="{E2F9FF92-C2FE-4965-871D-5EE3CD8848BD}"/>
                  </a:ext>
                </a:extLst>
              </p:cNvPr>
              <p:cNvSpPr/>
              <p:nvPr/>
            </p:nvSpPr>
            <p:spPr>
              <a:xfrm>
                <a:off x="13449324" y="9179266"/>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4" name="TextBox 7">
                <a:extLst>
                  <a:ext uri="{FF2B5EF4-FFF2-40B4-BE49-F238E27FC236}">
                    <a16:creationId xmlns:a16="http://schemas.microsoft.com/office/drawing/2014/main" id="{609ADCB5-BEC0-43B3-BB4F-A5C92DF526F9}"/>
                  </a:ext>
                </a:extLst>
              </p:cNvPr>
              <p:cNvSpPr txBox="1"/>
              <p:nvPr/>
            </p:nvSpPr>
            <p:spPr>
              <a:xfrm>
                <a:off x="14021126" y="9205156"/>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311E6696-A6D7-4D6F-9C4B-AA5EDD804B58}"/>
                </a:ext>
              </a:extLst>
            </p:cNvPr>
            <p:cNvGrpSpPr/>
            <p:nvPr/>
          </p:nvGrpSpPr>
          <p:grpSpPr>
            <a:xfrm>
              <a:off x="15543768" y="5926387"/>
              <a:ext cx="2071469" cy="720000"/>
              <a:chOff x="15543768" y="5926387"/>
              <a:chExt cx="2071469" cy="720000"/>
            </a:xfrm>
          </p:grpSpPr>
          <p:sp>
            <p:nvSpPr>
              <p:cNvPr id="231" name="Rettangolo con angoli arrotondati 230">
                <a:extLst>
                  <a:ext uri="{FF2B5EF4-FFF2-40B4-BE49-F238E27FC236}">
                    <a16:creationId xmlns:a16="http://schemas.microsoft.com/office/drawing/2014/main" id="{F0444D3E-BD50-4177-8E9B-62A7A1EA1A8A}"/>
                  </a:ext>
                </a:extLst>
              </p:cNvPr>
              <p:cNvSpPr/>
              <p:nvPr/>
            </p:nvSpPr>
            <p:spPr>
              <a:xfrm>
                <a:off x="15543768" y="5926387"/>
                <a:ext cx="2071469"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2" name="TextBox 7">
                <a:extLst>
                  <a:ext uri="{FF2B5EF4-FFF2-40B4-BE49-F238E27FC236}">
                    <a16:creationId xmlns:a16="http://schemas.microsoft.com/office/drawing/2014/main" id="{42557261-1ED8-4588-BBE8-BD62231C5F06}"/>
                  </a:ext>
                </a:extLst>
              </p:cNvPr>
              <p:cNvSpPr txBox="1"/>
              <p:nvPr/>
            </p:nvSpPr>
            <p:spPr>
              <a:xfrm>
                <a:off x="15632742" y="5949421"/>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EF6E715D-65DA-46DD-8B1F-49B3CE572B45}"/>
                </a:ext>
              </a:extLst>
            </p:cNvPr>
            <p:cNvGrpSpPr/>
            <p:nvPr/>
          </p:nvGrpSpPr>
          <p:grpSpPr>
            <a:xfrm>
              <a:off x="13432908" y="7010680"/>
              <a:ext cx="4165911" cy="720000"/>
              <a:chOff x="13432908" y="7010680"/>
              <a:chExt cx="4165911" cy="720000"/>
            </a:xfrm>
          </p:grpSpPr>
          <p:sp>
            <p:nvSpPr>
              <p:cNvPr id="229" name="Rettangolo con angoli arrotondati 228">
                <a:extLst>
                  <a:ext uri="{FF2B5EF4-FFF2-40B4-BE49-F238E27FC236}">
                    <a16:creationId xmlns:a16="http://schemas.microsoft.com/office/drawing/2014/main" id="{055279D7-6A57-4D92-974E-F09923F9AFD9}"/>
                  </a:ext>
                </a:extLst>
              </p:cNvPr>
              <p:cNvSpPr/>
              <p:nvPr/>
            </p:nvSpPr>
            <p:spPr>
              <a:xfrm>
                <a:off x="13432908" y="7010680"/>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0" name="TextBox 7">
                <a:extLst>
                  <a:ext uri="{FF2B5EF4-FFF2-40B4-BE49-F238E27FC236}">
                    <a16:creationId xmlns:a16="http://schemas.microsoft.com/office/drawing/2014/main" id="{6FE01E9E-EA1B-4C49-9181-B923AE782675}"/>
                  </a:ext>
                </a:extLst>
              </p:cNvPr>
              <p:cNvSpPr txBox="1"/>
              <p:nvPr/>
            </p:nvSpPr>
            <p:spPr>
              <a:xfrm>
                <a:off x="13912449" y="7202927"/>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6C0AB735-F10F-4854-AFD7-605413339D78}"/>
                </a:ext>
              </a:extLst>
            </p:cNvPr>
            <p:cNvGrpSpPr/>
            <p:nvPr/>
          </p:nvGrpSpPr>
          <p:grpSpPr>
            <a:xfrm>
              <a:off x="13449324" y="8094973"/>
              <a:ext cx="4165911" cy="720000"/>
              <a:chOff x="13449324" y="8094973"/>
              <a:chExt cx="4165911" cy="720000"/>
            </a:xfrm>
          </p:grpSpPr>
          <p:sp>
            <p:nvSpPr>
              <p:cNvPr id="227" name="Rettangolo con angoli arrotondati 226">
                <a:extLst>
                  <a:ext uri="{FF2B5EF4-FFF2-40B4-BE49-F238E27FC236}">
                    <a16:creationId xmlns:a16="http://schemas.microsoft.com/office/drawing/2014/main" id="{FA69286E-8943-486C-990C-A8C0C62A2994}"/>
                  </a:ext>
                </a:extLst>
              </p:cNvPr>
              <p:cNvSpPr/>
              <p:nvPr/>
            </p:nvSpPr>
            <p:spPr>
              <a:xfrm>
                <a:off x="13449324" y="8094973"/>
                <a:ext cx="4165911" cy="720000"/>
              </a:xfrm>
              <a:prstGeom prst="roundRect">
                <a:avLst>
                  <a:gd name="adj" fmla="val 5102"/>
                </a:avLst>
              </a:prstGeom>
              <a:solidFill>
                <a:srgbClr val="0E4167"/>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8" name="TextBox 7">
                <a:extLst>
                  <a:ext uri="{FF2B5EF4-FFF2-40B4-BE49-F238E27FC236}">
                    <a16:creationId xmlns:a16="http://schemas.microsoft.com/office/drawing/2014/main" id="{2A6975C4-5365-4C96-BBD2-5B49ACB28525}"/>
                  </a:ext>
                </a:extLst>
              </p:cNvPr>
              <p:cNvSpPr txBox="1"/>
              <p:nvPr/>
            </p:nvSpPr>
            <p:spPr>
              <a:xfrm>
                <a:off x="14447928" y="8121548"/>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1F3C9293-9D5C-4D33-911D-4796FD8889A5}"/>
                </a:ext>
              </a:extLst>
            </p:cNvPr>
            <p:cNvGrpSpPr/>
            <p:nvPr/>
          </p:nvGrpSpPr>
          <p:grpSpPr>
            <a:xfrm>
              <a:off x="13460812" y="4842094"/>
              <a:ext cx="4165911" cy="720000"/>
              <a:chOff x="13460812" y="4842094"/>
              <a:chExt cx="4165911" cy="720000"/>
            </a:xfrm>
          </p:grpSpPr>
          <p:sp>
            <p:nvSpPr>
              <p:cNvPr id="225" name="Rettangolo con angoli arrotondati 224">
                <a:extLst>
                  <a:ext uri="{FF2B5EF4-FFF2-40B4-BE49-F238E27FC236}">
                    <a16:creationId xmlns:a16="http://schemas.microsoft.com/office/drawing/2014/main" id="{1F5F0E81-6BC8-4E98-B26B-36A3F204BF2C}"/>
                  </a:ext>
                </a:extLst>
              </p:cNvPr>
              <p:cNvSpPr/>
              <p:nvPr/>
            </p:nvSpPr>
            <p:spPr>
              <a:xfrm>
                <a:off x="13460812" y="4842094"/>
                <a:ext cx="4165911"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6" name="TextBox 7">
                <a:extLst>
                  <a:ext uri="{FF2B5EF4-FFF2-40B4-BE49-F238E27FC236}">
                    <a16:creationId xmlns:a16="http://schemas.microsoft.com/office/drawing/2014/main" id="{8420001F-E4AE-431E-AFC7-3B5D609D4B6D}"/>
                  </a:ext>
                </a:extLst>
              </p:cNvPr>
              <p:cNvSpPr txBox="1"/>
              <p:nvPr/>
            </p:nvSpPr>
            <p:spPr>
              <a:xfrm>
                <a:off x="14319434" y="4862385"/>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19" name="Connettore diritto 218">
              <a:extLst>
                <a:ext uri="{FF2B5EF4-FFF2-40B4-BE49-F238E27FC236}">
                  <a16:creationId xmlns:a16="http://schemas.microsoft.com/office/drawing/2014/main" id="{B8DD456C-EBCF-473B-8795-FF2951A17466}"/>
                </a:ext>
              </a:extLst>
            </p:cNvPr>
            <p:cNvCxnSpPr>
              <a:cxnSpLocks/>
              <a:stCxn id="227" idx="2"/>
              <a:endCxn id="233" idx="0"/>
            </p:cNvCxnSpPr>
            <p:nvPr/>
          </p:nvCxnSpPr>
          <p:spPr>
            <a:xfrm>
              <a:off x="15532280"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0" name="Connettore diritto 219">
              <a:extLst>
                <a:ext uri="{FF2B5EF4-FFF2-40B4-BE49-F238E27FC236}">
                  <a16:creationId xmlns:a16="http://schemas.microsoft.com/office/drawing/2014/main" id="{0CE2077F-2F1E-49EE-B7E0-1263B45B54A1}"/>
                </a:ext>
              </a:extLst>
            </p:cNvPr>
            <p:cNvCxnSpPr>
              <a:cxnSpLocks/>
              <a:endCxn id="231" idx="2"/>
            </p:cNvCxnSpPr>
            <p:nvPr/>
          </p:nvCxnSpPr>
          <p:spPr>
            <a:xfrm flipV="1">
              <a:off x="16579503"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56C6CADA-6F2B-441D-AD1A-51185F4D6C52}"/>
                </a:ext>
              </a:extLst>
            </p:cNvPr>
            <p:cNvCxnSpPr>
              <a:cxnSpLocks/>
              <a:stCxn id="231" idx="0"/>
            </p:cNvCxnSpPr>
            <p:nvPr/>
          </p:nvCxnSpPr>
          <p:spPr>
            <a:xfrm flipV="1">
              <a:off x="16579503"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DBE9EB35-788F-41BA-A3D2-8EA4C378AD0F}"/>
                </a:ext>
              </a:extLst>
            </p:cNvPr>
            <p:cNvCxnSpPr>
              <a:cxnSpLocks/>
              <a:stCxn id="225" idx="0"/>
            </p:cNvCxnSpPr>
            <p:nvPr/>
          </p:nvCxnSpPr>
          <p:spPr>
            <a:xfrm flipH="1" flipV="1">
              <a:off x="15543767"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08FDFF66-F8EB-40DA-8C0E-150D3E01A2A6}"/>
                </a:ext>
              </a:extLst>
            </p:cNvPr>
            <p:cNvCxnSpPr>
              <a:cxnSpLocks/>
            </p:cNvCxnSpPr>
            <p:nvPr/>
          </p:nvCxnSpPr>
          <p:spPr>
            <a:xfrm flipV="1">
              <a:off x="14337722"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4" name="Connettore diritto 223">
              <a:extLst>
                <a:ext uri="{FF2B5EF4-FFF2-40B4-BE49-F238E27FC236}">
                  <a16:creationId xmlns:a16="http://schemas.microsoft.com/office/drawing/2014/main" id="{145460B3-296D-4D2B-9A21-CA0D7DE61961}"/>
                </a:ext>
              </a:extLst>
            </p:cNvPr>
            <p:cNvCxnSpPr>
              <a:cxnSpLocks/>
            </p:cNvCxnSpPr>
            <p:nvPr/>
          </p:nvCxnSpPr>
          <p:spPr>
            <a:xfrm flipV="1">
              <a:off x="15543766"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46" name="Connettore diritto 245">
              <a:extLst>
                <a:ext uri="{FF2B5EF4-FFF2-40B4-BE49-F238E27FC236}">
                  <a16:creationId xmlns:a16="http://schemas.microsoft.com/office/drawing/2014/main" id="{05DD9BB8-B372-441B-85F7-A20BC9D868DA}"/>
                </a:ext>
              </a:extLst>
            </p:cNvPr>
            <p:cNvCxnSpPr>
              <a:cxnSpLocks/>
            </p:cNvCxnSpPr>
            <p:nvPr/>
          </p:nvCxnSpPr>
          <p:spPr>
            <a:xfrm>
              <a:off x="10922378" y="9539266"/>
              <a:ext cx="2526946"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68" name="Disco magnetico 267">
              <a:extLst>
                <a:ext uri="{FF2B5EF4-FFF2-40B4-BE49-F238E27FC236}">
                  <a16:creationId xmlns:a16="http://schemas.microsoft.com/office/drawing/2014/main" id="{DEF61146-919E-4F48-A2D7-FA4F5D3ED5AB}"/>
                </a:ext>
              </a:extLst>
            </p:cNvPr>
            <p:cNvSpPr/>
            <p:nvPr/>
          </p:nvSpPr>
          <p:spPr>
            <a:xfrm>
              <a:off x="13860206" y="3205647"/>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69" name="Immagine 268">
              <a:extLst>
                <a:ext uri="{FF2B5EF4-FFF2-40B4-BE49-F238E27FC236}">
                  <a16:creationId xmlns:a16="http://schemas.microsoft.com/office/drawing/2014/main" id="{02A87A24-07AA-40CF-AF16-B89896FB175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941709" y="3671408"/>
              <a:ext cx="469506" cy="626480"/>
            </a:xfrm>
            <a:prstGeom prst="rect">
              <a:avLst/>
            </a:prstGeom>
          </p:spPr>
        </p:pic>
        <p:pic>
          <p:nvPicPr>
            <p:cNvPr id="270" name="Immagine 269">
              <a:extLst>
                <a:ext uri="{FF2B5EF4-FFF2-40B4-BE49-F238E27FC236}">
                  <a16:creationId xmlns:a16="http://schemas.microsoft.com/office/drawing/2014/main" id="{94323F80-EDEF-4B2E-BAD4-F06B33F9175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492718" y="3730046"/>
              <a:ext cx="469506" cy="626480"/>
            </a:xfrm>
            <a:prstGeom prst="rect">
              <a:avLst/>
            </a:prstGeom>
          </p:spPr>
        </p:pic>
        <p:pic>
          <p:nvPicPr>
            <p:cNvPr id="271" name="Immagine 270">
              <a:extLst>
                <a:ext uri="{FF2B5EF4-FFF2-40B4-BE49-F238E27FC236}">
                  <a16:creationId xmlns:a16="http://schemas.microsoft.com/office/drawing/2014/main" id="{8FBC203F-7F98-4C8B-AE47-6DF966668F8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043727" y="3738806"/>
              <a:ext cx="469506" cy="626480"/>
            </a:xfrm>
            <a:prstGeom prst="rect">
              <a:avLst/>
            </a:prstGeom>
          </p:spPr>
        </p:pic>
        <p:pic>
          <p:nvPicPr>
            <p:cNvPr id="272" name="Immagine 271">
              <a:extLst>
                <a:ext uri="{FF2B5EF4-FFF2-40B4-BE49-F238E27FC236}">
                  <a16:creationId xmlns:a16="http://schemas.microsoft.com/office/drawing/2014/main" id="{1D0F5121-AB1F-442E-A56B-12966F41657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145744" y="3724603"/>
              <a:ext cx="469506" cy="626480"/>
            </a:xfrm>
            <a:prstGeom prst="rect">
              <a:avLst/>
            </a:prstGeom>
          </p:spPr>
        </p:pic>
        <p:pic>
          <p:nvPicPr>
            <p:cNvPr id="273" name="Immagine 272">
              <a:extLst>
                <a:ext uri="{FF2B5EF4-FFF2-40B4-BE49-F238E27FC236}">
                  <a16:creationId xmlns:a16="http://schemas.microsoft.com/office/drawing/2014/main" id="{7B7A64D6-F47A-4A13-8815-0C4BD560BAF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696753" y="3627792"/>
              <a:ext cx="469506" cy="626480"/>
            </a:xfrm>
            <a:prstGeom prst="rect">
              <a:avLst/>
            </a:prstGeom>
          </p:spPr>
        </p:pic>
        <p:pic>
          <p:nvPicPr>
            <p:cNvPr id="274" name="Immagine 273">
              <a:extLst>
                <a:ext uri="{FF2B5EF4-FFF2-40B4-BE49-F238E27FC236}">
                  <a16:creationId xmlns:a16="http://schemas.microsoft.com/office/drawing/2014/main" id="{EB4F15C1-F700-4631-85EC-26A1784E496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594735" y="3738806"/>
              <a:ext cx="469506" cy="626480"/>
            </a:xfrm>
            <a:prstGeom prst="rect">
              <a:avLst/>
            </a:prstGeom>
          </p:spPr>
        </p:pic>
        <p:sp>
          <p:nvSpPr>
            <p:cNvPr id="279" name="TextBox 6">
              <a:extLst>
                <a:ext uri="{FF2B5EF4-FFF2-40B4-BE49-F238E27FC236}">
                  <a16:creationId xmlns:a16="http://schemas.microsoft.com/office/drawing/2014/main" id="{335616F8-4885-41AA-938C-5713AD40C289}"/>
                </a:ext>
              </a:extLst>
            </p:cNvPr>
            <p:cNvSpPr txBox="1"/>
            <p:nvPr/>
          </p:nvSpPr>
          <p:spPr>
            <a:xfrm>
              <a:off x="11577042"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UMP</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pic>
          <p:nvPicPr>
            <p:cNvPr id="280" name="Immagine 279" descr="Immagine che contiene testo, schermo&#10;&#10;Descrizione generata automaticamente">
              <a:extLst>
                <a:ext uri="{FF2B5EF4-FFF2-40B4-BE49-F238E27FC236}">
                  <a16:creationId xmlns:a16="http://schemas.microsoft.com/office/drawing/2014/main" id="{0F8E642C-2887-4ED8-A5E2-CF4883B37C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16453" y="8143762"/>
              <a:ext cx="402824" cy="576000"/>
            </a:xfrm>
            <a:prstGeom prst="rect">
              <a:avLst/>
            </a:prstGeom>
          </p:spPr>
        </p:pic>
      </p:grpSp>
      <p:cxnSp>
        <p:nvCxnSpPr>
          <p:cNvPr id="281" name="Connettore diritto 280">
            <a:extLst>
              <a:ext uri="{FF2B5EF4-FFF2-40B4-BE49-F238E27FC236}">
                <a16:creationId xmlns:a16="http://schemas.microsoft.com/office/drawing/2014/main" id="{18FB166D-96A7-4C26-9033-32E4E63979E2}"/>
              </a:ext>
            </a:extLst>
          </p:cNvPr>
          <p:cNvCxnSpPr>
            <a:cxnSpLocks/>
          </p:cNvCxnSpPr>
          <p:nvPr/>
        </p:nvCxnSpPr>
        <p:spPr>
          <a:xfrm flipV="1">
            <a:off x="12178019" y="2422949"/>
            <a:ext cx="15788" cy="7849566"/>
          </a:xfrm>
          <a:prstGeom prst="line">
            <a:avLst/>
          </a:prstGeom>
          <a:ln w="107950" cmpd="sng">
            <a:solidFill>
              <a:srgbClr val="FFFEE6">
                <a:alpha val="70000"/>
              </a:srgb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AutoShape 2">
            <a:extLst>
              <a:ext uri="{FF2B5EF4-FFF2-40B4-BE49-F238E27FC236}">
                <a16:creationId xmlns:a16="http://schemas.microsoft.com/office/drawing/2014/main" id="{FA8D02C4-7C71-4D07-AD92-39C7C93DE191}"/>
              </a:ext>
            </a:extLst>
          </p:cNvPr>
          <p:cNvSpPr/>
          <p:nvPr/>
        </p:nvSpPr>
        <p:spPr>
          <a:xfrm>
            <a:off x="1" y="335766"/>
            <a:ext cx="14962224" cy="1731159"/>
          </a:xfrm>
          <a:prstGeom prst="rect">
            <a:avLst/>
          </a:prstGeom>
          <a:solidFill>
            <a:srgbClr val="F8CF2C">
              <a:alpha val="29803"/>
            </a:srgbClr>
          </a:solidFill>
        </p:spPr>
      </p:sp>
      <p:sp>
        <p:nvSpPr>
          <p:cNvPr id="93" name="TextBox 10">
            <a:extLst>
              <a:ext uri="{FF2B5EF4-FFF2-40B4-BE49-F238E27FC236}">
                <a16:creationId xmlns:a16="http://schemas.microsoft.com/office/drawing/2014/main" id="{DDF6F96C-68BB-443F-94CA-3FEF7C633650}"/>
              </a:ext>
            </a:extLst>
          </p:cNvPr>
          <p:cNvSpPr txBox="1"/>
          <p:nvPr/>
        </p:nvSpPr>
        <p:spPr>
          <a:xfrm>
            <a:off x="173563" y="335766"/>
            <a:ext cx="157617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HARDWARE DEPLOYMENT</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96" name="Gruppo 95">
            <a:extLst>
              <a:ext uri="{FF2B5EF4-FFF2-40B4-BE49-F238E27FC236}">
                <a16:creationId xmlns:a16="http://schemas.microsoft.com/office/drawing/2014/main" id="{1C6CCB1E-F6E3-48E1-838C-D804AB66C73F}"/>
              </a:ext>
            </a:extLst>
          </p:cNvPr>
          <p:cNvGrpSpPr>
            <a:grpSpLocks noChangeAspect="1"/>
          </p:cNvGrpSpPr>
          <p:nvPr/>
        </p:nvGrpSpPr>
        <p:grpSpPr>
          <a:xfrm>
            <a:off x="3708660" y="4123128"/>
            <a:ext cx="4267308" cy="3884267"/>
            <a:chOff x="1165083" y="2839296"/>
            <a:chExt cx="4435573" cy="4271977"/>
          </a:xfrm>
        </p:grpSpPr>
        <p:pic>
          <p:nvPicPr>
            <p:cNvPr id="97" name="Immagine 96">
              <a:extLst>
                <a:ext uri="{FF2B5EF4-FFF2-40B4-BE49-F238E27FC236}">
                  <a16:creationId xmlns:a16="http://schemas.microsoft.com/office/drawing/2014/main" id="{EF234526-E226-424F-81F1-1295EFD21496}"/>
                </a:ext>
              </a:extLst>
            </p:cNvPr>
            <p:cNvPicPr>
              <a:picLocks noChangeAspect="1"/>
            </p:cNvPicPr>
            <p:nvPr/>
          </p:nvPicPr>
          <p:blipFill>
            <a:blip r:embed="rId11"/>
            <a:stretch>
              <a:fillRect/>
            </a:stretch>
          </p:blipFill>
          <p:spPr>
            <a:xfrm>
              <a:off x="1165083" y="3930041"/>
              <a:ext cx="4435573" cy="2945077"/>
            </a:xfrm>
            <a:prstGeom prst="rect">
              <a:avLst/>
            </a:prstGeom>
          </p:spPr>
        </p:pic>
        <p:pic>
          <p:nvPicPr>
            <p:cNvPr id="99" name="Immagine 98">
              <a:extLst>
                <a:ext uri="{FF2B5EF4-FFF2-40B4-BE49-F238E27FC236}">
                  <a16:creationId xmlns:a16="http://schemas.microsoft.com/office/drawing/2014/main" id="{907C12CE-83BA-45A5-9EBF-6DE1450536A4}"/>
                </a:ext>
              </a:extLst>
            </p:cNvPr>
            <p:cNvPicPr>
              <a:picLocks noChangeAspect="1"/>
            </p:cNvPicPr>
            <p:nvPr/>
          </p:nvPicPr>
          <p:blipFill>
            <a:blip r:embed="rId12"/>
            <a:stretch>
              <a:fillRect/>
            </a:stretch>
          </p:blipFill>
          <p:spPr>
            <a:xfrm>
              <a:off x="3442763" y="2839296"/>
              <a:ext cx="723349" cy="1289113"/>
            </a:xfrm>
            <a:prstGeom prst="rect">
              <a:avLst/>
            </a:prstGeom>
          </p:spPr>
        </p:pic>
        <p:pic>
          <p:nvPicPr>
            <p:cNvPr id="102" name="Immagine 101">
              <a:extLst>
                <a:ext uri="{FF2B5EF4-FFF2-40B4-BE49-F238E27FC236}">
                  <a16:creationId xmlns:a16="http://schemas.microsoft.com/office/drawing/2014/main" id="{143DD69A-C016-4207-81D7-A849B9CEC4FD}"/>
                </a:ext>
              </a:extLst>
            </p:cNvPr>
            <p:cNvPicPr>
              <a:picLocks noChangeAspect="1"/>
            </p:cNvPicPr>
            <p:nvPr/>
          </p:nvPicPr>
          <p:blipFill>
            <a:blip r:embed="rId13"/>
            <a:stretch>
              <a:fillRect/>
            </a:stretch>
          </p:blipFill>
          <p:spPr>
            <a:xfrm rot="951301">
              <a:off x="1741705" y="5826513"/>
              <a:ext cx="3282326" cy="1284760"/>
            </a:xfrm>
            <a:prstGeom prst="rect">
              <a:avLst/>
            </a:prstGeom>
          </p:spPr>
        </p:pic>
      </p:grpSp>
      <p:sp>
        <p:nvSpPr>
          <p:cNvPr id="103" name="TextBox 7">
            <a:extLst>
              <a:ext uri="{FF2B5EF4-FFF2-40B4-BE49-F238E27FC236}">
                <a16:creationId xmlns:a16="http://schemas.microsoft.com/office/drawing/2014/main" id="{BBFE512A-E3C6-43FE-9EBE-F5B41B966DE1}"/>
              </a:ext>
            </a:extLst>
          </p:cNvPr>
          <p:cNvSpPr txBox="1"/>
          <p:nvPr/>
        </p:nvSpPr>
        <p:spPr>
          <a:xfrm>
            <a:off x="3525540" y="2640211"/>
            <a:ext cx="4621704"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RASPBERRY PI 3 B+</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04" name="TextBox 7">
            <a:extLst>
              <a:ext uri="{FF2B5EF4-FFF2-40B4-BE49-F238E27FC236}">
                <a16:creationId xmlns:a16="http://schemas.microsoft.com/office/drawing/2014/main" id="{241ED9D8-4965-4E94-A838-1E5FE11498FA}"/>
              </a:ext>
            </a:extLst>
          </p:cNvPr>
          <p:cNvSpPr txBox="1"/>
          <p:nvPr/>
        </p:nvSpPr>
        <p:spPr>
          <a:xfrm>
            <a:off x="3823257" y="3176345"/>
            <a:ext cx="4026271" cy="82073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(WITH PI CAMERA AND MICROPHONE</a:t>
            </a:r>
            <a:r>
              <a:rPr lang="en-US" sz="3000" cap="small" spc="40" dirty="0">
                <a:solidFill>
                  <a:srgbClr val="FFFEE6"/>
                </a:solidFill>
                <a:effectLst>
                  <a:outerShdw blurRad="50800" dist="38100" dir="2700000" algn="tl" rotWithShape="0">
                    <a:prstClr val="black">
                      <a:alpha val="40000"/>
                    </a:prstClr>
                  </a:outerShdw>
                </a:effectLst>
                <a:latin typeface="Montserrat Classic Bold"/>
              </a:rPr>
              <a:t>)</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105" name="Immagine 104">
            <a:extLst>
              <a:ext uri="{FF2B5EF4-FFF2-40B4-BE49-F238E27FC236}">
                <a16:creationId xmlns:a16="http://schemas.microsoft.com/office/drawing/2014/main" id="{CCCD42F4-855B-43B7-8199-61B386BFAE2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95176" y="8505733"/>
            <a:ext cx="1894277" cy="1599268"/>
          </a:xfrm>
          <a:prstGeom prst="rect">
            <a:avLst/>
          </a:prstGeom>
        </p:spPr>
      </p:pic>
      <p:pic>
        <p:nvPicPr>
          <p:cNvPr id="106" name="Immagine 105">
            <a:extLst>
              <a:ext uri="{FF2B5EF4-FFF2-40B4-BE49-F238E27FC236}">
                <a16:creationId xmlns:a16="http://schemas.microsoft.com/office/drawing/2014/main" id="{3D7355A5-F0E6-4DA7-A75E-BC75446A4762}"/>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2582821" y="3384952"/>
            <a:ext cx="5549161" cy="4671051"/>
          </a:xfrm>
          <a:prstGeom prst="rect">
            <a:avLst/>
          </a:prstGeom>
        </p:spPr>
      </p:pic>
      <p:sp>
        <p:nvSpPr>
          <p:cNvPr id="109" name="TextBox 7">
            <a:extLst>
              <a:ext uri="{FF2B5EF4-FFF2-40B4-BE49-F238E27FC236}">
                <a16:creationId xmlns:a16="http://schemas.microsoft.com/office/drawing/2014/main" id="{254BC11A-BE85-42C9-B4EB-6E14F86F42B6}"/>
              </a:ext>
            </a:extLst>
          </p:cNvPr>
          <p:cNvSpPr txBox="1"/>
          <p:nvPr/>
        </p:nvSpPr>
        <p:spPr>
          <a:xfrm>
            <a:off x="12769106" y="2640211"/>
            <a:ext cx="5176589"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SUPPORT NOTEBOOK</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114" name="Immagine 113">
            <a:extLst>
              <a:ext uri="{FF2B5EF4-FFF2-40B4-BE49-F238E27FC236}">
                <a16:creationId xmlns:a16="http://schemas.microsoft.com/office/drawing/2014/main" id="{A859A8C5-FFA5-4065-9E11-F39FDDFC52B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4623628" y="8598346"/>
            <a:ext cx="1467546" cy="1414043"/>
          </a:xfrm>
          <a:prstGeom prst="rect">
            <a:avLst/>
          </a:prstGeom>
        </p:spPr>
      </p:pic>
      <p:cxnSp>
        <p:nvCxnSpPr>
          <p:cNvPr id="119" name="Connettore curvo 118">
            <a:extLst>
              <a:ext uri="{FF2B5EF4-FFF2-40B4-BE49-F238E27FC236}">
                <a16:creationId xmlns:a16="http://schemas.microsoft.com/office/drawing/2014/main" id="{7DDA87F6-CE51-4973-AF98-97C36E870AED}"/>
              </a:ext>
            </a:extLst>
          </p:cNvPr>
          <p:cNvCxnSpPr>
            <a:cxnSpLocks/>
          </p:cNvCxnSpPr>
          <p:nvPr/>
        </p:nvCxnSpPr>
        <p:spPr>
          <a:xfrm>
            <a:off x="8570172" y="7195345"/>
            <a:ext cx="4957692" cy="59844"/>
          </a:xfrm>
          <a:prstGeom prst="curvedConnector4">
            <a:avLst>
              <a:gd name="adj1" fmla="val 50543"/>
              <a:gd name="adj2" fmla="val 481993"/>
            </a:avLst>
          </a:prstGeom>
          <a:ln w="190500">
            <a:solidFill>
              <a:schemeClr val="bg2"/>
            </a:solidFill>
          </a:ln>
        </p:spPr>
        <p:style>
          <a:lnRef idx="1">
            <a:schemeClr val="accent1"/>
          </a:lnRef>
          <a:fillRef idx="0">
            <a:schemeClr val="accent1"/>
          </a:fillRef>
          <a:effectRef idx="0">
            <a:schemeClr val="accent1"/>
          </a:effectRef>
          <a:fontRef idx="minor">
            <a:schemeClr val="tx1"/>
          </a:fontRef>
        </p:style>
      </p:cxnSp>
      <p:pic>
        <p:nvPicPr>
          <p:cNvPr id="120" name="Immagine 119">
            <a:extLst>
              <a:ext uri="{FF2B5EF4-FFF2-40B4-BE49-F238E27FC236}">
                <a16:creationId xmlns:a16="http://schemas.microsoft.com/office/drawing/2014/main" id="{8B25143E-172C-4713-B894-972EDCE01688}"/>
              </a:ext>
            </a:extLst>
          </p:cNvPr>
          <p:cNvPicPr>
            <a:picLocks noChangeAspect="1"/>
          </p:cNvPicPr>
          <p:nvPr/>
        </p:nvPicPr>
        <p:blipFill>
          <a:blip r:embed="rId9"/>
          <a:stretch>
            <a:fillRect/>
          </a:stretch>
        </p:blipFill>
        <p:spPr>
          <a:xfrm rot="1729412">
            <a:off x="13480626" y="6995295"/>
            <a:ext cx="220642" cy="293303"/>
          </a:xfrm>
          <a:prstGeom prst="rect">
            <a:avLst/>
          </a:prstGeom>
        </p:spPr>
      </p:pic>
      <p:sp>
        <p:nvSpPr>
          <p:cNvPr id="121" name="TextBox 7">
            <a:extLst>
              <a:ext uri="{FF2B5EF4-FFF2-40B4-BE49-F238E27FC236}">
                <a16:creationId xmlns:a16="http://schemas.microsoft.com/office/drawing/2014/main" id="{CC4799BF-5280-4DFB-AE3D-61458AC7651E}"/>
              </a:ext>
            </a:extLst>
          </p:cNvPr>
          <p:cNvSpPr txBox="1"/>
          <p:nvPr/>
        </p:nvSpPr>
        <p:spPr>
          <a:xfrm>
            <a:off x="9264988" y="6564197"/>
            <a:ext cx="3427775"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ETHERNET CABLE</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Tree>
    <p:extLst>
      <p:ext uri="{BB962C8B-B14F-4D97-AF65-F5344CB8AC3E}">
        <p14:creationId xmlns:p14="http://schemas.microsoft.com/office/powerpoint/2010/main" val="392940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1750"/>
                                        <p:tgtEl>
                                          <p:spTgt spid="92"/>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wipe(left)">
                                      <p:cBhvr>
                                        <p:cTn id="11" dur="1750"/>
                                        <p:tgtEl>
                                          <p:spTgt spid="93"/>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nodeType="clickEffect">
                                  <p:stCondLst>
                                    <p:cond delay="0"/>
                                  </p:stCondLst>
                                  <p:childTnLst>
                                    <p:animEffect transition="out" filter="wheel(1)">
                                      <p:cBhvr>
                                        <p:cTn id="15" dur="1500"/>
                                        <p:tgtEl>
                                          <p:spTgt spid="4"/>
                                        </p:tgtEl>
                                      </p:cBhvr>
                                    </p:animEffect>
                                    <p:set>
                                      <p:cBhvr>
                                        <p:cTn id="16" dur="1" fill="hold">
                                          <p:stCondLst>
                                            <p:cond delay="1499"/>
                                          </p:stCondLst>
                                        </p:cTn>
                                        <p:tgtEl>
                                          <p:spTgt spid="4"/>
                                        </p:tgtEl>
                                        <p:attrNameLst>
                                          <p:attrName>style.visibility</p:attrName>
                                        </p:attrNameLst>
                                      </p:cBhvr>
                                      <p:to>
                                        <p:strVal val="hidden"/>
                                      </p:to>
                                    </p:set>
                                  </p:childTnLst>
                                </p:cTn>
                              </p:par>
                              <p:par>
                                <p:cTn id="17" presetID="21" presetClass="entr" presetSubtype="1"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wheel(1)">
                                      <p:cBhvr>
                                        <p:cTn id="19" dur="1500"/>
                                        <p:tgtEl>
                                          <p:spTgt spid="96"/>
                                        </p:tgtEl>
                                      </p:cBhvr>
                                    </p:animEffect>
                                  </p:childTnLst>
                                </p:cTn>
                              </p:par>
                            </p:childTnLst>
                          </p:cTn>
                        </p:par>
                        <p:par>
                          <p:cTn id="20" fill="hold">
                            <p:stCondLst>
                              <p:cond delay="1500"/>
                            </p:stCondLst>
                            <p:childTnLst>
                              <p:par>
                                <p:cTn id="21" presetID="42" presetClass="entr" presetSubtype="0" fill="hold" grpId="0" nodeType="afterEffect">
                                  <p:stCondLst>
                                    <p:cond delay="500"/>
                                  </p:stCondLst>
                                  <p:childTnLst>
                                    <p:set>
                                      <p:cBhvr>
                                        <p:cTn id="22" dur="1" fill="hold">
                                          <p:stCondLst>
                                            <p:cond delay="0"/>
                                          </p:stCondLst>
                                        </p:cTn>
                                        <p:tgtEl>
                                          <p:spTgt spid="103"/>
                                        </p:tgtEl>
                                        <p:attrNameLst>
                                          <p:attrName>style.visibility</p:attrName>
                                        </p:attrNameLst>
                                      </p:cBhvr>
                                      <p:to>
                                        <p:strVal val="visible"/>
                                      </p:to>
                                    </p:set>
                                    <p:animEffect transition="in" filter="fade">
                                      <p:cBhvr>
                                        <p:cTn id="23" dur="750"/>
                                        <p:tgtEl>
                                          <p:spTgt spid="103"/>
                                        </p:tgtEl>
                                      </p:cBhvr>
                                    </p:animEffect>
                                    <p:anim calcmode="lin" valueType="num">
                                      <p:cBhvr>
                                        <p:cTn id="24" dur="750" fill="hold"/>
                                        <p:tgtEl>
                                          <p:spTgt spid="103"/>
                                        </p:tgtEl>
                                        <p:attrNameLst>
                                          <p:attrName>ppt_x</p:attrName>
                                        </p:attrNameLst>
                                      </p:cBhvr>
                                      <p:tavLst>
                                        <p:tav tm="0">
                                          <p:val>
                                            <p:strVal val="#ppt_x"/>
                                          </p:val>
                                        </p:tav>
                                        <p:tav tm="100000">
                                          <p:val>
                                            <p:strVal val="#ppt_x"/>
                                          </p:val>
                                        </p:tav>
                                      </p:tavLst>
                                    </p:anim>
                                    <p:anim calcmode="lin" valueType="num">
                                      <p:cBhvr>
                                        <p:cTn id="25" dur="750" fill="hold"/>
                                        <p:tgtEl>
                                          <p:spTgt spid="103"/>
                                        </p:tgtEl>
                                        <p:attrNameLst>
                                          <p:attrName>ppt_y</p:attrName>
                                        </p:attrNameLst>
                                      </p:cBhvr>
                                      <p:tavLst>
                                        <p:tav tm="0">
                                          <p:val>
                                            <p:strVal val="#ppt_y+.1"/>
                                          </p:val>
                                        </p:tav>
                                        <p:tav tm="100000">
                                          <p:val>
                                            <p:strVal val="#ppt_y"/>
                                          </p:val>
                                        </p:tav>
                                      </p:tavLst>
                                    </p:anim>
                                  </p:childTnLst>
                                </p:cTn>
                              </p:par>
                            </p:childTnLst>
                          </p:cTn>
                        </p:par>
                        <p:par>
                          <p:cTn id="26" fill="hold">
                            <p:stCondLst>
                              <p:cond delay="2750"/>
                            </p:stCondLst>
                            <p:childTnLst>
                              <p:par>
                                <p:cTn id="27" presetID="14" presetClass="entr" presetSubtype="10" fill="hold" grpId="0" nodeType="afterEffect">
                                  <p:stCondLst>
                                    <p:cond delay="750"/>
                                  </p:stCondLst>
                                  <p:childTnLst>
                                    <p:set>
                                      <p:cBhvr>
                                        <p:cTn id="28" dur="1" fill="hold">
                                          <p:stCondLst>
                                            <p:cond delay="0"/>
                                          </p:stCondLst>
                                        </p:cTn>
                                        <p:tgtEl>
                                          <p:spTgt spid="104"/>
                                        </p:tgtEl>
                                        <p:attrNameLst>
                                          <p:attrName>style.visibility</p:attrName>
                                        </p:attrNameLst>
                                      </p:cBhvr>
                                      <p:to>
                                        <p:strVal val="visible"/>
                                      </p:to>
                                    </p:set>
                                    <p:animEffect transition="in" filter="randombar(horizontal)">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up)">
                                      <p:cBhvr>
                                        <p:cTn id="34" dur="750"/>
                                        <p:tgtEl>
                                          <p:spTgt spid="105"/>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xit" presetSubtype="1" fill="hold" nodeType="clickEffect">
                                  <p:stCondLst>
                                    <p:cond delay="0"/>
                                  </p:stCondLst>
                                  <p:childTnLst>
                                    <p:animEffect transition="out" filter="wheel(1)">
                                      <p:cBhvr>
                                        <p:cTn id="38" dur="1500"/>
                                        <p:tgtEl>
                                          <p:spTgt spid="5"/>
                                        </p:tgtEl>
                                      </p:cBhvr>
                                    </p:animEffect>
                                    <p:set>
                                      <p:cBhvr>
                                        <p:cTn id="39" dur="1" fill="hold">
                                          <p:stCondLst>
                                            <p:cond delay="1499"/>
                                          </p:stCondLst>
                                        </p:cTn>
                                        <p:tgtEl>
                                          <p:spTgt spid="5"/>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heel(1)">
                                      <p:cBhvr>
                                        <p:cTn id="42" dur="1500"/>
                                        <p:tgtEl>
                                          <p:spTgt spid="106"/>
                                        </p:tgtEl>
                                      </p:cBhvr>
                                    </p:animEffect>
                                  </p:childTnLst>
                                </p:cTn>
                              </p:par>
                            </p:childTnLst>
                          </p:cTn>
                        </p:par>
                        <p:par>
                          <p:cTn id="43" fill="hold">
                            <p:stCondLst>
                              <p:cond delay="1500"/>
                            </p:stCondLst>
                            <p:childTnLst>
                              <p:par>
                                <p:cTn id="44" presetID="42" presetClass="entr" presetSubtype="0" fill="hold" grpId="0" nodeType="afterEffect">
                                  <p:stCondLst>
                                    <p:cond delay="25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750"/>
                                        <p:tgtEl>
                                          <p:spTgt spid="109"/>
                                        </p:tgtEl>
                                      </p:cBhvr>
                                    </p:animEffect>
                                    <p:anim calcmode="lin" valueType="num">
                                      <p:cBhvr>
                                        <p:cTn id="47" dur="750" fill="hold"/>
                                        <p:tgtEl>
                                          <p:spTgt spid="109"/>
                                        </p:tgtEl>
                                        <p:attrNameLst>
                                          <p:attrName>ppt_x</p:attrName>
                                        </p:attrNameLst>
                                      </p:cBhvr>
                                      <p:tavLst>
                                        <p:tav tm="0">
                                          <p:val>
                                            <p:strVal val="#ppt_x"/>
                                          </p:val>
                                        </p:tav>
                                        <p:tav tm="100000">
                                          <p:val>
                                            <p:strVal val="#ppt_x"/>
                                          </p:val>
                                        </p:tav>
                                      </p:tavLst>
                                    </p:anim>
                                    <p:anim calcmode="lin" valueType="num">
                                      <p:cBhvr>
                                        <p:cTn id="48" dur="75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wipe(up)">
                                      <p:cBhvr>
                                        <p:cTn id="53" dur="750"/>
                                        <p:tgtEl>
                                          <p:spTgt spid="11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18"/>
                                        </p:tgtEl>
                                        <p:attrNameLst>
                                          <p:attrName>style.visibility</p:attrName>
                                        </p:attrNameLst>
                                      </p:cBhvr>
                                      <p:to>
                                        <p:strVal val="visible"/>
                                      </p:to>
                                    </p:set>
                                    <p:animEffect transition="in" filter="wipe(left)">
                                      <p:cBhvr>
                                        <p:cTn id="58" dur="300"/>
                                        <p:tgtEl>
                                          <p:spTgt spid="118"/>
                                        </p:tgtEl>
                                      </p:cBhvr>
                                    </p:animEffect>
                                  </p:childTnLst>
                                </p:cTn>
                              </p:par>
                            </p:childTnLst>
                          </p:cTn>
                        </p:par>
                        <p:par>
                          <p:cTn id="59" fill="hold">
                            <p:stCondLst>
                              <p:cond delay="300"/>
                            </p:stCondLst>
                            <p:childTnLst>
                              <p:par>
                                <p:cTn id="60" presetID="22" presetClass="entr" presetSubtype="8" fill="hold" nodeType="afterEffect">
                                  <p:stCondLst>
                                    <p:cond delay="0"/>
                                  </p:stCondLst>
                                  <p:childTnLst>
                                    <p:set>
                                      <p:cBhvr>
                                        <p:cTn id="61" dur="1" fill="hold">
                                          <p:stCondLst>
                                            <p:cond delay="0"/>
                                          </p:stCondLst>
                                        </p:cTn>
                                        <p:tgtEl>
                                          <p:spTgt spid="119"/>
                                        </p:tgtEl>
                                        <p:attrNameLst>
                                          <p:attrName>style.visibility</p:attrName>
                                        </p:attrNameLst>
                                      </p:cBhvr>
                                      <p:to>
                                        <p:strVal val="visible"/>
                                      </p:to>
                                    </p:set>
                                    <p:animEffect transition="in" filter="wipe(left)">
                                      <p:cBhvr>
                                        <p:cTn id="62" dur="1750"/>
                                        <p:tgtEl>
                                          <p:spTgt spid="119"/>
                                        </p:tgtEl>
                                      </p:cBhvr>
                                    </p:animEffect>
                                  </p:childTnLst>
                                </p:cTn>
                              </p:par>
                              <p:par>
                                <p:cTn id="63" presetID="22" presetClass="entr" presetSubtype="4" fill="hold" nodeType="withEffect">
                                  <p:stCondLst>
                                    <p:cond delay="1550"/>
                                  </p:stCondLst>
                                  <p:childTnLst>
                                    <p:set>
                                      <p:cBhvr>
                                        <p:cTn id="64" dur="1" fill="hold">
                                          <p:stCondLst>
                                            <p:cond delay="0"/>
                                          </p:stCondLst>
                                        </p:cTn>
                                        <p:tgtEl>
                                          <p:spTgt spid="120"/>
                                        </p:tgtEl>
                                        <p:attrNameLst>
                                          <p:attrName>style.visibility</p:attrName>
                                        </p:attrNameLst>
                                      </p:cBhvr>
                                      <p:to>
                                        <p:strVal val="visible"/>
                                      </p:to>
                                    </p:set>
                                    <p:animEffect transition="in" filter="wipe(down)">
                                      <p:cBhvr>
                                        <p:cTn id="65" dur="150"/>
                                        <p:tgtEl>
                                          <p:spTgt spid="120"/>
                                        </p:tgtEl>
                                      </p:cBhvr>
                                    </p:animEffect>
                                  </p:childTnLst>
                                </p:cTn>
                              </p:par>
                            </p:childTnLst>
                          </p:cTn>
                        </p:par>
                        <p:par>
                          <p:cTn id="66" fill="hold">
                            <p:stCondLst>
                              <p:cond delay="2050"/>
                            </p:stCondLst>
                            <p:childTnLst>
                              <p:par>
                                <p:cTn id="67" presetID="14" presetClass="entr" presetSubtype="10" fill="hold" grpId="0" nodeType="afterEffect">
                                  <p:stCondLst>
                                    <p:cond delay="500"/>
                                  </p:stCondLst>
                                  <p:childTnLst>
                                    <p:set>
                                      <p:cBhvr>
                                        <p:cTn id="68" dur="1" fill="hold">
                                          <p:stCondLst>
                                            <p:cond delay="0"/>
                                          </p:stCondLst>
                                        </p:cTn>
                                        <p:tgtEl>
                                          <p:spTgt spid="121"/>
                                        </p:tgtEl>
                                        <p:attrNameLst>
                                          <p:attrName>style.visibility</p:attrName>
                                        </p:attrNameLst>
                                      </p:cBhvr>
                                      <p:to>
                                        <p:strVal val="visible"/>
                                      </p:to>
                                    </p:set>
                                    <p:animEffect transition="in" filter="randombar(horizontal)">
                                      <p:cBhvr>
                                        <p:cTn id="69"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103" grpId="0"/>
      <p:bldP spid="104" grpId="0"/>
      <p:bldP spid="109" grpId="0"/>
      <p:bldP spid="12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5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6401319"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14" name="Gruppo 13">
            <a:extLst>
              <a:ext uri="{FF2B5EF4-FFF2-40B4-BE49-F238E27FC236}">
                <a16:creationId xmlns:a16="http://schemas.microsoft.com/office/drawing/2014/main" id="{76367443-FE4A-471F-BDF7-E403BEE997F3}"/>
              </a:ext>
            </a:extLst>
          </p:cNvPr>
          <p:cNvGrpSpPr/>
          <p:nvPr/>
        </p:nvGrpSpPr>
        <p:grpSpPr>
          <a:xfrm>
            <a:off x="5382142" y="7346121"/>
            <a:ext cx="2232387" cy="2696640"/>
            <a:chOff x="6884806" y="6626195"/>
            <a:chExt cx="2232387" cy="2696640"/>
          </a:xfrm>
        </p:grpSpPr>
        <p:pic>
          <p:nvPicPr>
            <p:cNvPr id="5" name="Immagine 4">
              <a:extLst>
                <a:ext uri="{FF2B5EF4-FFF2-40B4-BE49-F238E27FC236}">
                  <a16:creationId xmlns:a16="http://schemas.microsoft.com/office/drawing/2014/main" id="{3CE789C8-DF6F-4636-AE38-8D7C8A8A9680}"/>
                </a:ext>
              </a:extLst>
            </p:cNvPr>
            <p:cNvPicPr>
              <a:picLocks noChangeAspect="1"/>
            </p:cNvPicPr>
            <p:nvPr/>
          </p:nvPicPr>
          <p:blipFill>
            <a:blip r:embed="rId5"/>
            <a:stretch>
              <a:fillRect/>
            </a:stretch>
          </p:blipFill>
          <p:spPr>
            <a:xfrm>
              <a:off x="7429500" y="6626195"/>
              <a:ext cx="1143000" cy="1490579"/>
            </a:xfrm>
            <a:prstGeom prst="rect">
              <a:avLst/>
            </a:prstGeom>
          </p:spPr>
        </p:pic>
        <p:sp>
          <p:nvSpPr>
            <p:cNvPr id="23" name="TextBox 7">
              <a:extLst>
                <a:ext uri="{FF2B5EF4-FFF2-40B4-BE49-F238E27FC236}">
                  <a16:creationId xmlns:a16="http://schemas.microsoft.com/office/drawing/2014/main" id="{6D481937-0440-454D-855A-E9B58BCAE365}"/>
                </a:ext>
              </a:extLst>
            </p:cNvPr>
            <p:cNvSpPr txBox="1"/>
            <p:nvPr/>
          </p:nvSpPr>
          <p:spPr>
            <a:xfrm>
              <a:off x="6884806" y="8168673"/>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PERSONAL</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27" name="Gruppo 26">
            <a:extLst>
              <a:ext uri="{FF2B5EF4-FFF2-40B4-BE49-F238E27FC236}">
                <a16:creationId xmlns:a16="http://schemas.microsoft.com/office/drawing/2014/main" id="{200F21B5-E1A4-402A-A7E1-123C79D00708}"/>
              </a:ext>
            </a:extLst>
          </p:cNvPr>
          <p:cNvGrpSpPr/>
          <p:nvPr/>
        </p:nvGrpSpPr>
        <p:grpSpPr>
          <a:xfrm>
            <a:off x="8780046" y="7346121"/>
            <a:ext cx="1687694" cy="2696640"/>
            <a:chOff x="4532272" y="6626195"/>
            <a:chExt cx="1687694" cy="2696640"/>
          </a:xfrm>
        </p:grpSpPr>
        <p:pic>
          <p:nvPicPr>
            <p:cNvPr id="9" name="Immagine 8">
              <a:extLst>
                <a:ext uri="{FF2B5EF4-FFF2-40B4-BE49-F238E27FC236}">
                  <a16:creationId xmlns:a16="http://schemas.microsoft.com/office/drawing/2014/main" id="{9415694E-3DC8-4B7D-A3AE-D895FBE47156}"/>
                </a:ext>
              </a:extLst>
            </p:cNvPr>
            <p:cNvPicPr>
              <a:picLocks noChangeAspect="1"/>
            </p:cNvPicPr>
            <p:nvPr/>
          </p:nvPicPr>
          <p:blipFill>
            <a:blip r:embed="rId6"/>
            <a:stretch>
              <a:fillRect/>
            </a:stretch>
          </p:blipFill>
          <p:spPr>
            <a:xfrm>
              <a:off x="4804619" y="6626195"/>
              <a:ext cx="1143000" cy="1486560"/>
            </a:xfrm>
            <a:prstGeom prst="rect">
              <a:avLst/>
            </a:prstGeom>
          </p:spPr>
        </p:pic>
        <p:sp>
          <p:nvSpPr>
            <p:cNvPr id="24" name="TextBox 7">
              <a:extLst>
                <a:ext uri="{FF2B5EF4-FFF2-40B4-BE49-F238E27FC236}">
                  <a16:creationId xmlns:a16="http://schemas.microsoft.com/office/drawing/2014/main" id="{681AB6FB-A835-42D4-A23E-6D29CD6CA3F5}"/>
                </a:ext>
              </a:extLst>
            </p:cNvPr>
            <p:cNvSpPr txBox="1"/>
            <p:nvPr/>
          </p:nvSpPr>
          <p:spPr>
            <a:xfrm>
              <a:off x="4532272" y="8168673"/>
              <a:ext cx="1687694"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TRAVEL</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13" name="Gruppo 12">
            <a:extLst>
              <a:ext uri="{FF2B5EF4-FFF2-40B4-BE49-F238E27FC236}">
                <a16:creationId xmlns:a16="http://schemas.microsoft.com/office/drawing/2014/main" id="{76882B10-3530-477F-9B6C-27D1CDE285D1}"/>
              </a:ext>
            </a:extLst>
          </p:cNvPr>
          <p:cNvGrpSpPr/>
          <p:nvPr/>
        </p:nvGrpSpPr>
        <p:grpSpPr>
          <a:xfrm>
            <a:off x="11633257" y="7319224"/>
            <a:ext cx="2232387" cy="2743592"/>
            <a:chOff x="9511232" y="6626195"/>
            <a:chExt cx="2232387" cy="2743592"/>
          </a:xfrm>
        </p:grpSpPr>
        <p:pic>
          <p:nvPicPr>
            <p:cNvPr id="7" name="Immagine 6">
              <a:extLst>
                <a:ext uri="{FF2B5EF4-FFF2-40B4-BE49-F238E27FC236}">
                  <a16:creationId xmlns:a16="http://schemas.microsoft.com/office/drawing/2014/main" id="{EDF39FB7-1FEE-49D2-B0F5-772261DE7C70}"/>
                </a:ext>
              </a:extLst>
            </p:cNvPr>
            <p:cNvPicPr>
              <a:picLocks noChangeAspect="1"/>
            </p:cNvPicPr>
            <p:nvPr/>
          </p:nvPicPr>
          <p:blipFill>
            <a:blip r:embed="rId7"/>
            <a:stretch>
              <a:fillRect/>
            </a:stretch>
          </p:blipFill>
          <p:spPr>
            <a:xfrm>
              <a:off x="10054381" y="6626195"/>
              <a:ext cx="1146090" cy="1490579"/>
            </a:xfrm>
            <a:prstGeom prst="rect">
              <a:avLst/>
            </a:prstGeom>
          </p:spPr>
        </p:pic>
        <p:sp>
          <p:nvSpPr>
            <p:cNvPr id="25" name="TextBox 7">
              <a:extLst>
                <a:ext uri="{FF2B5EF4-FFF2-40B4-BE49-F238E27FC236}">
                  <a16:creationId xmlns:a16="http://schemas.microsoft.com/office/drawing/2014/main" id="{3F0A5564-0CD8-4372-8C99-449A3B0C71FF}"/>
                </a:ext>
              </a:extLst>
            </p:cNvPr>
            <p:cNvSpPr txBox="1"/>
            <p:nvPr/>
          </p:nvSpPr>
          <p:spPr>
            <a:xfrm>
              <a:off x="9511232" y="8215625"/>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12" name="Gruppo 11">
            <a:extLst>
              <a:ext uri="{FF2B5EF4-FFF2-40B4-BE49-F238E27FC236}">
                <a16:creationId xmlns:a16="http://schemas.microsoft.com/office/drawing/2014/main" id="{54854CF8-E557-490C-9F7D-27B2CAFD703D}"/>
              </a:ext>
            </a:extLst>
          </p:cNvPr>
          <p:cNvGrpSpPr/>
          <p:nvPr/>
        </p:nvGrpSpPr>
        <p:grpSpPr>
          <a:xfrm>
            <a:off x="15031161" y="7346121"/>
            <a:ext cx="2232387" cy="2716695"/>
            <a:chOff x="11701225" y="6626195"/>
            <a:chExt cx="2232387" cy="2716695"/>
          </a:xfrm>
        </p:grpSpPr>
        <p:pic>
          <p:nvPicPr>
            <p:cNvPr id="11" name="Immagine 10">
              <a:extLst>
                <a:ext uri="{FF2B5EF4-FFF2-40B4-BE49-F238E27FC236}">
                  <a16:creationId xmlns:a16="http://schemas.microsoft.com/office/drawing/2014/main" id="{DC263833-9CDC-4166-8378-CFF2577683A5}"/>
                </a:ext>
              </a:extLst>
            </p:cNvPr>
            <p:cNvPicPr>
              <a:picLocks noChangeAspect="1"/>
            </p:cNvPicPr>
            <p:nvPr/>
          </p:nvPicPr>
          <p:blipFill>
            <a:blip r:embed="rId8"/>
            <a:stretch>
              <a:fillRect/>
            </a:stretch>
          </p:blipFill>
          <p:spPr>
            <a:xfrm>
              <a:off x="12245919" y="6626195"/>
              <a:ext cx="1143000" cy="1486560"/>
            </a:xfrm>
            <a:prstGeom prst="rect">
              <a:avLst/>
            </a:prstGeom>
          </p:spPr>
        </p:pic>
        <p:sp>
          <p:nvSpPr>
            <p:cNvPr id="26" name="TextBox 7">
              <a:extLst>
                <a:ext uri="{FF2B5EF4-FFF2-40B4-BE49-F238E27FC236}">
                  <a16:creationId xmlns:a16="http://schemas.microsoft.com/office/drawing/2014/main" id="{57784746-97E4-4FDD-9938-F3770A553B33}"/>
                </a:ext>
              </a:extLst>
            </p:cNvPr>
            <p:cNvSpPr txBox="1"/>
            <p:nvPr/>
          </p:nvSpPr>
          <p:spPr>
            <a:xfrm>
              <a:off x="11701225" y="8188728"/>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SOCIAL</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cxnSp>
        <p:nvCxnSpPr>
          <p:cNvPr id="6" name="Connettore 2 5">
            <a:extLst>
              <a:ext uri="{FF2B5EF4-FFF2-40B4-BE49-F238E27FC236}">
                <a16:creationId xmlns:a16="http://schemas.microsoft.com/office/drawing/2014/main" id="{FADF8749-0E6E-4DB6-94B3-17843F9B07B3}"/>
              </a:ext>
            </a:extLst>
          </p:cNvPr>
          <p:cNvCxnSpPr>
            <a:cxnSpLocks/>
          </p:cNvCxnSpPr>
          <p:nvPr/>
        </p:nvCxnSpPr>
        <p:spPr>
          <a:xfrm flipH="1">
            <a:off x="6888480" y="5935283"/>
            <a:ext cx="3677920" cy="1651000"/>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CE1F98D0-D1DD-4938-916C-D90D0E88CDC0}"/>
              </a:ext>
            </a:extLst>
          </p:cNvPr>
          <p:cNvCxnSpPr>
            <a:cxnSpLocks/>
            <a:endCxn id="9" idx="0"/>
          </p:cNvCxnSpPr>
          <p:nvPr/>
        </p:nvCxnSpPr>
        <p:spPr>
          <a:xfrm flipH="1">
            <a:off x="9623893" y="6000994"/>
            <a:ext cx="1217822" cy="1345127"/>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D5F3A466-46CD-4DBB-9DB1-CA08AE8AD9EF}"/>
              </a:ext>
            </a:extLst>
          </p:cNvPr>
          <p:cNvCxnSpPr>
            <a:cxnSpLocks/>
            <a:endCxn id="7" idx="0"/>
          </p:cNvCxnSpPr>
          <p:nvPr/>
        </p:nvCxnSpPr>
        <p:spPr>
          <a:xfrm>
            <a:off x="11430987" y="6009475"/>
            <a:ext cx="1318464" cy="1309749"/>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B51CDC13-EE02-48E5-AC79-EF5E920952B2}"/>
              </a:ext>
            </a:extLst>
          </p:cNvPr>
          <p:cNvCxnSpPr>
            <a:cxnSpLocks/>
          </p:cNvCxnSpPr>
          <p:nvPr/>
        </p:nvCxnSpPr>
        <p:spPr>
          <a:xfrm>
            <a:off x="11744960" y="5947560"/>
            <a:ext cx="3870960" cy="1511505"/>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530A2A6A-D11F-4326-96A1-7F04B150420B}"/>
              </a:ext>
            </a:extLst>
          </p:cNvPr>
          <p:cNvGrpSpPr/>
          <p:nvPr/>
        </p:nvGrpSpPr>
        <p:grpSpPr>
          <a:xfrm>
            <a:off x="10488480" y="4206862"/>
            <a:ext cx="3833119" cy="1852464"/>
            <a:chOff x="10559180" y="4206862"/>
            <a:chExt cx="3833119" cy="1852464"/>
          </a:xfrm>
        </p:grpSpPr>
        <p:pic>
          <p:nvPicPr>
            <p:cNvPr id="3" name="Immagine 2">
              <a:extLst>
                <a:ext uri="{FF2B5EF4-FFF2-40B4-BE49-F238E27FC236}">
                  <a16:creationId xmlns:a16="http://schemas.microsoft.com/office/drawing/2014/main" id="{AECF5771-1EB5-4299-9589-E38AC3E35CC0}"/>
                </a:ext>
              </a:extLst>
            </p:cNvPr>
            <p:cNvPicPr>
              <a:picLocks noChangeAspect="1"/>
            </p:cNvPicPr>
            <p:nvPr/>
          </p:nvPicPr>
          <p:blipFill>
            <a:blip r:embed="rId9"/>
            <a:stretch>
              <a:fillRect/>
            </a:stretch>
          </p:blipFill>
          <p:spPr>
            <a:xfrm>
              <a:off x="10559180" y="4206862"/>
              <a:ext cx="1364341" cy="1831524"/>
            </a:xfrm>
            <a:prstGeom prst="rect">
              <a:avLst/>
            </a:prstGeom>
          </p:spPr>
        </p:pic>
        <p:sp>
          <p:nvSpPr>
            <p:cNvPr id="32" name="TextBox 7">
              <a:extLst>
                <a:ext uri="{FF2B5EF4-FFF2-40B4-BE49-F238E27FC236}">
                  <a16:creationId xmlns:a16="http://schemas.microsoft.com/office/drawing/2014/main" id="{98228A12-3D9D-470B-8D80-810C1B746566}"/>
                </a:ext>
              </a:extLst>
            </p:cNvPr>
            <p:cNvSpPr txBox="1"/>
            <p:nvPr/>
          </p:nvSpPr>
          <p:spPr>
            <a:xfrm>
              <a:off x="11990015" y="4635859"/>
              <a:ext cx="2402284" cy="142346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MOBILITY</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52" name="Gruppo 51">
            <a:extLst>
              <a:ext uri="{FF2B5EF4-FFF2-40B4-BE49-F238E27FC236}">
                <a16:creationId xmlns:a16="http://schemas.microsoft.com/office/drawing/2014/main" id="{B37B255E-5FA7-4EB1-B718-D68C37CA7901}"/>
              </a:ext>
            </a:extLst>
          </p:cNvPr>
          <p:cNvGrpSpPr/>
          <p:nvPr/>
        </p:nvGrpSpPr>
        <p:grpSpPr>
          <a:xfrm>
            <a:off x="213779" y="4632398"/>
            <a:ext cx="7782141" cy="1022203"/>
            <a:chOff x="1143000" y="6664187"/>
            <a:chExt cx="7782141" cy="1022203"/>
          </a:xfrm>
        </p:grpSpPr>
        <p:sp>
          <p:nvSpPr>
            <p:cNvPr id="53" name="TextBox 7">
              <a:extLst>
                <a:ext uri="{FF2B5EF4-FFF2-40B4-BE49-F238E27FC236}">
                  <a16:creationId xmlns:a16="http://schemas.microsoft.com/office/drawing/2014/main" id="{FC49C006-0C65-4E2A-B20C-9A3F2D11076F}"/>
                </a:ext>
              </a:extLst>
            </p:cNvPr>
            <p:cNvSpPr txBox="1"/>
            <p:nvPr/>
          </p:nvSpPr>
          <p:spPr>
            <a:xfrm>
              <a:off x="2634096" y="6664187"/>
              <a:ext cx="6291045"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MODULAR AND EXTENSIBLE</a:t>
              </a:r>
              <a:br>
                <a:rPr kumimoji="0" lang="en-US" sz="3200" b="0" i="0" u="none" strike="noStrike" kern="1200" cap="none" spc="140" normalizeH="0" noProof="0" dirty="0">
                  <a:ln>
                    <a:noFill/>
                  </a:ln>
                  <a:solidFill>
                    <a:srgbClr val="FFFEE6"/>
                  </a:solidFill>
                  <a:effectLst/>
                  <a:uLnTx/>
                  <a:uFillTx/>
                  <a:latin typeface="Montserrat Classic Bold"/>
                  <a:ea typeface="+mn-ea"/>
                  <a:cs typeface="+mn-cs"/>
                </a:rPr>
              </a:b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ARCHITECTURE</a:t>
              </a:r>
            </a:p>
          </p:txBody>
        </p:sp>
        <p:sp>
          <p:nvSpPr>
            <p:cNvPr id="54" name="Freccia a destra 53">
              <a:extLst>
                <a:ext uri="{FF2B5EF4-FFF2-40B4-BE49-F238E27FC236}">
                  <a16:creationId xmlns:a16="http://schemas.microsoft.com/office/drawing/2014/main" id="{EBA25F7F-3D9E-4593-A27D-9995D175F746}"/>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Tree>
    <p:extLst>
      <p:ext uri="{BB962C8B-B14F-4D97-AF65-F5344CB8AC3E}">
        <p14:creationId xmlns:p14="http://schemas.microsoft.com/office/powerpoint/2010/main" val="239783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100"/>
                            </p:stCondLst>
                            <p:childTnLst>
                              <p:par>
                                <p:cTn id="13" presetID="22" presetClass="entr" presetSubtype="8"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75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left)">
                                      <p:cBhvr>
                                        <p:cTn id="20" dur="1000"/>
                                        <p:tgtEl>
                                          <p:spTgt spid="5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750"/>
                                        <p:tgtEl>
                                          <p:spTgt spid="2"/>
                                        </p:tgtEl>
                                      </p:cBhvr>
                                    </p:animEffect>
                                    <p:anim calcmode="lin" valueType="num">
                                      <p:cBhvr>
                                        <p:cTn id="26" dur="750" fill="hold"/>
                                        <p:tgtEl>
                                          <p:spTgt spid="2"/>
                                        </p:tgtEl>
                                        <p:attrNameLst>
                                          <p:attrName>ppt_x</p:attrName>
                                        </p:attrNameLst>
                                      </p:cBhvr>
                                      <p:tavLst>
                                        <p:tav tm="0">
                                          <p:val>
                                            <p:strVal val="#ppt_x"/>
                                          </p:val>
                                        </p:tav>
                                        <p:tav tm="100000">
                                          <p:val>
                                            <p:strVal val="#ppt_x"/>
                                          </p:val>
                                        </p:tav>
                                      </p:tavLst>
                                    </p:anim>
                                    <p:anim calcmode="lin" valueType="num">
                                      <p:cBhvr>
                                        <p:cTn id="27"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right)">
                                      <p:cBhvr>
                                        <p:cTn id="32" dur="750"/>
                                        <p:tgtEl>
                                          <p:spTgt spid="6"/>
                                        </p:tgtEl>
                                      </p:cBhvr>
                                    </p:animEffect>
                                  </p:childTnLst>
                                </p:cTn>
                              </p:par>
                            </p:childTnLst>
                          </p:cTn>
                        </p:par>
                        <p:par>
                          <p:cTn id="33" fill="hold">
                            <p:stCondLst>
                              <p:cond delay="750"/>
                            </p:stCondLst>
                            <p:childTnLst>
                              <p:par>
                                <p:cTn id="34" presetID="22" presetClass="entr" presetSubtype="1"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up)">
                                      <p:cBhvr>
                                        <p:cTn id="36" dur="75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up)">
                                      <p:cBhvr>
                                        <p:cTn id="45" dur="75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up)">
                                      <p:cBhvr>
                                        <p:cTn id="50" dur="500"/>
                                        <p:tgtEl>
                                          <p:spTgt spid="39"/>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up)">
                                      <p:cBhvr>
                                        <p:cTn id="54" dur="75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850"/>
                                        <p:tgtEl>
                                          <p:spTgt spid="48"/>
                                        </p:tgtEl>
                                      </p:cBhvr>
                                    </p:animEffect>
                                  </p:childTnLst>
                                </p:cTn>
                              </p:par>
                            </p:childTnLst>
                          </p:cTn>
                        </p:par>
                        <p:par>
                          <p:cTn id="60" fill="hold">
                            <p:stCondLst>
                              <p:cond delay="850"/>
                            </p:stCondLst>
                            <p:childTnLst>
                              <p:par>
                                <p:cTn id="61" presetID="22" presetClass="entr" presetSubtype="1"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up)">
                                      <p:cBhvr>
                                        <p:cTn id="63"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8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5411449"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5023997"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IMPLEMENTATION DETAILS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18" name="Gruppo 17">
            <a:extLst>
              <a:ext uri="{FF2B5EF4-FFF2-40B4-BE49-F238E27FC236}">
                <a16:creationId xmlns:a16="http://schemas.microsoft.com/office/drawing/2014/main" id="{27C1B0A6-489D-48E0-BBB2-83D4981905C7}"/>
              </a:ext>
            </a:extLst>
          </p:cNvPr>
          <p:cNvGrpSpPr/>
          <p:nvPr/>
        </p:nvGrpSpPr>
        <p:grpSpPr>
          <a:xfrm>
            <a:off x="280454" y="2485020"/>
            <a:ext cx="8520646" cy="1615827"/>
            <a:chOff x="1143000" y="4630915"/>
            <a:chExt cx="8520646" cy="1615827"/>
          </a:xfrm>
        </p:grpSpPr>
        <p:sp>
          <p:nvSpPr>
            <p:cNvPr id="19" name="TextBox 7">
              <a:extLst>
                <a:ext uri="{FF2B5EF4-FFF2-40B4-BE49-F238E27FC236}">
                  <a16:creationId xmlns:a16="http://schemas.microsoft.com/office/drawing/2014/main" id="{D5732EE0-5BEF-4240-AA35-B22542F13AEE}"/>
                </a:ext>
              </a:extLst>
            </p:cNvPr>
            <p:cNvSpPr txBox="1"/>
            <p:nvPr/>
          </p:nvSpPr>
          <p:spPr>
            <a:xfrm>
              <a:off x="2634096" y="4630915"/>
              <a:ext cx="7029550" cy="161582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SOFTWARE COMPONENTS WERE IMPLEMENTED USING THE PYTHON LANGUAGE (V 3.6)</a:t>
              </a:r>
            </a:p>
          </p:txBody>
        </p:sp>
        <p:sp>
          <p:nvSpPr>
            <p:cNvPr id="20" name="Freccia a destra 19">
              <a:extLst>
                <a:ext uri="{FF2B5EF4-FFF2-40B4-BE49-F238E27FC236}">
                  <a16:creationId xmlns:a16="http://schemas.microsoft.com/office/drawing/2014/main" id="{887F0EFE-AE86-4325-8946-34B1F68A1C13}"/>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24" name="Gruppo 23">
            <a:extLst>
              <a:ext uri="{FF2B5EF4-FFF2-40B4-BE49-F238E27FC236}">
                <a16:creationId xmlns:a16="http://schemas.microsoft.com/office/drawing/2014/main" id="{C5382E32-656A-460F-9E11-98C455F57112}"/>
              </a:ext>
            </a:extLst>
          </p:cNvPr>
          <p:cNvGrpSpPr/>
          <p:nvPr/>
        </p:nvGrpSpPr>
        <p:grpSpPr>
          <a:xfrm>
            <a:off x="280454" y="4468759"/>
            <a:ext cx="9882722" cy="1560812"/>
            <a:chOff x="1143000" y="4630915"/>
            <a:chExt cx="9882722" cy="1560812"/>
          </a:xfrm>
        </p:grpSpPr>
        <p:sp>
          <p:nvSpPr>
            <p:cNvPr id="25" name="TextBox 7">
              <a:extLst>
                <a:ext uri="{FF2B5EF4-FFF2-40B4-BE49-F238E27FC236}">
                  <a16:creationId xmlns:a16="http://schemas.microsoft.com/office/drawing/2014/main" id="{FA8B323E-A180-40CC-9909-8D40A7F65AD1}"/>
                </a:ext>
              </a:extLst>
            </p:cNvPr>
            <p:cNvSpPr txBox="1"/>
            <p:nvPr/>
          </p:nvSpPr>
          <p:spPr>
            <a:xfrm>
              <a:off x="2634096" y="4630915"/>
              <a:ext cx="8391626"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MONGODB WAS SELECTED AS THE DBMS FOR STORING THE UMPs, BOTH IN THE UMPM AND IN THE CLOUD</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26" name="Freccia a destra 25">
              <a:extLst>
                <a:ext uri="{FF2B5EF4-FFF2-40B4-BE49-F238E27FC236}">
                  <a16:creationId xmlns:a16="http://schemas.microsoft.com/office/drawing/2014/main" id="{EE58AA37-A45D-44E7-AB09-A678B5000060}"/>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3" name="Immagine 2" descr="Immagine che contiene testo, clipart&#10;&#10;Descrizione generata automaticamente">
            <a:extLst>
              <a:ext uri="{FF2B5EF4-FFF2-40B4-BE49-F238E27FC236}">
                <a16:creationId xmlns:a16="http://schemas.microsoft.com/office/drawing/2014/main" id="{D790D8FC-564F-4F08-83F4-1E4E35AEA7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00378" y="2625107"/>
            <a:ext cx="4820872" cy="1335653"/>
          </a:xfrm>
          <a:prstGeom prst="rect">
            <a:avLst/>
          </a:prstGeom>
        </p:spPr>
      </p:pic>
      <p:pic>
        <p:nvPicPr>
          <p:cNvPr id="44" name="Immagine 43">
            <a:extLst>
              <a:ext uri="{FF2B5EF4-FFF2-40B4-BE49-F238E27FC236}">
                <a16:creationId xmlns:a16="http://schemas.microsoft.com/office/drawing/2014/main" id="{5CB50BE5-86B7-4AAE-BA72-3D5DA2389274}"/>
              </a:ext>
            </a:extLst>
          </p:cNvPr>
          <p:cNvPicPr>
            <a:picLocks noChangeAspect="1"/>
          </p:cNvPicPr>
          <p:nvPr/>
        </p:nvPicPr>
        <p:blipFill>
          <a:blip r:embed="rId6"/>
          <a:stretch>
            <a:fillRect/>
          </a:stretch>
        </p:blipFill>
        <p:spPr>
          <a:xfrm>
            <a:off x="12000378" y="4612668"/>
            <a:ext cx="4820872" cy="1272994"/>
          </a:xfrm>
          <a:prstGeom prst="rect">
            <a:avLst/>
          </a:prstGeom>
        </p:spPr>
      </p:pic>
      <p:grpSp>
        <p:nvGrpSpPr>
          <p:cNvPr id="33" name="Gruppo 32">
            <a:extLst>
              <a:ext uri="{FF2B5EF4-FFF2-40B4-BE49-F238E27FC236}">
                <a16:creationId xmlns:a16="http://schemas.microsoft.com/office/drawing/2014/main" id="{478D4A68-2FDC-45EC-9714-D56E0C9055CE}"/>
              </a:ext>
            </a:extLst>
          </p:cNvPr>
          <p:cNvGrpSpPr/>
          <p:nvPr/>
        </p:nvGrpSpPr>
        <p:grpSpPr>
          <a:xfrm>
            <a:off x="280454" y="6400950"/>
            <a:ext cx="10031946" cy="1560812"/>
            <a:chOff x="1143000" y="4630915"/>
            <a:chExt cx="10031946" cy="1560812"/>
          </a:xfrm>
        </p:grpSpPr>
        <p:sp>
          <p:nvSpPr>
            <p:cNvPr id="35" name="TextBox 7">
              <a:extLst>
                <a:ext uri="{FF2B5EF4-FFF2-40B4-BE49-F238E27FC236}">
                  <a16:creationId xmlns:a16="http://schemas.microsoft.com/office/drawing/2014/main" id="{EB98D32B-5E09-4083-BF4F-2D23C08F4A8C}"/>
                </a:ext>
              </a:extLst>
            </p:cNvPr>
            <p:cNvSpPr txBox="1"/>
            <p:nvPr/>
          </p:nvSpPr>
          <p:spPr>
            <a:xfrm>
              <a:off x="2634096" y="4630915"/>
              <a:ext cx="8540850"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THE DATABASE WAS POPULATED WITH A COLLECTION OF PHOTOS AND VOICE SAMPLES OF THE DEVELOPERS</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36" name="Freccia a destra 35">
              <a:extLst>
                <a:ext uri="{FF2B5EF4-FFF2-40B4-BE49-F238E27FC236}">
                  <a16:creationId xmlns:a16="http://schemas.microsoft.com/office/drawing/2014/main" id="{65493AD6-42A5-4BB2-A253-0BF202AC809F}"/>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7" name="Immagine 6">
            <a:extLst>
              <a:ext uri="{FF2B5EF4-FFF2-40B4-BE49-F238E27FC236}">
                <a16:creationId xmlns:a16="http://schemas.microsoft.com/office/drawing/2014/main" id="{070190D1-1408-4202-975D-8BAC81CD9694}"/>
              </a:ext>
            </a:extLst>
          </p:cNvPr>
          <p:cNvPicPr>
            <a:picLocks noChangeAspect="1"/>
          </p:cNvPicPr>
          <p:nvPr/>
        </p:nvPicPr>
        <p:blipFill>
          <a:blip r:embed="rId7"/>
          <a:stretch>
            <a:fillRect/>
          </a:stretch>
        </p:blipFill>
        <p:spPr>
          <a:xfrm>
            <a:off x="12653135" y="6554482"/>
            <a:ext cx="1253748" cy="1253748"/>
          </a:xfrm>
          <a:prstGeom prst="rect">
            <a:avLst/>
          </a:prstGeom>
        </p:spPr>
      </p:pic>
      <p:grpSp>
        <p:nvGrpSpPr>
          <p:cNvPr id="51" name="Gruppo 50">
            <a:extLst>
              <a:ext uri="{FF2B5EF4-FFF2-40B4-BE49-F238E27FC236}">
                <a16:creationId xmlns:a16="http://schemas.microsoft.com/office/drawing/2014/main" id="{56B54BC5-4495-45E0-A01B-F0D5DE2AAB5E}"/>
              </a:ext>
            </a:extLst>
          </p:cNvPr>
          <p:cNvGrpSpPr/>
          <p:nvPr/>
        </p:nvGrpSpPr>
        <p:grpSpPr>
          <a:xfrm>
            <a:off x="280454" y="8333141"/>
            <a:ext cx="10409713" cy="1560812"/>
            <a:chOff x="1143000" y="4630915"/>
            <a:chExt cx="10449361" cy="1560812"/>
          </a:xfrm>
        </p:grpSpPr>
        <p:sp>
          <p:nvSpPr>
            <p:cNvPr id="52" name="TextBox 7">
              <a:extLst>
                <a:ext uri="{FF2B5EF4-FFF2-40B4-BE49-F238E27FC236}">
                  <a16:creationId xmlns:a16="http://schemas.microsoft.com/office/drawing/2014/main" id="{5E25B849-A80F-43A7-99FA-A8AC22B56337}"/>
                </a:ext>
              </a:extLst>
            </p:cNvPr>
            <p:cNvSpPr txBox="1"/>
            <p:nvPr/>
          </p:nvSpPr>
          <p:spPr>
            <a:xfrm>
              <a:off x="2634094" y="4630915"/>
              <a:ext cx="8958267"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SPEECH AND FACE RECOGNITION WERE IMPLEMENTED USING THE </a:t>
              </a:r>
              <a:r>
                <a:rPr lang="en-US" sz="3200" i="1" spc="140" dirty="0">
                  <a:solidFill>
                    <a:srgbClr val="FFFEE6"/>
                  </a:solidFill>
                  <a:latin typeface="Montserrat Classic Bold"/>
                </a:rPr>
                <a:t>ACUSTID</a:t>
              </a:r>
              <a:r>
                <a:rPr lang="en-US" sz="3200" spc="140" dirty="0">
                  <a:solidFill>
                    <a:srgbClr val="FFFEE6"/>
                  </a:solidFill>
                  <a:latin typeface="Montserrat Classic Bold"/>
                </a:rPr>
                <a:t> AND </a:t>
              </a:r>
              <a:r>
                <a:rPr lang="en-US" sz="3200" i="1" spc="140" dirty="0">
                  <a:solidFill>
                    <a:srgbClr val="FFFEE6"/>
                  </a:solidFill>
                  <a:latin typeface="Montserrat Classic Bold"/>
                </a:rPr>
                <a:t>DLIB</a:t>
              </a:r>
              <a:r>
                <a:rPr lang="en-US" sz="3200" spc="140" dirty="0">
                  <a:solidFill>
                    <a:srgbClr val="FFFEE6"/>
                  </a:solidFill>
                  <a:latin typeface="Montserrat Classic Bold"/>
                </a:rPr>
                <a:t> LIBRARIES RESPECTIVELY</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53" name="Freccia a destra 52">
              <a:extLst>
                <a:ext uri="{FF2B5EF4-FFF2-40B4-BE49-F238E27FC236}">
                  <a16:creationId xmlns:a16="http://schemas.microsoft.com/office/drawing/2014/main" id="{0C6C351B-F9E4-4C32-8D99-4B3B8C98438B}"/>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58" name="Immagine 57">
            <a:extLst>
              <a:ext uri="{FF2B5EF4-FFF2-40B4-BE49-F238E27FC236}">
                <a16:creationId xmlns:a16="http://schemas.microsoft.com/office/drawing/2014/main" id="{673FFF5B-3DA5-48A5-BF11-97D2FBA234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69486" y="8379836"/>
            <a:ext cx="1621047" cy="1514117"/>
          </a:xfrm>
          <a:prstGeom prst="rect">
            <a:avLst/>
          </a:prstGeom>
        </p:spPr>
      </p:pic>
      <p:pic>
        <p:nvPicPr>
          <p:cNvPr id="59" name="Immagine 58">
            <a:extLst>
              <a:ext uri="{FF2B5EF4-FFF2-40B4-BE49-F238E27FC236}">
                <a16:creationId xmlns:a16="http://schemas.microsoft.com/office/drawing/2014/main" id="{BE99970A-5DF2-4E79-BD4C-769E9B7E3C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731094" y="8558532"/>
            <a:ext cx="1621047" cy="1156727"/>
          </a:xfrm>
          <a:prstGeom prst="rect">
            <a:avLst/>
          </a:prstGeom>
        </p:spPr>
      </p:pic>
      <p:pic>
        <p:nvPicPr>
          <p:cNvPr id="23" name="Immagine 22">
            <a:extLst>
              <a:ext uri="{FF2B5EF4-FFF2-40B4-BE49-F238E27FC236}">
                <a16:creationId xmlns:a16="http://schemas.microsoft.com/office/drawing/2014/main" id="{20A61998-1D0F-4380-8BE0-4A372545A9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750086" y="6665861"/>
            <a:ext cx="1438476" cy="1086002"/>
          </a:xfrm>
          <a:prstGeom prst="rect">
            <a:avLst/>
          </a:prstGeom>
        </p:spPr>
      </p:pic>
    </p:spTree>
    <p:extLst>
      <p:ext uri="{BB962C8B-B14F-4D97-AF65-F5344CB8AC3E}">
        <p14:creationId xmlns:p14="http://schemas.microsoft.com/office/powerpoint/2010/main" val="408835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1500"/>
                                        <p:tgtEl>
                                          <p:spTgt spid="18"/>
                                        </p:tgtEl>
                                      </p:cBhvr>
                                    </p:animEffect>
                                  </p:childTnLst>
                                </p:cTn>
                              </p:par>
                            </p:childTnLst>
                          </p:cTn>
                        </p:par>
                        <p:par>
                          <p:cTn id="17" fill="hold">
                            <p:stCondLst>
                              <p:cond delay="1500"/>
                            </p:stCondLst>
                            <p:childTnLst>
                              <p:par>
                                <p:cTn id="18" presetID="14" presetClass="entr" presetSubtype="10" fill="hold" nodeType="afterEffect">
                                  <p:stCondLst>
                                    <p:cond delay="100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1500"/>
                                        <p:tgtEl>
                                          <p:spTgt spid="24"/>
                                        </p:tgtEl>
                                      </p:cBhvr>
                                    </p:animEffect>
                                  </p:childTnLst>
                                </p:cTn>
                              </p:par>
                            </p:childTnLst>
                          </p:cTn>
                        </p:par>
                        <p:par>
                          <p:cTn id="26" fill="hold">
                            <p:stCondLst>
                              <p:cond delay="1500"/>
                            </p:stCondLst>
                            <p:childTnLst>
                              <p:par>
                                <p:cTn id="27" presetID="14" presetClass="entr" presetSubtype="10" fill="hold" nodeType="after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randombar(horizontal)">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1500"/>
                                        <p:tgtEl>
                                          <p:spTgt spid="33"/>
                                        </p:tgtEl>
                                      </p:cBhvr>
                                    </p:animEffect>
                                  </p:childTnLst>
                                </p:cTn>
                              </p:par>
                            </p:childTnLst>
                          </p:cTn>
                        </p:par>
                        <p:par>
                          <p:cTn id="35" fill="hold">
                            <p:stCondLst>
                              <p:cond delay="1500"/>
                            </p:stCondLst>
                            <p:childTnLst>
                              <p:par>
                                <p:cTn id="36" presetID="14" presetClass="entr" presetSubtype="10" fill="hold" nodeType="afterEffect">
                                  <p:stCondLst>
                                    <p:cond delay="1000"/>
                                  </p:stCondLst>
                                  <p:childTnLst>
                                    <p:set>
                                      <p:cBhvr>
                                        <p:cTn id="37" dur="1" fill="hold">
                                          <p:stCondLst>
                                            <p:cond delay="0"/>
                                          </p:stCondLst>
                                        </p:cTn>
                                        <p:tgtEl>
                                          <p:spTgt spid="7"/>
                                        </p:tgtEl>
                                        <p:attrNameLst>
                                          <p:attrName>style.visibility</p:attrName>
                                        </p:attrNameLst>
                                      </p:cBhvr>
                                      <p:to>
                                        <p:strVal val="visible"/>
                                      </p:to>
                                    </p:set>
                                    <p:animEffect transition="in" filter="randombar(horizontal)">
                                      <p:cBhvr>
                                        <p:cTn id="38" dur="500"/>
                                        <p:tgtEl>
                                          <p:spTgt spid="7"/>
                                        </p:tgtEl>
                                      </p:cBhvr>
                                    </p:animEffect>
                                  </p:childTnLst>
                                </p:cTn>
                              </p:par>
                            </p:childTnLst>
                          </p:cTn>
                        </p:par>
                        <p:par>
                          <p:cTn id="39" fill="hold">
                            <p:stCondLst>
                              <p:cond delay="3000"/>
                            </p:stCondLst>
                            <p:childTnLst>
                              <p:par>
                                <p:cTn id="40" presetID="14" presetClass="entr" presetSubtype="10" fill="hold" nodeType="after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randombar(horizont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left)">
                                      <p:cBhvr>
                                        <p:cTn id="47" dur="1500"/>
                                        <p:tgtEl>
                                          <p:spTgt spid="51"/>
                                        </p:tgtEl>
                                      </p:cBhvr>
                                    </p:animEffect>
                                  </p:childTnLst>
                                </p:cTn>
                              </p:par>
                            </p:childTnLst>
                          </p:cTn>
                        </p:par>
                        <p:par>
                          <p:cTn id="48" fill="hold">
                            <p:stCondLst>
                              <p:cond delay="1500"/>
                            </p:stCondLst>
                            <p:childTnLst>
                              <p:par>
                                <p:cTn id="49" presetID="14" presetClass="entr" presetSubtype="10" fill="hold" nodeType="afterEffect">
                                  <p:stCondLst>
                                    <p:cond delay="1000"/>
                                  </p:stCondLst>
                                  <p:childTnLst>
                                    <p:set>
                                      <p:cBhvr>
                                        <p:cTn id="50" dur="1" fill="hold">
                                          <p:stCondLst>
                                            <p:cond delay="0"/>
                                          </p:stCondLst>
                                        </p:cTn>
                                        <p:tgtEl>
                                          <p:spTgt spid="58"/>
                                        </p:tgtEl>
                                        <p:attrNameLst>
                                          <p:attrName>style.visibility</p:attrName>
                                        </p:attrNameLst>
                                      </p:cBhvr>
                                      <p:to>
                                        <p:strVal val="visible"/>
                                      </p:to>
                                    </p:set>
                                    <p:animEffect transition="in" filter="randombar(horizontal)">
                                      <p:cBhvr>
                                        <p:cTn id="51" dur="500"/>
                                        <p:tgtEl>
                                          <p:spTgt spid="58"/>
                                        </p:tgtEl>
                                      </p:cBhvr>
                                    </p:animEffect>
                                  </p:childTnLst>
                                </p:cTn>
                              </p:par>
                            </p:childTnLst>
                          </p:cTn>
                        </p:par>
                        <p:par>
                          <p:cTn id="52" fill="hold">
                            <p:stCondLst>
                              <p:cond delay="3000"/>
                            </p:stCondLst>
                            <p:childTnLst>
                              <p:par>
                                <p:cTn id="53" presetID="14" presetClass="entr" presetSubtype="10" fill="hold" nodeType="afterEffect">
                                  <p:stCondLst>
                                    <p:cond delay="750"/>
                                  </p:stCondLst>
                                  <p:childTnLst>
                                    <p:set>
                                      <p:cBhvr>
                                        <p:cTn id="54" dur="1" fill="hold">
                                          <p:stCondLst>
                                            <p:cond delay="0"/>
                                          </p:stCondLst>
                                        </p:cTn>
                                        <p:tgtEl>
                                          <p:spTgt spid="59"/>
                                        </p:tgtEl>
                                        <p:attrNameLst>
                                          <p:attrName>style.visibility</p:attrName>
                                        </p:attrNameLst>
                                      </p:cBhvr>
                                      <p:to>
                                        <p:strVal val="visible"/>
                                      </p:to>
                                    </p:set>
                                    <p:animEffect transition="in" filter="randombar(horizontal)">
                                      <p:cBhvr>
                                        <p:cTn id="5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3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FB4D6B5A-53E4-4805-9060-4716238B7ED3}"/>
              </a:ext>
            </a:extLst>
          </p:cNvPr>
          <p:cNvSpPr/>
          <p:nvPr/>
        </p:nvSpPr>
        <p:spPr>
          <a:xfrm>
            <a:off x="4737063" y="3150604"/>
            <a:ext cx="8813868" cy="3985791"/>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4988426" y="3150604"/>
            <a:ext cx="8311148" cy="4231928"/>
          </a:xfrm>
          <a:prstGeom prst="rect">
            <a:avLst/>
          </a:prstGeom>
        </p:spPr>
        <p:txBody>
          <a:bodyPr wrap="square" lIns="0" tIns="0" rIns="0" bIns="0" rtlCol="0" anchor="t">
            <a:spAutoFit/>
          </a:bodyPr>
          <a:lstStyle/>
          <a:p>
            <a:pPr marL="0" marR="0" lvl="0" indent="0" algn="ctr" defTabSz="914400" rtl="0" eaLnBrk="1" fontAlgn="auto" latinLnBrk="0" hangingPunct="1">
              <a:lnSpc>
                <a:spcPts val="16500"/>
              </a:lnSpc>
              <a:spcBef>
                <a:spcPts val="0"/>
              </a:spcBef>
              <a:spcAft>
                <a:spcPts val="0"/>
              </a:spcAft>
              <a:buClrTx/>
              <a:buSzTx/>
              <a:buFontTx/>
              <a:buNone/>
              <a:tabLst/>
              <a:defRPr/>
            </a:pPr>
            <a:r>
              <a:rPr lang="en-US" sz="14400" dirty="0">
                <a:solidFill>
                  <a:srgbClr val="FFFEE6"/>
                </a:solidFill>
                <a:latin typeface="League Gothic"/>
              </a:rPr>
              <a:t>PROTOTYPE</a:t>
            </a:r>
            <a:br>
              <a:rPr lang="en-US" sz="14400" dirty="0">
                <a:solidFill>
                  <a:srgbClr val="FFFEE6"/>
                </a:solidFill>
                <a:latin typeface="League Gothic"/>
              </a:rPr>
            </a:br>
            <a:r>
              <a:rPr lang="en-US" sz="14400" dirty="0">
                <a:solidFill>
                  <a:srgbClr val="FFFEE6"/>
                </a:solidFill>
                <a:latin typeface="League Gothic"/>
              </a:rPr>
              <a:t>DEMONSTRATION</a:t>
            </a:r>
            <a:endParaRPr kumimoji="0" lang="en-US" sz="14400" b="0" i="0" u="none" strike="noStrike" kern="1200" cap="none" normalizeH="0" noProof="0" dirty="0">
              <a:ln>
                <a:noFill/>
              </a:ln>
              <a:solidFill>
                <a:srgbClr val="FFFEE6"/>
              </a:solidFill>
              <a:effectLst/>
              <a:uLnTx/>
              <a:uFillTx/>
              <a:latin typeface="League Gothic"/>
            </a:endParaRPr>
          </a:p>
        </p:txBody>
      </p:sp>
      <p:cxnSp>
        <p:nvCxnSpPr>
          <p:cNvPr id="4" name="Connettore diritto 3">
            <a:extLst>
              <a:ext uri="{FF2B5EF4-FFF2-40B4-BE49-F238E27FC236}">
                <a16:creationId xmlns:a16="http://schemas.microsoft.com/office/drawing/2014/main" id="{D8E92EA2-F0A1-4DFC-8963-FD96BB18DF42}"/>
              </a:ext>
            </a:extLst>
          </p:cNvPr>
          <p:cNvCxnSpPr/>
          <p:nvPr/>
        </p:nvCxnSpPr>
        <p:spPr>
          <a:xfrm>
            <a:off x="448533" y="29241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6" name="Connettore diritto 5">
            <a:extLst>
              <a:ext uri="{FF2B5EF4-FFF2-40B4-BE49-F238E27FC236}">
                <a16:creationId xmlns:a16="http://schemas.microsoft.com/office/drawing/2014/main" id="{9EE129B7-1887-4BE4-A94F-F5F0E6E07B0B}"/>
              </a:ext>
            </a:extLst>
          </p:cNvPr>
          <p:cNvCxnSpPr>
            <a:cxnSpLocks/>
          </p:cNvCxnSpPr>
          <p:nvPr/>
        </p:nvCxnSpPr>
        <p:spPr>
          <a:xfrm rot="5400000">
            <a:off x="1464025" y="-72002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A1A26422-05E7-422F-820A-3BB09B063DFD}"/>
              </a:ext>
            </a:extLst>
          </p:cNvPr>
          <p:cNvCxnSpPr>
            <a:cxnSpLocks/>
          </p:cNvCxnSpPr>
          <p:nvPr/>
        </p:nvCxnSpPr>
        <p:spPr>
          <a:xfrm rot="5400000">
            <a:off x="16823975" y="8908415"/>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025F6C89-054F-4771-94FB-C88870A2B6E0}"/>
              </a:ext>
            </a:extLst>
          </p:cNvPr>
          <p:cNvCxnSpPr>
            <a:cxnSpLocks/>
          </p:cNvCxnSpPr>
          <p:nvPr/>
        </p:nvCxnSpPr>
        <p:spPr>
          <a:xfrm rot="10800000">
            <a:off x="17839467" y="7895971"/>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id="{44546289-34B8-4CF8-88BF-D4FCF10D90C5}"/>
              </a:ext>
            </a:extLst>
          </p:cNvPr>
          <p:cNvCxnSpPr>
            <a:cxnSpLocks/>
          </p:cNvCxnSpPr>
          <p:nvPr/>
        </p:nvCxnSpPr>
        <p:spPr>
          <a:xfrm rot="5400000">
            <a:off x="16823975" y="-723075"/>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17D7513-E293-4D4E-B0C7-A4EDA03499DE}"/>
              </a:ext>
            </a:extLst>
          </p:cNvPr>
          <p:cNvCxnSpPr>
            <a:cxnSpLocks/>
          </p:cNvCxnSpPr>
          <p:nvPr/>
        </p:nvCxnSpPr>
        <p:spPr>
          <a:xfrm rot="10800000">
            <a:off x="17836419" y="29241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6120F375-9347-4381-A052-216AAD1D3818}"/>
              </a:ext>
            </a:extLst>
          </p:cNvPr>
          <p:cNvCxnSpPr/>
          <p:nvPr/>
        </p:nvCxnSpPr>
        <p:spPr>
          <a:xfrm rot="16200000">
            <a:off x="1498030" y="8911464"/>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B628315C-3200-4D2D-8D5B-0A70E9BF45D5}"/>
              </a:ext>
            </a:extLst>
          </p:cNvPr>
          <p:cNvCxnSpPr>
            <a:cxnSpLocks/>
          </p:cNvCxnSpPr>
          <p:nvPr/>
        </p:nvCxnSpPr>
        <p:spPr>
          <a:xfrm>
            <a:off x="485586" y="7895972"/>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69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1" fill="hold"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2" fill="hold" nodeType="withEffect">
                                  <p:stCondLst>
                                    <p:cond delay="100"/>
                                  </p:stCondLst>
                                  <p:childTnLst>
                                    <p:set>
                                      <p:cBhvr>
                                        <p:cTn id="12" dur="1" fill="hold">
                                          <p:stCondLst>
                                            <p:cond delay="0"/>
                                          </p:stCondLst>
                                        </p:cTn>
                                        <p:tgtEl>
                                          <p:spTgt spid="9"/>
                                        </p:tgtEl>
                                        <p:attrNameLst>
                                          <p:attrName>style.visibility</p:attrName>
                                        </p:attrNameLst>
                                      </p:cBhvr>
                                      <p:to>
                                        <p:strVal val="visible"/>
                                      </p:to>
                                    </p:set>
                                    <p:animEffect transition="in" filter="wipe(right)">
                                      <p:cBhvr>
                                        <p:cTn id="13" dur="1000"/>
                                        <p:tgtEl>
                                          <p:spTgt spid="9"/>
                                        </p:tgtEl>
                                      </p:cBhvr>
                                    </p:animEffect>
                                  </p:childTnLst>
                                </p:cTn>
                              </p:par>
                              <p:par>
                                <p:cTn id="14" presetID="22" presetClass="entr" presetSubtype="1" fill="hold" nodeType="withEffect">
                                  <p:stCondLst>
                                    <p:cond delay="10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1000"/>
                                        <p:tgtEl>
                                          <p:spTgt spid="10"/>
                                        </p:tgtEl>
                                      </p:cBhvr>
                                    </p:animEffect>
                                  </p:childTnLst>
                                </p:cTn>
                              </p:par>
                              <p:par>
                                <p:cTn id="17" presetID="22" presetClass="entr" presetSubtype="4" fill="hold" nodeType="withEffect">
                                  <p:stCondLst>
                                    <p:cond delay="10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1000"/>
                                        <p:tgtEl>
                                          <p:spTgt spid="8"/>
                                        </p:tgtEl>
                                      </p:cBhvr>
                                    </p:animEffect>
                                  </p:childTnLst>
                                </p:cTn>
                              </p:par>
                              <p:par>
                                <p:cTn id="20" presetID="22" presetClass="entr" presetSubtype="2" fill="hold" nodeType="withEffect">
                                  <p:stCondLst>
                                    <p:cond delay="10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1000"/>
                                        <p:tgtEl>
                                          <p:spTgt spid="7"/>
                                        </p:tgtEl>
                                      </p:cBhvr>
                                    </p:animEffect>
                                  </p:childTnLst>
                                </p:cTn>
                              </p:par>
                              <p:par>
                                <p:cTn id="23" presetID="22" presetClass="entr" presetSubtype="8" fill="hold" nodeType="withEffect">
                                  <p:stCondLst>
                                    <p:cond delay="10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1000"/>
                                        <p:tgtEl>
                                          <p:spTgt spid="16"/>
                                        </p:tgtEl>
                                      </p:cBhvr>
                                    </p:animEffect>
                                  </p:childTnLst>
                                </p:cTn>
                              </p:par>
                              <p:par>
                                <p:cTn id="26" presetID="22" presetClass="entr" presetSubtype="4" fill="hold" nodeType="withEffect">
                                  <p:stCondLst>
                                    <p:cond delay="10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1000"/>
                                        <p:tgtEl>
                                          <p:spTgt spid="18"/>
                                        </p:tgtEl>
                                      </p:cBhvr>
                                    </p:animEffect>
                                  </p:childTnLst>
                                </p:cTn>
                              </p:par>
                              <p:par>
                                <p:cTn id="29" presetID="16" presetClass="entr" presetSubtype="21" fill="hold" nodeType="withEffect">
                                  <p:stCondLst>
                                    <p:cond delay="25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750"/>
                                        <p:tgtEl>
                                          <p:spTgt spid="3"/>
                                        </p:tgtEl>
                                      </p:cBhvr>
                                    </p:animEffect>
                                  </p:childTnLst>
                                </p:cTn>
                              </p:par>
                              <p:par>
                                <p:cTn id="32" presetID="16" presetClass="entr" presetSubtype="21" fill="hold" grpId="0" nodeType="withEffect">
                                  <p:stCondLst>
                                    <p:cond delay="25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1" y="335766"/>
            <a:ext cx="829800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7932574"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SOME BENCHMARKS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3" name="Gruppo 2">
            <a:extLst>
              <a:ext uri="{FF2B5EF4-FFF2-40B4-BE49-F238E27FC236}">
                <a16:creationId xmlns:a16="http://schemas.microsoft.com/office/drawing/2014/main" id="{1E82AEFC-6FC1-4A61-AB71-32E19B7E6EBA}"/>
              </a:ext>
            </a:extLst>
          </p:cNvPr>
          <p:cNvGrpSpPr/>
          <p:nvPr/>
        </p:nvGrpSpPr>
        <p:grpSpPr>
          <a:xfrm>
            <a:off x="3138836" y="3773991"/>
            <a:ext cx="5147915" cy="1152213"/>
            <a:chOff x="4329461" y="2545873"/>
            <a:chExt cx="4585939" cy="1152213"/>
          </a:xfrm>
        </p:grpSpPr>
        <p:sp>
          <p:nvSpPr>
            <p:cNvPr id="77" name="Rettangolo con angoli arrotondati 76">
              <a:extLst>
                <a:ext uri="{FF2B5EF4-FFF2-40B4-BE49-F238E27FC236}">
                  <a16:creationId xmlns:a16="http://schemas.microsoft.com/office/drawing/2014/main" id="{DDCA00E9-2237-4F49-B30C-C274830160B8}"/>
                </a:ext>
              </a:extLst>
            </p:cNvPr>
            <p:cNvSpPr/>
            <p:nvPr/>
          </p:nvSpPr>
          <p:spPr>
            <a:xfrm>
              <a:off x="4329461" y="2545873"/>
              <a:ext cx="4585939"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8" name="TextBox 7">
              <a:extLst>
                <a:ext uri="{FF2B5EF4-FFF2-40B4-BE49-F238E27FC236}">
                  <a16:creationId xmlns:a16="http://schemas.microsoft.com/office/drawing/2014/main" id="{C3AFA3B5-FE47-4FF1-B74C-2B655A5D9D51}"/>
                </a:ext>
              </a:extLst>
            </p:cNvPr>
            <p:cNvSpPr txBox="1"/>
            <p:nvPr/>
          </p:nvSpPr>
          <p:spPr>
            <a:xfrm>
              <a:off x="4490356" y="2629536"/>
              <a:ext cx="4264147"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FACE RECOGNITION MATCHING TIME</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 name="Gruppo 6">
            <a:extLst>
              <a:ext uri="{FF2B5EF4-FFF2-40B4-BE49-F238E27FC236}">
                <a16:creationId xmlns:a16="http://schemas.microsoft.com/office/drawing/2014/main" id="{62A8F15F-A0D4-483E-91B2-12285AFEFBA4}"/>
              </a:ext>
            </a:extLst>
          </p:cNvPr>
          <p:cNvGrpSpPr/>
          <p:nvPr/>
        </p:nvGrpSpPr>
        <p:grpSpPr>
          <a:xfrm>
            <a:off x="3138838" y="4927537"/>
            <a:ext cx="5147915" cy="1152213"/>
            <a:chOff x="4329461" y="4207903"/>
            <a:chExt cx="5147915" cy="1152213"/>
          </a:xfrm>
        </p:grpSpPr>
        <p:sp>
          <p:nvSpPr>
            <p:cNvPr id="79" name="Rettangolo con angoli arrotondati 78">
              <a:extLst>
                <a:ext uri="{FF2B5EF4-FFF2-40B4-BE49-F238E27FC236}">
                  <a16:creationId xmlns:a16="http://schemas.microsoft.com/office/drawing/2014/main" id="{EDA23E1A-5EC2-4B43-BB96-EB82521EC448}"/>
                </a:ext>
              </a:extLst>
            </p:cNvPr>
            <p:cNvSpPr/>
            <p:nvPr/>
          </p:nvSpPr>
          <p:spPr>
            <a:xfrm>
              <a:off x="4329461" y="4207903"/>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2" name="TextBox 7">
              <a:extLst>
                <a:ext uri="{FF2B5EF4-FFF2-40B4-BE49-F238E27FC236}">
                  <a16:creationId xmlns:a16="http://schemas.microsoft.com/office/drawing/2014/main" id="{FA6B9C5B-09F7-4B60-9AF3-3B964BEA3ED2}"/>
                </a:ext>
              </a:extLst>
            </p:cNvPr>
            <p:cNvSpPr txBox="1"/>
            <p:nvPr/>
          </p:nvSpPr>
          <p:spPr>
            <a:xfrm>
              <a:off x="4488681" y="4291566"/>
              <a:ext cx="482947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SPEECH RECOGNITION MATCHING TIME</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3E6AC100-5170-4771-BF08-B26EB60CE6B5}"/>
              </a:ext>
            </a:extLst>
          </p:cNvPr>
          <p:cNvGrpSpPr/>
          <p:nvPr/>
        </p:nvGrpSpPr>
        <p:grpSpPr>
          <a:xfrm>
            <a:off x="3138840" y="6081083"/>
            <a:ext cx="5147915" cy="1152213"/>
            <a:chOff x="643455" y="6501559"/>
            <a:chExt cx="5147915" cy="1152213"/>
          </a:xfrm>
        </p:grpSpPr>
        <p:sp>
          <p:nvSpPr>
            <p:cNvPr id="80" name="Rettangolo con angoli arrotondati 79">
              <a:extLst>
                <a:ext uri="{FF2B5EF4-FFF2-40B4-BE49-F238E27FC236}">
                  <a16:creationId xmlns:a16="http://schemas.microsoft.com/office/drawing/2014/main" id="{D67E840F-7F1A-4873-A742-BCCA2FB2A3BC}"/>
                </a:ext>
              </a:extLst>
            </p:cNvPr>
            <p:cNvSpPr/>
            <p:nvPr/>
          </p:nvSpPr>
          <p:spPr>
            <a:xfrm>
              <a:off x="643455" y="6501559"/>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3" name="TextBox 7">
              <a:extLst>
                <a:ext uri="{FF2B5EF4-FFF2-40B4-BE49-F238E27FC236}">
                  <a16:creationId xmlns:a16="http://schemas.microsoft.com/office/drawing/2014/main" id="{37A61259-EF9D-4C42-A3AB-B88A47208073}"/>
                </a:ext>
              </a:extLst>
            </p:cNvPr>
            <p:cNvSpPr txBox="1"/>
            <p:nvPr/>
          </p:nvSpPr>
          <p:spPr>
            <a:xfrm>
              <a:off x="844535" y="6585222"/>
              <a:ext cx="474575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USER IDENTIFICATION LATENCY</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5" name="Gruppo 4">
            <a:extLst>
              <a:ext uri="{FF2B5EF4-FFF2-40B4-BE49-F238E27FC236}">
                <a16:creationId xmlns:a16="http://schemas.microsoft.com/office/drawing/2014/main" id="{09B75067-D608-4009-9EF9-FCFB712B0919}"/>
              </a:ext>
            </a:extLst>
          </p:cNvPr>
          <p:cNvGrpSpPr/>
          <p:nvPr/>
        </p:nvGrpSpPr>
        <p:grpSpPr>
          <a:xfrm>
            <a:off x="3138842" y="7234629"/>
            <a:ext cx="5147915" cy="1152213"/>
            <a:chOff x="327687" y="6758475"/>
            <a:chExt cx="5147915" cy="1152213"/>
          </a:xfrm>
        </p:grpSpPr>
        <p:sp>
          <p:nvSpPr>
            <p:cNvPr id="81" name="Rettangolo con angoli arrotondati 80">
              <a:extLst>
                <a:ext uri="{FF2B5EF4-FFF2-40B4-BE49-F238E27FC236}">
                  <a16:creationId xmlns:a16="http://schemas.microsoft.com/office/drawing/2014/main" id="{355251D0-F662-472D-9C51-B2198737D90B}"/>
                </a:ext>
              </a:extLst>
            </p:cNvPr>
            <p:cNvSpPr/>
            <p:nvPr/>
          </p:nvSpPr>
          <p:spPr>
            <a:xfrm>
              <a:off x="327687" y="6758475"/>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5" name="TextBox 7">
              <a:extLst>
                <a:ext uri="{FF2B5EF4-FFF2-40B4-BE49-F238E27FC236}">
                  <a16:creationId xmlns:a16="http://schemas.microsoft.com/office/drawing/2014/main" id="{605EF15E-E94F-417B-952D-4C4D32E46C78}"/>
                </a:ext>
              </a:extLst>
            </p:cNvPr>
            <p:cNvSpPr txBox="1"/>
            <p:nvPr/>
          </p:nvSpPr>
          <p:spPr>
            <a:xfrm>
              <a:off x="707722" y="6842138"/>
              <a:ext cx="438784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CPU UTILIZATION DURING MATCHING</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6" name="Gruppo 5">
            <a:extLst>
              <a:ext uri="{FF2B5EF4-FFF2-40B4-BE49-F238E27FC236}">
                <a16:creationId xmlns:a16="http://schemas.microsoft.com/office/drawing/2014/main" id="{94B74ACF-67BE-479B-9E47-7CB599135B67}"/>
              </a:ext>
            </a:extLst>
          </p:cNvPr>
          <p:cNvGrpSpPr/>
          <p:nvPr/>
        </p:nvGrpSpPr>
        <p:grpSpPr>
          <a:xfrm>
            <a:off x="3138841" y="8389507"/>
            <a:ext cx="5147915" cy="1152213"/>
            <a:chOff x="319436" y="4810406"/>
            <a:chExt cx="5147915" cy="1152213"/>
          </a:xfrm>
        </p:grpSpPr>
        <p:sp>
          <p:nvSpPr>
            <p:cNvPr id="83" name="Rettangolo con angoli arrotondati 82">
              <a:extLst>
                <a:ext uri="{FF2B5EF4-FFF2-40B4-BE49-F238E27FC236}">
                  <a16:creationId xmlns:a16="http://schemas.microsoft.com/office/drawing/2014/main" id="{B9FE185C-678A-46E0-93D9-7E3EA9BE8570}"/>
                </a:ext>
              </a:extLst>
            </p:cNvPr>
            <p:cNvSpPr/>
            <p:nvPr/>
          </p:nvSpPr>
          <p:spPr>
            <a:xfrm>
              <a:off x="319436" y="4810406"/>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4" name="TextBox 7">
              <a:extLst>
                <a:ext uri="{FF2B5EF4-FFF2-40B4-BE49-F238E27FC236}">
                  <a16:creationId xmlns:a16="http://schemas.microsoft.com/office/drawing/2014/main" id="{66D1E66C-36C9-4FD5-9EDA-5B5FEC584086}"/>
                </a:ext>
              </a:extLst>
            </p:cNvPr>
            <p:cNvSpPr txBox="1"/>
            <p:nvPr/>
          </p:nvSpPr>
          <p:spPr>
            <a:xfrm>
              <a:off x="366096" y="4897044"/>
              <a:ext cx="505459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MEMORY UTILIZATION</a:t>
              </a:r>
            </a:p>
            <a:p>
              <a:pPr marL="0" marR="0" lvl="0" indent="0" algn="ctr" defTabSz="914400" rtl="0" eaLnBrk="1" fontAlgn="auto" latinLnBrk="0" hangingPunct="1">
                <a:spcBef>
                  <a:spcPts val="0"/>
                </a:spcBef>
                <a:spcAft>
                  <a:spcPts val="0"/>
                </a:spcAft>
                <a:buClrTx/>
                <a:buSzTx/>
                <a:buFontTx/>
                <a:buNone/>
                <a:tabLst/>
                <a:defRPr/>
              </a:pPr>
              <a:r>
                <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DURING MATCHING</a:t>
              </a:r>
            </a:p>
          </p:txBody>
        </p:sp>
      </p:grpSp>
      <p:grpSp>
        <p:nvGrpSpPr>
          <p:cNvPr id="8" name="Gruppo 7">
            <a:extLst>
              <a:ext uri="{FF2B5EF4-FFF2-40B4-BE49-F238E27FC236}">
                <a16:creationId xmlns:a16="http://schemas.microsoft.com/office/drawing/2014/main" id="{9F5BB97A-1A39-4783-A5F2-96F4DB2B73CB}"/>
              </a:ext>
            </a:extLst>
          </p:cNvPr>
          <p:cNvGrpSpPr/>
          <p:nvPr/>
        </p:nvGrpSpPr>
        <p:grpSpPr>
          <a:xfrm>
            <a:off x="8286749" y="2623125"/>
            <a:ext cx="3672000" cy="1150881"/>
            <a:chOff x="6635356" y="2785685"/>
            <a:chExt cx="3672000" cy="1150881"/>
          </a:xfrm>
        </p:grpSpPr>
        <p:sp>
          <p:nvSpPr>
            <p:cNvPr id="86" name="Rettangolo con angoli arrotondati 85">
              <a:extLst>
                <a:ext uri="{FF2B5EF4-FFF2-40B4-BE49-F238E27FC236}">
                  <a16:creationId xmlns:a16="http://schemas.microsoft.com/office/drawing/2014/main" id="{92B48F4F-BFCE-4318-9317-87A9A33E107A}"/>
                </a:ext>
              </a:extLst>
            </p:cNvPr>
            <p:cNvSpPr/>
            <p:nvPr/>
          </p:nvSpPr>
          <p:spPr>
            <a:xfrm>
              <a:off x="6635356" y="2785685"/>
              <a:ext cx="3672000" cy="1150881"/>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 name="TextBox 7">
              <a:extLst>
                <a:ext uri="{FF2B5EF4-FFF2-40B4-BE49-F238E27FC236}">
                  <a16:creationId xmlns:a16="http://schemas.microsoft.com/office/drawing/2014/main" id="{76CD44F2-83B8-4FCC-AFE6-0253FC40DDA3}"/>
                </a:ext>
              </a:extLst>
            </p:cNvPr>
            <p:cNvSpPr txBox="1"/>
            <p:nvPr/>
          </p:nvSpPr>
          <p:spPr>
            <a:xfrm>
              <a:off x="6743355" y="3091806"/>
              <a:ext cx="3456001"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RASPBERRY</a:t>
              </a:r>
            </a:p>
          </p:txBody>
        </p:sp>
      </p:grpSp>
      <p:grpSp>
        <p:nvGrpSpPr>
          <p:cNvPr id="9" name="Gruppo 8">
            <a:extLst>
              <a:ext uri="{FF2B5EF4-FFF2-40B4-BE49-F238E27FC236}">
                <a16:creationId xmlns:a16="http://schemas.microsoft.com/office/drawing/2014/main" id="{B5250490-EE3F-47D1-8B3A-C244CAD3BE74}"/>
              </a:ext>
            </a:extLst>
          </p:cNvPr>
          <p:cNvGrpSpPr/>
          <p:nvPr/>
        </p:nvGrpSpPr>
        <p:grpSpPr>
          <a:xfrm>
            <a:off x="11871394" y="2623125"/>
            <a:ext cx="3759354" cy="1150881"/>
            <a:chOff x="10220001" y="2785685"/>
            <a:chExt cx="3759354" cy="1150881"/>
          </a:xfrm>
        </p:grpSpPr>
        <p:sp>
          <p:nvSpPr>
            <p:cNvPr id="63" name="TextBox 7">
              <a:extLst>
                <a:ext uri="{FF2B5EF4-FFF2-40B4-BE49-F238E27FC236}">
                  <a16:creationId xmlns:a16="http://schemas.microsoft.com/office/drawing/2014/main" id="{F8CE29B5-5D08-4E18-9B61-4ADB7D12AE21}"/>
                </a:ext>
              </a:extLst>
            </p:cNvPr>
            <p:cNvSpPr txBox="1"/>
            <p:nvPr/>
          </p:nvSpPr>
          <p:spPr>
            <a:xfrm>
              <a:off x="10220001" y="2938906"/>
              <a:ext cx="2265108"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00" name="Rettangolo con angoli arrotondati 99">
              <a:extLst>
                <a:ext uri="{FF2B5EF4-FFF2-40B4-BE49-F238E27FC236}">
                  <a16:creationId xmlns:a16="http://schemas.microsoft.com/office/drawing/2014/main" id="{7F4B1B54-A5B3-4958-8AF6-2F3684891370}"/>
                </a:ext>
              </a:extLst>
            </p:cNvPr>
            <p:cNvSpPr/>
            <p:nvPr/>
          </p:nvSpPr>
          <p:spPr>
            <a:xfrm>
              <a:off x="10307355" y="2785685"/>
              <a:ext cx="3672000" cy="1150881"/>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47" name="TextBox 7">
              <a:extLst>
                <a:ext uri="{FF2B5EF4-FFF2-40B4-BE49-F238E27FC236}">
                  <a16:creationId xmlns:a16="http://schemas.microsoft.com/office/drawing/2014/main" id="{A1709B13-B661-4AA5-8B02-C23EE8814591}"/>
                </a:ext>
              </a:extLst>
            </p:cNvPr>
            <p:cNvSpPr txBox="1"/>
            <p:nvPr/>
          </p:nvSpPr>
          <p:spPr>
            <a:xfrm>
              <a:off x="10480264" y="3087061"/>
              <a:ext cx="3326183"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NOTEBOOK</a:t>
              </a:r>
            </a:p>
          </p:txBody>
        </p:sp>
      </p:grpSp>
      <p:grpSp>
        <p:nvGrpSpPr>
          <p:cNvPr id="2" name="Gruppo 1">
            <a:extLst>
              <a:ext uri="{FF2B5EF4-FFF2-40B4-BE49-F238E27FC236}">
                <a16:creationId xmlns:a16="http://schemas.microsoft.com/office/drawing/2014/main" id="{055E2602-1658-495C-8E1C-CE86AD1F5579}"/>
              </a:ext>
            </a:extLst>
          </p:cNvPr>
          <p:cNvGrpSpPr/>
          <p:nvPr/>
        </p:nvGrpSpPr>
        <p:grpSpPr>
          <a:xfrm>
            <a:off x="8286750" y="3773991"/>
            <a:ext cx="3672000" cy="1150881"/>
            <a:chOff x="8286750" y="3773991"/>
            <a:chExt cx="3672000" cy="1150881"/>
          </a:xfrm>
        </p:grpSpPr>
        <p:sp>
          <p:nvSpPr>
            <p:cNvPr id="62" name="Rettangolo con angoli arrotondati 61">
              <a:extLst>
                <a:ext uri="{FF2B5EF4-FFF2-40B4-BE49-F238E27FC236}">
                  <a16:creationId xmlns:a16="http://schemas.microsoft.com/office/drawing/2014/main" id="{A66B1724-1A3A-4008-BB06-C86C90921A29}"/>
                </a:ext>
              </a:extLst>
            </p:cNvPr>
            <p:cNvSpPr/>
            <p:nvPr/>
          </p:nvSpPr>
          <p:spPr>
            <a:xfrm>
              <a:off x="8286750" y="3773991"/>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5" name="TextBox 7">
              <a:extLst>
                <a:ext uri="{FF2B5EF4-FFF2-40B4-BE49-F238E27FC236}">
                  <a16:creationId xmlns:a16="http://schemas.microsoft.com/office/drawing/2014/main" id="{66459E43-FBD1-462A-96FE-B9148330FA5B}"/>
                </a:ext>
              </a:extLst>
            </p:cNvPr>
            <p:cNvSpPr txBox="1"/>
            <p:nvPr/>
          </p:nvSpPr>
          <p:spPr>
            <a:xfrm>
              <a:off x="9014356" y="4067530"/>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2" name="Gruppo 11">
            <a:extLst>
              <a:ext uri="{FF2B5EF4-FFF2-40B4-BE49-F238E27FC236}">
                <a16:creationId xmlns:a16="http://schemas.microsoft.com/office/drawing/2014/main" id="{1EA7D93C-054E-455D-917E-04A323056E5D}"/>
              </a:ext>
            </a:extLst>
          </p:cNvPr>
          <p:cNvGrpSpPr/>
          <p:nvPr/>
        </p:nvGrpSpPr>
        <p:grpSpPr>
          <a:xfrm>
            <a:off x="11958749" y="3773991"/>
            <a:ext cx="3672000" cy="1150881"/>
            <a:chOff x="11958749" y="3773991"/>
            <a:chExt cx="3672000" cy="1150881"/>
          </a:xfrm>
        </p:grpSpPr>
        <p:sp>
          <p:nvSpPr>
            <p:cNvPr id="99" name="Rettangolo con angoli arrotondati 98">
              <a:extLst>
                <a:ext uri="{FF2B5EF4-FFF2-40B4-BE49-F238E27FC236}">
                  <a16:creationId xmlns:a16="http://schemas.microsoft.com/office/drawing/2014/main" id="{0FDC46EB-4241-4621-BDC6-34BDDC59DB21}"/>
                </a:ext>
              </a:extLst>
            </p:cNvPr>
            <p:cNvSpPr/>
            <p:nvPr/>
          </p:nvSpPr>
          <p:spPr>
            <a:xfrm>
              <a:off x="11958749" y="3773991"/>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6" name="TextBox 7">
              <a:extLst>
                <a:ext uri="{FF2B5EF4-FFF2-40B4-BE49-F238E27FC236}">
                  <a16:creationId xmlns:a16="http://schemas.microsoft.com/office/drawing/2014/main" id="{5F53C2A1-C14E-493C-9EBB-F4608717F859}"/>
                </a:ext>
              </a:extLst>
            </p:cNvPr>
            <p:cNvSpPr txBox="1"/>
            <p:nvPr/>
          </p:nvSpPr>
          <p:spPr>
            <a:xfrm>
              <a:off x="12686357" y="4067531"/>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3" name="Gruppo 12">
            <a:extLst>
              <a:ext uri="{FF2B5EF4-FFF2-40B4-BE49-F238E27FC236}">
                <a16:creationId xmlns:a16="http://schemas.microsoft.com/office/drawing/2014/main" id="{557996AF-2398-47E7-939B-63A31C66DDFB}"/>
              </a:ext>
            </a:extLst>
          </p:cNvPr>
          <p:cNvGrpSpPr/>
          <p:nvPr/>
        </p:nvGrpSpPr>
        <p:grpSpPr>
          <a:xfrm>
            <a:off x="8286750" y="4924872"/>
            <a:ext cx="3672000" cy="1150881"/>
            <a:chOff x="8286750" y="4924872"/>
            <a:chExt cx="3672000" cy="1150881"/>
          </a:xfrm>
        </p:grpSpPr>
        <p:sp>
          <p:nvSpPr>
            <p:cNvPr id="57" name="Rettangolo con angoli arrotondati 56">
              <a:extLst>
                <a:ext uri="{FF2B5EF4-FFF2-40B4-BE49-F238E27FC236}">
                  <a16:creationId xmlns:a16="http://schemas.microsoft.com/office/drawing/2014/main" id="{6147F6FD-B338-4526-822A-D356D01F8DA6}"/>
                </a:ext>
              </a:extLst>
            </p:cNvPr>
            <p:cNvSpPr/>
            <p:nvPr/>
          </p:nvSpPr>
          <p:spPr>
            <a:xfrm>
              <a:off x="8286750" y="4924872"/>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7" name="TextBox 7">
              <a:extLst>
                <a:ext uri="{FF2B5EF4-FFF2-40B4-BE49-F238E27FC236}">
                  <a16:creationId xmlns:a16="http://schemas.microsoft.com/office/drawing/2014/main" id="{CBC4BD8C-12AC-4E43-9919-6341B7DB26F3}"/>
                </a:ext>
              </a:extLst>
            </p:cNvPr>
            <p:cNvSpPr txBox="1"/>
            <p:nvPr/>
          </p:nvSpPr>
          <p:spPr>
            <a:xfrm>
              <a:off x="9014356" y="5230977"/>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4" name="Gruppo 13">
            <a:extLst>
              <a:ext uri="{FF2B5EF4-FFF2-40B4-BE49-F238E27FC236}">
                <a16:creationId xmlns:a16="http://schemas.microsoft.com/office/drawing/2014/main" id="{86345B2E-C7F6-46C5-A3F1-7B58A726A42E}"/>
              </a:ext>
            </a:extLst>
          </p:cNvPr>
          <p:cNvGrpSpPr/>
          <p:nvPr/>
        </p:nvGrpSpPr>
        <p:grpSpPr>
          <a:xfrm>
            <a:off x="11958749" y="4924872"/>
            <a:ext cx="3672000" cy="1150881"/>
            <a:chOff x="11958749" y="4924872"/>
            <a:chExt cx="3672000" cy="1150881"/>
          </a:xfrm>
        </p:grpSpPr>
        <p:sp>
          <p:nvSpPr>
            <p:cNvPr id="98" name="Rettangolo con angoli arrotondati 97">
              <a:extLst>
                <a:ext uri="{FF2B5EF4-FFF2-40B4-BE49-F238E27FC236}">
                  <a16:creationId xmlns:a16="http://schemas.microsoft.com/office/drawing/2014/main" id="{9C0FA4B6-B503-4F80-86CF-CA6E36D7610D}"/>
                </a:ext>
              </a:extLst>
            </p:cNvPr>
            <p:cNvSpPr/>
            <p:nvPr/>
          </p:nvSpPr>
          <p:spPr>
            <a:xfrm>
              <a:off x="11958749" y="4924872"/>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070AD9FD-5756-42A0-842A-357B9A421C24}"/>
                </a:ext>
              </a:extLst>
            </p:cNvPr>
            <p:cNvSpPr txBox="1"/>
            <p:nvPr/>
          </p:nvSpPr>
          <p:spPr>
            <a:xfrm>
              <a:off x="12686348" y="5230977"/>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5" name="Gruppo 14">
            <a:extLst>
              <a:ext uri="{FF2B5EF4-FFF2-40B4-BE49-F238E27FC236}">
                <a16:creationId xmlns:a16="http://schemas.microsoft.com/office/drawing/2014/main" id="{3C6742B5-D6C2-4919-A93E-0C1894CA337B}"/>
              </a:ext>
            </a:extLst>
          </p:cNvPr>
          <p:cNvGrpSpPr/>
          <p:nvPr/>
        </p:nvGrpSpPr>
        <p:grpSpPr>
          <a:xfrm>
            <a:off x="8286750" y="6082415"/>
            <a:ext cx="3672000" cy="1150881"/>
            <a:chOff x="8286750" y="6082415"/>
            <a:chExt cx="3672000" cy="1150881"/>
          </a:xfrm>
        </p:grpSpPr>
        <p:sp>
          <p:nvSpPr>
            <p:cNvPr id="92" name="Rettangolo con angoli arrotondati 91">
              <a:extLst>
                <a:ext uri="{FF2B5EF4-FFF2-40B4-BE49-F238E27FC236}">
                  <a16:creationId xmlns:a16="http://schemas.microsoft.com/office/drawing/2014/main" id="{B8AA1074-4165-46DA-8056-FCA322FC1262}"/>
                </a:ext>
              </a:extLst>
            </p:cNvPr>
            <p:cNvSpPr/>
            <p:nvPr/>
          </p:nvSpPr>
          <p:spPr>
            <a:xfrm>
              <a:off x="8286750" y="6082415"/>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9" name="TextBox 7">
              <a:extLst>
                <a:ext uri="{FF2B5EF4-FFF2-40B4-BE49-F238E27FC236}">
                  <a16:creationId xmlns:a16="http://schemas.microsoft.com/office/drawing/2014/main" id="{A6A5DC58-77F8-4A4C-AF71-2D01C9973261}"/>
                </a:ext>
              </a:extLst>
            </p:cNvPr>
            <p:cNvSpPr txBox="1"/>
            <p:nvPr/>
          </p:nvSpPr>
          <p:spPr>
            <a:xfrm>
              <a:off x="9014356" y="6378012"/>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8" name="Gruppo 17">
            <a:extLst>
              <a:ext uri="{FF2B5EF4-FFF2-40B4-BE49-F238E27FC236}">
                <a16:creationId xmlns:a16="http://schemas.microsoft.com/office/drawing/2014/main" id="{F9FDBB05-69E0-4040-86F8-DFC0CA93A066}"/>
              </a:ext>
            </a:extLst>
          </p:cNvPr>
          <p:cNvGrpSpPr/>
          <p:nvPr/>
        </p:nvGrpSpPr>
        <p:grpSpPr>
          <a:xfrm>
            <a:off x="11958749" y="6082415"/>
            <a:ext cx="3672000" cy="1150881"/>
            <a:chOff x="11958749" y="6082415"/>
            <a:chExt cx="3672000" cy="1150881"/>
          </a:xfrm>
        </p:grpSpPr>
        <p:sp>
          <p:nvSpPr>
            <p:cNvPr id="101" name="Rettangolo con angoli arrotondati 100">
              <a:extLst>
                <a:ext uri="{FF2B5EF4-FFF2-40B4-BE49-F238E27FC236}">
                  <a16:creationId xmlns:a16="http://schemas.microsoft.com/office/drawing/2014/main" id="{60004DD9-845C-4C69-A462-A16CF6BB5D19}"/>
                </a:ext>
              </a:extLst>
            </p:cNvPr>
            <p:cNvSpPr/>
            <p:nvPr/>
          </p:nvSpPr>
          <p:spPr>
            <a:xfrm>
              <a:off x="11958749" y="6082415"/>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TextBox 7">
              <a:extLst>
                <a:ext uri="{FF2B5EF4-FFF2-40B4-BE49-F238E27FC236}">
                  <a16:creationId xmlns:a16="http://schemas.microsoft.com/office/drawing/2014/main" id="{18181745-B5FF-46DC-B828-3E14992CF53D}"/>
                </a:ext>
              </a:extLst>
            </p:cNvPr>
            <p:cNvSpPr txBox="1"/>
            <p:nvPr/>
          </p:nvSpPr>
          <p:spPr>
            <a:xfrm>
              <a:off x="12686348" y="6381858"/>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24" name="Gruppo 23">
            <a:extLst>
              <a:ext uri="{FF2B5EF4-FFF2-40B4-BE49-F238E27FC236}">
                <a16:creationId xmlns:a16="http://schemas.microsoft.com/office/drawing/2014/main" id="{147FEBEF-9DC3-492C-B5B7-D770CF0ED9D6}"/>
              </a:ext>
            </a:extLst>
          </p:cNvPr>
          <p:cNvGrpSpPr/>
          <p:nvPr/>
        </p:nvGrpSpPr>
        <p:grpSpPr>
          <a:xfrm>
            <a:off x="8286750" y="7235293"/>
            <a:ext cx="3672000" cy="1150881"/>
            <a:chOff x="8286750" y="7235293"/>
            <a:chExt cx="3672000" cy="1150881"/>
          </a:xfrm>
        </p:grpSpPr>
        <p:sp>
          <p:nvSpPr>
            <p:cNvPr id="94" name="Rettangolo con angoli arrotondati 93">
              <a:extLst>
                <a:ext uri="{FF2B5EF4-FFF2-40B4-BE49-F238E27FC236}">
                  <a16:creationId xmlns:a16="http://schemas.microsoft.com/office/drawing/2014/main" id="{6C1D7E91-D727-4FD0-9099-6BB1288951C4}"/>
                </a:ext>
              </a:extLst>
            </p:cNvPr>
            <p:cNvSpPr/>
            <p:nvPr/>
          </p:nvSpPr>
          <p:spPr>
            <a:xfrm>
              <a:off x="8286750" y="7235293"/>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1" name="TextBox 7">
              <a:extLst>
                <a:ext uri="{FF2B5EF4-FFF2-40B4-BE49-F238E27FC236}">
                  <a16:creationId xmlns:a16="http://schemas.microsoft.com/office/drawing/2014/main" id="{34FFFA24-F99B-46B7-ADB1-5EDAC8F5074A}"/>
                </a:ext>
              </a:extLst>
            </p:cNvPr>
            <p:cNvSpPr txBox="1"/>
            <p:nvPr/>
          </p:nvSpPr>
          <p:spPr>
            <a:xfrm>
              <a:off x="9460055" y="7375736"/>
              <a:ext cx="13253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80%</a:t>
              </a:r>
            </a:p>
          </p:txBody>
        </p:sp>
      </p:grpSp>
      <p:sp>
        <p:nvSpPr>
          <p:cNvPr id="113" name="TextBox 7">
            <a:extLst>
              <a:ext uri="{FF2B5EF4-FFF2-40B4-BE49-F238E27FC236}">
                <a16:creationId xmlns:a16="http://schemas.microsoft.com/office/drawing/2014/main" id="{EB3C489B-9DCA-44F1-B96E-56B76087E5B3}"/>
              </a:ext>
            </a:extLst>
          </p:cNvPr>
          <p:cNvSpPr txBox="1"/>
          <p:nvPr/>
        </p:nvSpPr>
        <p:spPr>
          <a:xfrm>
            <a:off x="8734504" y="7926998"/>
            <a:ext cx="2776487" cy="3187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000" b="0" i="0" u="none" strike="noStrike" kern="1200" cap="small" spc="-10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(4 CORES / 4 THREADS)</a:t>
            </a:r>
          </a:p>
        </p:txBody>
      </p:sp>
      <p:grpSp>
        <p:nvGrpSpPr>
          <p:cNvPr id="25" name="Gruppo 24">
            <a:extLst>
              <a:ext uri="{FF2B5EF4-FFF2-40B4-BE49-F238E27FC236}">
                <a16:creationId xmlns:a16="http://schemas.microsoft.com/office/drawing/2014/main" id="{A5ADA1F2-E6CC-4A84-9E5F-066357F8A8B7}"/>
              </a:ext>
            </a:extLst>
          </p:cNvPr>
          <p:cNvGrpSpPr/>
          <p:nvPr/>
        </p:nvGrpSpPr>
        <p:grpSpPr>
          <a:xfrm>
            <a:off x="11958749" y="7235293"/>
            <a:ext cx="3672000" cy="1150881"/>
            <a:chOff x="11958749" y="7235293"/>
            <a:chExt cx="3672000" cy="1150881"/>
          </a:xfrm>
        </p:grpSpPr>
        <p:sp>
          <p:nvSpPr>
            <p:cNvPr id="102" name="Rettangolo con angoli arrotondati 101">
              <a:extLst>
                <a:ext uri="{FF2B5EF4-FFF2-40B4-BE49-F238E27FC236}">
                  <a16:creationId xmlns:a16="http://schemas.microsoft.com/office/drawing/2014/main" id="{0F9609BA-2A51-4BD6-BC4A-631B7EAD9531}"/>
                </a:ext>
              </a:extLst>
            </p:cNvPr>
            <p:cNvSpPr/>
            <p:nvPr/>
          </p:nvSpPr>
          <p:spPr>
            <a:xfrm>
              <a:off x="11958749" y="7235293"/>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5" name="TextBox 7">
              <a:extLst>
                <a:ext uri="{FF2B5EF4-FFF2-40B4-BE49-F238E27FC236}">
                  <a16:creationId xmlns:a16="http://schemas.microsoft.com/office/drawing/2014/main" id="{37234071-0626-4FC4-89EF-BAF439A69AE1}"/>
                </a:ext>
              </a:extLst>
            </p:cNvPr>
            <p:cNvSpPr txBox="1"/>
            <p:nvPr/>
          </p:nvSpPr>
          <p:spPr>
            <a:xfrm>
              <a:off x="13132048" y="7375736"/>
              <a:ext cx="13253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30%</a:t>
              </a:r>
            </a:p>
          </p:txBody>
        </p:sp>
      </p:grpSp>
      <p:sp>
        <p:nvSpPr>
          <p:cNvPr id="116" name="TextBox 7">
            <a:extLst>
              <a:ext uri="{FF2B5EF4-FFF2-40B4-BE49-F238E27FC236}">
                <a16:creationId xmlns:a16="http://schemas.microsoft.com/office/drawing/2014/main" id="{3CA991F5-487D-4E88-AF29-3ABA4049F63B}"/>
              </a:ext>
            </a:extLst>
          </p:cNvPr>
          <p:cNvSpPr txBox="1"/>
          <p:nvPr/>
        </p:nvSpPr>
        <p:spPr>
          <a:xfrm>
            <a:off x="12370714" y="7926998"/>
            <a:ext cx="2844205" cy="30777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000" b="0" i="0" u="none" strike="noStrike" kern="1200" cap="small" spc="-10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(8 CORES / 16 THREADS)</a:t>
            </a:r>
          </a:p>
        </p:txBody>
      </p:sp>
      <p:grpSp>
        <p:nvGrpSpPr>
          <p:cNvPr id="21" name="Gruppo 20">
            <a:extLst>
              <a:ext uri="{FF2B5EF4-FFF2-40B4-BE49-F238E27FC236}">
                <a16:creationId xmlns:a16="http://schemas.microsoft.com/office/drawing/2014/main" id="{E7475C9C-7D6C-4F45-BEE4-AC245A40464B}"/>
              </a:ext>
            </a:extLst>
          </p:cNvPr>
          <p:cNvGrpSpPr/>
          <p:nvPr/>
        </p:nvGrpSpPr>
        <p:grpSpPr>
          <a:xfrm>
            <a:off x="8286750" y="8390172"/>
            <a:ext cx="3672000" cy="1150881"/>
            <a:chOff x="8286750" y="8390172"/>
            <a:chExt cx="3672000" cy="1150881"/>
          </a:xfrm>
        </p:grpSpPr>
        <p:sp>
          <p:nvSpPr>
            <p:cNvPr id="96" name="Rettangolo con angoli arrotondati 95">
              <a:extLst>
                <a:ext uri="{FF2B5EF4-FFF2-40B4-BE49-F238E27FC236}">
                  <a16:creationId xmlns:a16="http://schemas.microsoft.com/office/drawing/2014/main" id="{210F0653-2150-4853-9138-56DE7114B00D}"/>
                </a:ext>
              </a:extLst>
            </p:cNvPr>
            <p:cNvSpPr/>
            <p:nvPr/>
          </p:nvSpPr>
          <p:spPr>
            <a:xfrm>
              <a:off x="8286750" y="8390172"/>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7" name="TextBox 7">
              <a:extLst>
                <a:ext uri="{FF2B5EF4-FFF2-40B4-BE49-F238E27FC236}">
                  <a16:creationId xmlns:a16="http://schemas.microsoft.com/office/drawing/2014/main" id="{1979A8CE-18B7-4D50-93A6-6A3F683C5C70}"/>
                </a:ext>
              </a:extLst>
            </p:cNvPr>
            <p:cNvSpPr txBox="1"/>
            <p:nvPr/>
          </p:nvSpPr>
          <p:spPr>
            <a:xfrm>
              <a:off x="8461587" y="8733209"/>
              <a:ext cx="3322320"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lang="en-US" sz="3800" cap="small" spc="140" dirty="0">
                  <a:solidFill>
                    <a:srgbClr val="FFFEE6"/>
                  </a:solidFill>
                  <a:effectLst>
                    <a:outerShdw blurRad="50800" dist="38100" dir="2700000" algn="tl" rotWithShape="0">
                      <a:prstClr val="black">
                        <a:alpha val="40000"/>
                      </a:prstClr>
                    </a:outerShdw>
                  </a:effectLst>
                  <a:latin typeface="Montserrat Classic Bold"/>
                </a:rPr>
                <a:t>600MB / 1GB</a:t>
              </a:r>
              <a:endParaRPr kumimoji="0" lang="en-US" sz="3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2" name="Gruppo 21">
            <a:extLst>
              <a:ext uri="{FF2B5EF4-FFF2-40B4-BE49-F238E27FC236}">
                <a16:creationId xmlns:a16="http://schemas.microsoft.com/office/drawing/2014/main" id="{39E18D18-1755-45F7-AE2A-C00DA288DF23}"/>
              </a:ext>
            </a:extLst>
          </p:cNvPr>
          <p:cNvGrpSpPr/>
          <p:nvPr/>
        </p:nvGrpSpPr>
        <p:grpSpPr>
          <a:xfrm>
            <a:off x="11958749" y="8390172"/>
            <a:ext cx="3672000" cy="1150881"/>
            <a:chOff x="11958749" y="8390172"/>
            <a:chExt cx="3672000" cy="1150881"/>
          </a:xfrm>
        </p:grpSpPr>
        <p:sp>
          <p:nvSpPr>
            <p:cNvPr id="103" name="Rettangolo con angoli arrotondati 102">
              <a:extLst>
                <a:ext uri="{FF2B5EF4-FFF2-40B4-BE49-F238E27FC236}">
                  <a16:creationId xmlns:a16="http://schemas.microsoft.com/office/drawing/2014/main" id="{4C679668-E5D0-47AA-919D-0CDB4B4E6B8B}"/>
                </a:ext>
              </a:extLst>
            </p:cNvPr>
            <p:cNvSpPr/>
            <p:nvPr/>
          </p:nvSpPr>
          <p:spPr>
            <a:xfrm>
              <a:off x="11958749" y="8390172"/>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8" name="TextBox 7">
              <a:extLst>
                <a:ext uri="{FF2B5EF4-FFF2-40B4-BE49-F238E27FC236}">
                  <a16:creationId xmlns:a16="http://schemas.microsoft.com/office/drawing/2014/main" id="{9FBB410B-0C9B-4BEC-BDE3-CC71F19E21CA}"/>
                </a:ext>
              </a:extLst>
            </p:cNvPr>
            <p:cNvSpPr txBox="1"/>
            <p:nvPr/>
          </p:nvSpPr>
          <p:spPr>
            <a:xfrm>
              <a:off x="12131657" y="8696307"/>
              <a:ext cx="3322320"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lang="en-US" sz="3800" cap="small" spc="140" dirty="0">
                  <a:solidFill>
                    <a:srgbClr val="FFFEE6"/>
                  </a:solidFill>
                  <a:effectLst>
                    <a:outerShdw blurRad="50800" dist="38100" dir="2700000" algn="tl" rotWithShape="0">
                      <a:prstClr val="black">
                        <a:alpha val="40000"/>
                      </a:prstClr>
                    </a:outerShdw>
                  </a:effectLst>
                  <a:latin typeface="Montserrat Classic Bold"/>
                </a:rPr>
                <a:t>4.2GB / 16GB</a:t>
              </a:r>
              <a:endParaRPr kumimoji="0" lang="en-US" sz="3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19" name="Scorrimento orizzontale 118">
            <a:extLst>
              <a:ext uri="{FF2B5EF4-FFF2-40B4-BE49-F238E27FC236}">
                <a16:creationId xmlns:a16="http://schemas.microsoft.com/office/drawing/2014/main" id="{B4863778-69FC-4C96-B66B-7C4BB334DD3C}"/>
              </a:ext>
            </a:extLst>
          </p:cNvPr>
          <p:cNvSpPr/>
          <p:nvPr/>
        </p:nvSpPr>
        <p:spPr>
          <a:xfrm>
            <a:off x="15078791" y="331394"/>
            <a:ext cx="2711059" cy="1598826"/>
          </a:xfrm>
          <a:prstGeom prst="horizontalScroll">
            <a:avLst/>
          </a:prstGeom>
          <a:ln w="12700"/>
        </p:spPr>
        <p:style>
          <a:lnRef idx="3">
            <a:schemeClr val="lt1"/>
          </a:lnRef>
          <a:fillRef idx="1">
            <a:schemeClr val="accent4"/>
          </a:fillRef>
          <a:effectRef idx="1">
            <a:schemeClr val="accent4"/>
          </a:effectRef>
          <a:fontRef idx="minor">
            <a:schemeClr val="lt1"/>
          </a:fontRef>
        </p:style>
        <p:txBody>
          <a:bodyPr rtlCol="0" anchor="ctr"/>
          <a:lstStyle/>
          <a:p>
            <a:pPr algn="ctr"/>
            <a:r>
              <a:rPr lang="it-IT" sz="2400" dirty="0"/>
              <a:t>Inserire i valori dei benchmark</a:t>
            </a:r>
          </a:p>
        </p:txBody>
      </p:sp>
    </p:spTree>
    <p:extLst>
      <p:ext uri="{BB962C8B-B14F-4D97-AF65-F5344CB8AC3E}">
        <p14:creationId xmlns:p14="http://schemas.microsoft.com/office/powerpoint/2010/main" val="256480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500"/>
                            </p:stCondLst>
                            <p:childTnLst>
                              <p:par>
                                <p:cTn id="20" presetID="42" presetClass="entr" presetSubtype="0" fill="hold" nodeType="after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anim calcmode="lin" valueType="num">
                                      <p:cBhvr>
                                        <p:cTn id="23" dur="500" fill="hold"/>
                                        <p:tgtEl>
                                          <p:spTgt spid="9"/>
                                        </p:tgtEl>
                                        <p:attrNameLst>
                                          <p:attrName>ppt_x</p:attrName>
                                        </p:attrNameLst>
                                      </p:cBhvr>
                                      <p:tavLst>
                                        <p:tav tm="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75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75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75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left)">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wipe(left)">
                                      <p:cBhvr>
                                        <p:cTn id="74" dur="750"/>
                                        <p:tgtEl>
                                          <p:spTgt spid="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left)">
                                      <p:cBhvr>
                                        <p:cTn id="79" dur="500"/>
                                        <p:tgtEl>
                                          <p:spTgt spid="24"/>
                                        </p:tgtEl>
                                      </p:cBhvr>
                                    </p:animEffect>
                                  </p:childTnLst>
                                </p:cTn>
                              </p:par>
                            </p:childTnLst>
                          </p:cTn>
                        </p:par>
                        <p:par>
                          <p:cTn id="80" fill="hold">
                            <p:stCondLst>
                              <p:cond delay="500"/>
                            </p:stCondLst>
                            <p:childTnLst>
                              <p:par>
                                <p:cTn id="81" presetID="14" presetClass="entr" presetSubtype="10" fill="hold" grpId="0" nodeType="afterEffect">
                                  <p:stCondLst>
                                    <p:cond delay="750"/>
                                  </p:stCondLst>
                                  <p:childTnLst>
                                    <p:set>
                                      <p:cBhvr>
                                        <p:cTn id="82" dur="1" fill="hold">
                                          <p:stCondLst>
                                            <p:cond delay="0"/>
                                          </p:stCondLst>
                                        </p:cTn>
                                        <p:tgtEl>
                                          <p:spTgt spid="113"/>
                                        </p:tgtEl>
                                        <p:attrNameLst>
                                          <p:attrName>style.visibility</p:attrName>
                                        </p:attrNameLst>
                                      </p:cBhvr>
                                      <p:to>
                                        <p:strVal val="visible"/>
                                      </p:to>
                                    </p:set>
                                    <p:animEffect transition="in" filter="randombar(horizontal)">
                                      <p:cBhvr>
                                        <p:cTn id="83" dur="500"/>
                                        <p:tgtEl>
                                          <p:spTgt spid="11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left)">
                                      <p:cBhvr>
                                        <p:cTn id="88" dur="500"/>
                                        <p:tgtEl>
                                          <p:spTgt spid="25"/>
                                        </p:tgtEl>
                                      </p:cBhvr>
                                    </p:animEffect>
                                  </p:childTnLst>
                                </p:cTn>
                              </p:par>
                            </p:childTnLst>
                          </p:cTn>
                        </p:par>
                        <p:par>
                          <p:cTn id="89" fill="hold">
                            <p:stCondLst>
                              <p:cond delay="500"/>
                            </p:stCondLst>
                            <p:childTnLst>
                              <p:par>
                                <p:cTn id="90" presetID="14" presetClass="entr" presetSubtype="10" fill="hold" grpId="0" nodeType="afterEffect">
                                  <p:stCondLst>
                                    <p:cond delay="750"/>
                                  </p:stCondLst>
                                  <p:childTnLst>
                                    <p:set>
                                      <p:cBhvr>
                                        <p:cTn id="91" dur="1" fill="hold">
                                          <p:stCondLst>
                                            <p:cond delay="0"/>
                                          </p:stCondLst>
                                        </p:cTn>
                                        <p:tgtEl>
                                          <p:spTgt spid="116"/>
                                        </p:tgtEl>
                                        <p:attrNameLst>
                                          <p:attrName>style.visibility</p:attrName>
                                        </p:attrNameLst>
                                      </p:cBhvr>
                                      <p:to>
                                        <p:strVal val="visible"/>
                                      </p:to>
                                    </p:set>
                                    <p:animEffect transition="in" filter="randombar(horizontal)">
                                      <p:cBhvr>
                                        <p:cTn id="92" dur="500"/>
                                        <p:tgtEl>
                                          <p:spTgt spid="11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6"/>
                                        </p:tgtEl>
                                        <p:attrNameLst>
                                          <p:attrName>style.visibility</p:attrName>
                                        </p:attrNameLst>
                                      </p:cBhvr>
                                      <p:to>
                                        <p:strVal val="visible"/>
                                      </p:to>
                                    </p:set>
                                    <p:animEffect transition="in" filter="wipe(left)">
                                      <p:cBhvr>
                                        <p:cTn id="97" dur="750"/>
                                        <p:tgtEl>
                                          <p:spTgt spid="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wipe(left)">
                                      <p:cBhvr>
                                        <p:cTn id="102" dur="500"/>
                                        <p:tgtEl>
                                          <p:spTgt spid="2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left)">
                                      <p:cBhvr>
                                        <p:cTn id="10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3" grpId="0"/>
      <p:bldP spid="116"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7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EE5B45CF-A8B8-408A-BA25-1CE5B0439A71}"/>
              </a:ext>
            </a:extLst>
          </p:cNvPr>
          <p:cNvGrpSpPr/>
          <p:nvPr/>
        </p:nvGrpSpPr>
        <p:grpSpPr>
          <a:xfrm>
            <a:off x="571500" y="571498"/>
            <a:ext cx="17145000" cy="9144000"/>
            <a:chOff x="571500" y="571498"/>
            <a:chExt cx="17145000" cy="9144000"/>
          </a:xfrm>
        </p:grpSpPr>
        <p:sp>
          <p:nvSpPr>
            <p:cNvPr id="4" name="AutoShape 2">
              <a:extLst>
                <a:ext uri="{FF2B5EF4-FFF2-40B4-BE49-F238E27FC236}">
                  <a16:creationId xmlns:a16="http://schemas.microsoft.com/office/drawing/2014/main" id="{98513402-BC70-4351-94DE-AB4D6E6DCBF1}"/>
                </a:ext>
              </a:extLst>
            </p:cNvPr>
            <p:cNvSpPr/>
            <p:nvPr/>
          </p:nvSpPr>
          <p:spPr>
            <a:xfrm>
              <a:off x="571500" y="571498"/>
              <a:ext cx="17145000" cy="9144000"/>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3807629" y="2758229"/>
              <a:ext cx="10672741" cy="4770537"/>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15000" spc="100" dirty="0">
                  <a:solidFill>
                    <a:srgbClr val="FFFEE6"/>
                  </a:solidFill>
                  <a:latin typeface="League Gothic"/>
                </a:rPr>
                <a:t>THANK YOU FOR</a:t>
              </a:r>
            </a:p>
            <a:p>
              <a:pPr marL="0" marR="0" lvl="0" indent="0" algn="ctr" defTabSz="914400" rtl="0" eaLnBrk="1" fontAlgn="auto" latinLnBrk="0" hangingPunct="1">
                <a:spcBef>
                  <a:spcPts val="0"/>
                </a:spcBef>
                <a:spcAft>
                  <a:spcPts val="0"/>
                </a:spcAft>
                <a:buClrTx/>
                <a:buSzTx/>
                <a:buFontTx/>
                <a:buNone/>
                <a:tabLst/>
                <a:defRPr/>
              </a:pPr>
              <a:r>
                <a:rPr lang="en-US" sz="15000" spc="100" dirty="0">
                  <a:solidFill>
                    <a:srgbClr val="FFFEE6"/>
                  </a:solidFill>
                  <a:latin typeface="League Gothic"/>
                </a:rPr>
                <a:t>YOUR ATTENTION</a:t>
              </a:r>
              <a:endParaRPr kumimoji="0" lang="en-US" sz="15000" b="0" i="0" u="none" strike="noStrike" kern="1200" cap="none" spc="100" normalizeH="0" noProof="0" dirty="0">
                <a:ln>
                  <a:noFill/>
                </a:ln>
                <a:solidFill>
                  <a:srgbClr val="FFFEE6"/>
                </a:solidFill>
                <a:effectLst/>
                <a:uLnTx/>
                <a:uFillTx/>
                <a:latin typeface="League Gothic"/>
              </a:endParaRPr>
            </a:p>
          </p:txBody>
        </p:sp>
      </p:grpSp>
    </p:spTree>
    <p:extLst>
      <p:ext uri="{BB962C8B-B14F-4D97-AF65-F5344CB8AC3E}">
        <p14:creationId xmlns:p14="http://schemas.microsoft.com/office/powerpoint/2010/main" val="1893183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5000"/>
                    </a14:imgEffect>
                  </a14:imgLayer>
                </a14:imgProps>
              </a:ext>
            </a:extLst>
          </a:blip>
          <a:srcRect t="2581" b="2581"/>
          <a:stretch>
            <a:fillRect t="-3000" b="-3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5113167" y="5411212"/>
            <a:ext cx="7866000" cy="4687200"/>
          </a:xfrm>
          <a:prstGeom prst="roundRect">
            <a:avLst>
              <a:gd name="adj" fmla="val 6918"/>
            </a:avLst>
          </a:prstGeom>
          <a:solidFill>
            <a:srgbClr val="E0CD1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dirty="0"/>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644102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52" name="Gruppo 51">
            <a:extLst>
              <a:ext uri="{FF2B5EF4-FFF2-40B4-BE49-F238E27FC236}">
                <a16:creationId xmlns:a16="http://schemas.microsoft.com/office/drawing/2014/main" id="{B37B255E-5FA7-4EB1-B718-D68C37CA7901}"/>
              </a:ext>
            </a:extLst>
          </p:cNvPr>
          <p:cNvGrpSpPr/>
          <p:nvPr/>
        </p:nvGrpSpPr>
        <p:grpSpPr>
          <a:xfrm>
            <a:off x="213779" y="4087279"/>
            <a:ext cx="11418778" cy="1022203"/>
            <a:chOff x="1143000" y="6664187"/>
            <a:chExt cx="11418778" cy="1022203"/>
          </a:xfrm>
        </p:grpSpPr>
        <p:sp>
          <p:nvSpPr>
            <p:cNvPr id="53" name="TextBox 7">
              <a:extLst>
                <a:ext uri="{FF2B5EF4-FFF2-40B4-BE49-F238E27FC236}">
                  <a16:creationId xmlns:a16="http://schemas.microsoft.com/office/drawing/2014/main" id="{FC49C006-0C65-4E2A-B20C-9A3F2D11076F}"/>
                </a:ext>
              </a:extLst>
            </p:cNvPr>
            <p:cNvSpPr txBox="1"/>
            <p:nvPr/>
          </p:nvSpPr>
          <p:spPr>
            <a:xfrm>
              <a:off x="2634096" y="6664187"/>
              <a:ext cx="9927682"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USER PERSONAL INFORMATION THAT DOES NOT BELONG TO ANOTHER CATEGORY</a:t>
              </a:r>
            </a:p>
          </p:txBody>
        </p:sp>
        <p:sp>
          <p:nvSpPr>
            <p:cNvPr id="54" name="Freccia a destra 53">
              <a:extLst>
                <a:ext uri="{FF2B5EF4-FFF2-40B4-BE49-F238E27FC236}">
                  <a16:creationId xmlns:a16="http://schemas.microsoft.com/office/drawing/2014/main" id="{EBA25F7F-3D9E-4593-A27D-9995D175F746}"/>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 name="Gruppo 3">
            <a:extLst>
              <a:ext uri="{FF2B5EF4-FFF2-40B4-BE49-F238E27FC236}">
                <a16:creationId xmlns:a16="http://schemas.microsoft.com/office/drawing/2014/main" id="{97387774-7A46-4704-975D-9D1FDF6A12CD}"/>
              </a:ext>
            </a:extLst>
          </p:cNvPr>
          <p:cNvGrpSpPr/>
          <p:nvPr/>
        </p:nvGrpSpPr>
        <p:grpSpPr>
          <a:xfrm>
            <a:off x="13642724" y="1103388"/>
            <a:ext cx="4323891" cy="1887473"/>
            <a:chOff x="13619864" y="1209765"/>
            <a:chExt cx="4323891" cy="1887473"/>
          </a:xfrm>
        </p:grpSpPr>
        <p:pic>
          <p:nvPicPr>
            <p:cNvPr id="28" name="Immagine 27">
              <a:extLst>
                <a:ext uri="{FF2B5EF4-FFF2-40B4-BE49-F238E27FC236}">
                  <a16:creationId xmlns:a16="http://schemas.microsoft.com/office/drawing/2014/main" id="{86E2E1B1-D6F0-435D-811D-A1EE1B795AFD}"/>
                </a:ext>
              </a:extLst>
            </p:cNvPr>
            <p:cNvPicPr>
              <a:picLocks noChangeAspect="1"/>
            </p:cNvPicPr>
            <p:nvPr/>
          </p:nvPicPr>
          <p:blipFill>
            <a:blip r:embed="rId5"/>
            <a:stretch>
              <a:fillRect/>
            </a:stretch>
          </p:blipFill>
          <p:spPr>
            <a:xfrm>
              <a:off x="13619864" y="1209765"/>
              <a:ext cx="1411297" cy="1840464"/>
            </a:xfrm>
            <a:prstGeom prst="rect">
              <a:avLst/>
            </a:prstGeom>
          </p:spPr>
        </p:pic>
        <p:sp>
          <p:nvSpPr>
            <p:cNvPr id="29" name="TextBox 7">
              <a:extLst>
                <a:ext uri="{FF2B5EF4-FFF2-40B4-BE49-F238E27FC236}">
                  <a16:creationId xmlns:a16="http://schemas.microsoft.com/office/drawing/2014/main" id="{8B77393D-4A64-43B0-B492-2DF7DB59EA3F}"/>
                </a:ext>
              </a:extLst>
            </p:cNvPr>
            <p:cNvSpPr txBox="1"/>
            <p:nvPr/>
          </p:nvSpPr>
          <p:spPr>
            <a:xfrm>
              <a:off x="15123823" y="1712243"/>
              <a:ext cx="2819932"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PERSONAL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8295621" y="5710072"/>
            <a:ext cx="179420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Name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Surname</a:t>
            </a:r>
          </a:p>
        </p:txBody>
      </p:sp>
      <p:sp>
        <p:nvSpPr>
          <p:cNvPr id="38" name="TextBox 7">
            <a:extLst>
              <a:ext uri="{FF2B5EF4-FFF2-40B4-BE49-F238E27FC236}">
                <a16:creationId xmlns:a16="http://schemas.microsoft.com/office/drawing/2014/main" id="{860CDD91-D90A-45F9-AE02-FA0284149210}"/>
              </a:ext>
            </a:extLst>
          </p:cNvPr>
          <p:cNvSpPr txBox="1"/>
          <p:nvPr/>
        </p:nvSpPr>
        <p:spPr>
          <a:xfrm>
            <a:off x="5380428" y="5667336"/>
            <a:ext cx="2394825"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PERSONAL</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DETAILS</a:t>
            </a:r>
          </a:p>
        </p:txBody>
      </p:sp>
      <p:sp>
        <p:nvSpPr>
          <p:cNvPr id="22" name="TextBox 6">
            <a:extLst>
              <a:ext uri="{FF2B5EF4-FFF2-40B4-BE49-F238E27FC236}">
                <a16:creationId xmlns:a16="http://schemas.microsoft.com/office/drawing/2014/main" id="{8301D87D-4436-4A3F-A758-CE0730FD2EAD}"/>
              </a:ext>
            </a:extLst>
          </p:cNvPr>
          <p:cNvSpPr txBox="1"/>
          <p:nvPr/>
        </p:nvSpPr>
        <p:spPr>
          <a:xfrm>
            <a:off x="10570736" y="5710072"/>
            <a:ext cx="98710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Age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5244134" y="5591792"/>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7">
            <a:extLst>
              <a:ext uri="{FF2B5EF4-FFF2-40B4-BE49-F238E27FC236}">
                <a16:creationId xmlns:a16="http://schemas.microsoft.com/office/drawing/2014/main" id="{9C63FB1C-6735-4928-A94F-9A6E9E357435}"/>
              </a:ext>
            </a:extLst>
          </p:cNvPr>
          <p:cNvSpPr txBox="1"/>
          <p:nvPr/>
        </p:nvSpPr>
        <p:spPr>
          <a:xfrm>
            <a:off x="5391859" y="7249125"/>
            <a:ext cx="2776782"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BIOMETRIC</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FEATURES</a:t>
            </a:r>
          </a:p>
        </p:txBody>
      </p:sp>
      <p:sp>
        <p:nvSpPr>
          <p:cNvPr id="24" name="TextBox 6">
            <a:extLst>
              <a:ext uri="{FF2B5EF4-FFF2-40B4-BE49-F238E27FC236}">
                <a16:creationId xmlns:a16="http://schemas.microsoft.com/office/drawing/2014/main" id="{85B34DD0-69AB-4835-B8BF-927C4927F7C0}"/>
              </a:ext>
            </a:extLst>
          </p:cNvPr>
          <p:cNvSpPr txBox="1"/>
          <p:nvPr/>
        </p:nvSpPr>
        <p:spPr>
          <a:xfrm>
            <a:off x="8307051" y="7291861"/>
            <a:ext cx="125699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Face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Voice</a:t>
            </a:r>
          </a:p>
        </p:txBody>
      </p:sp>
      <p:sp>
        <p:nvSpPr>
          <p:cNvPr id="25" name="TextBox 6">
            <a:extLst>
              <a:ext uri="{FF2B5EF4-FFF2-40B4-BE49-F238E27FC236}">
                <a16:creationId xmlns:a16="http://schemas.microsoft.com/office/drawing/2014/main" id="{FE66EEA6-EC4B-4CBF-839E-CCC5F0DD203C}"/>
              </a:ext>
            </a:extLst>
          </p:cNvPr>
          <p:cNvSpPr txBox="1"/>
          <p:nvPr/>
        </p:nvSpPr>
        <p:spPr>
          <a:xfrm>
            <a:off x="10582166" y="7291861"/>
            <a:ext cx="208438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Fingerprint</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Weight</a:t>
            </a:r>
          </a:p>
        </p:txBody>
      </p:sp>
      <p:sp>
        <p:nvSpPr>
          <p:cNvPr id="33" name="Rettangolo con angoli arrotondati 32">
            <a:extLst>
              <a:ext uri="{FF2B5EF4-FFF2-40B4-BE49-F238E27FC236}">
                <a16:creationId xmlns:a16="http://schemas.microsoft.com/office/drawing/2014/main" id="{66A19B62-4E9B-46B0-BD50-E5F37C42B21B}"/>
              </a:ext>
            </a:extLst>
          </p:cNvPr>
          <p:cNvSpPr/>
          <p:nvPr/>
        </p:nvSpPr>
        <p:spPr>
          <a:xfrm>
            <a:off x="5244134" y="7164438"/>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TextBox 7">
            <a:extLst>
              <a:ext uri="{FF2B5EF4-FFF2-40B4-BE49-F238E27FC236}">
                <a16:creationId xmlns:a16="http://schemas.microsoft.com/office/drawing/2014/main" id="{7CF76A37-839C-4978-8CD7-42ECCB790D5A}"/>
              </a:ext>
            </a:extLst>
          </p:cNvPr>
          <p:cNvSpPr txBox="1"/>
          <p:nvPr/>
        </p:nvSpPr>
        <p:spPr>
          <a:xfrm>
            <a:off x="5389063" y="8815173"/>
            <a:ext cx="2246235"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PAYMENT</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METHODS</a:t>
            </a:r>
          </a:p>
        </p:txBody>
      </p:sp>
      <p:sp>
        <p:nvSpPr>
          <p:cNvPr id="27" name="TextBox 6">
            <a:extLst>
              <a:ext uri="{FF2B5EF4-FFF2-40B4-BE49-F238E27FC236}">
                <a16:creationId xmlns:a16="http://schemas.microsoft.com/office/drawing/2014/main" id="{9CD55BD1-FFE4-43EB-9811-C2561B7EE74B}"/>
              </a:ext>
            </a:extLst>
          </p:cNvPr>
          <p:cNvSpPr txBox="1"/>
          <p:nvPr/>
        </p:nvSpPr>
        <p:spPr>
          <a:xfrm>
            <a:off x="8304256" y="8857909"/>
            <a:ext cx="208438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Credit Card</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Debit Card</a:t>
            </a:r>
          </a:p>
        </p:txBody>
      </p:sp>
      <p:sp>
        <p:nvSpPr>
          <p:cNvPr id="30" name="TextBox 6">
            <a:extLst>
              <a:ext uri="{FF2B5EF4-FFF2-40B4-BE49-F238E27FC236}">
                <a16:creationId xmlns:a16="http://schemas.microsoft.com/office/drawing/2014/main" id="{B603A6ED-101D-4C2C-8EC9-2C8B3017578B}"/>
              </a:ext>
            </a:extLst>
          </p:cNvPr>
          <p:cNvSpPr txBox="1"/>
          <p:nvPr/>
        </p:nvSpPr>
        <p:spPr>
          <a:xfrm>
            <a:off x="10579371" y="8857909"/>
            <a:ext cx="2084385" cy="367473"/>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p:txBody>
      </p:sp>
      <p:sp>
        <p:nvSpPr>
          <p:cNvPr id="36" name="Rettangolo con angoli arrotondati 35">
            <a:extLst>
              <a:ext uri="{FF2B5EF4-FFF2-40B4-BE49-F238E27FC236}">
                <a16:creationId xmlns:a16="http://schemas.microsoft.com/office/drawing/2014/main" id="{7CF58D1F-63AE-49AC-8716-2EE149A10C9F}"/>
              </a:ext>
            </a:extLst>
          </p:cNvPr>
          <p:cNvSpPr/>
          <p:nvPr/>
        </p:nvSpPr>
        <p:spPr>
          <a:xfrm>
            <a:off x="5241339" y="8737084"/>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6" name="Connettore 2 45">
            <a:extLst>
              <a:ext uri="{FF2B5EF4-FFF2-40B4-BE49-F238E27FC236}">
                <a16:creationId xmlns:a16="http://schemas.microsoft.com/office/drawing/2014/main" id="{74145FE6-8DC7-4B1F-AEFA-6FF26B2B7A04}"/>
              </a:ext>
            </a:extLst>
          </p:cNvPr>
          <p:cNvCxnSpPr>
            <a:cxnSpLocks/>
            <a:endCxn id="39" idx="1"/>
          </p:cNvCxnSpPr>
          <p:nvPr/>
        </p:nvCxnSpPr>
        <p:spPr>
          <a:xfrm flipV="1">
            <a:off x="3565003" y="7754812"/>
            <a:ext cx="1548164" cy="18096"/>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7">
            <a:extLst>
              <a:ext uri="{FF2B5EF4-FFF2-40B4-BE49-F238E27FC236}">
                <a16:creationId xmlns:a16="http://schemas.microsoft.com/office/drawing/2014/main" id="{E84BDCC7-5E09-4760-B20C-7FF14E3E7058}"/>
              </a:ext>
            </a:extLst>
          </p:cNvPr>
          <p:cNvSpPr txBox="1"/>
          <p:nvPr/>
        </p:nvSpPr>
        <p:spPr>
          <a:xfrm>
            <a:off x="914403" y="7214066"/>
            <a:ext cx="2650600" cy="11176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400" b="0" u="none" strike="noStrike" kern="1200" cap="none" normalizeH="0" noProof="0" dirty="0">
                <a:ln>
                  <a:noFill/>
                </a:ln>
                <a:solidFill>
                  <a:srgbClr val="FFFEE6"/>
                </a:solidFill>
                <a:effectLst/>
                <a:uLnTx/>
                <a:uFillTx/>
                <a:latin typeface="Montserrat Classic Bold"/>
                <a:ea typeface="+mn-ea"/>
                <a:cs typeface="+mn-cs"/>
              </a:rPr>
              <a:t>USED FOR THE</a:t>
            </a:r>
            <a:br>
              <a:rPr kumimoji="0" lang="en-US" sz="2400" b="0" u="none" strike="noStrike" kern="1200" cap="none" normalizeH="0" noProof="0" dirty="0">
                <a:ln>
                  <a:noFill/>
                </a:ln>
                <a:solidFill>
                  <a:srgbClr val="FFFEE6"/>
                </a:solidFill>
                <a:effectLst/>
                <a:uLnTx/>
                <a:uFillTx/>
                <a:latin typeface="Montserrat Classic Bold"/>
                <a:ea typeface="+mn-ea"/>
                <a:cs typeface="+mn-cs"/>
              </a:rPr>
            </a:br>
            <a:r>
              <a:rPr kumimoji="0" lang="en-US" sz="2400" b="0" u="none" strike="noStrike" kern="1200" cap="none" normalizeH="0" noProof="0" dirty="0">
                <a:ln>
                  <a:noFill/>
                </a:ln>
                <a:solidFill>
                  <a:srgbClr val="FFFEE6"/>
                </a:solidFill>
                <a:effectLst/>
                <a:uLnTx/>
                <a:uFillTx/>
                <a:latin typeface="Montserrat Classic Bold"/>
                <a:ea typeface="+mn-ea"/>
                <a:cs typeface="+mn-cs"/>
              </a:rPr>
              <a:t>UMP RETRIEVAL</a:t>
            </a:r>
            <a:br>
              <a:rPr kumimoji="0" lang="en-US" sz="2400" b="0" u="none" strike="noStrike" kern="1200" cap="none" normalizeH="0" noProof="0" dirty="0">
                <a:ln>
                  <a:noFill/>
                </a:ln>
                <a:solidFill>
                  <a:srgbClr val="FFFEE6"/>
                </a:solidFill>
                <a:effectLst/>
                <a:uLnTx/>
                <a:uFillTx/>
                <a:latin typeface="Montserrat Classic Bold"/>
                <a:ea typeface="+mn-ea"/>
                <a:cs typeface="+mn-cs"/>
              </a:rPr>
            </a:br>
            <a:r>
              <a:rPr kumimoji="0" lang="en-US" sz="2400" b="0" u="none" strike="noStrike" kern="1200" cap="none" normalizeH="0" noProof="0" dirty="0">
                <a:ln>
                  <a:noFill/>
                </a:ln>
                <a:solidFill>
                  <a:srgbClr val="FFFEE6"/>
                </a:solidFill>
                <a:effectLst/>
                <a:uLnTx/>
                <a:uFillTx/>
                <a:latin typeface="Montserrat Classic Bold"/>
                <a:ea typeface="+mn-ea"/>
                <a:cs typeface="+mn-cs"/>
              </a:rPr>
              <a:t>PROCEDURE</a:t>
            </a:r>
          </a:p>
        </p:txBody>
      </p:sp>
    </p:spTree>
    <p:extLst>
      <p:ext uri="{BB962C8B-B14F-4D97-AF65-F5344CB8AC3E}">
        <p14:creationId xmlns:p14="http://schemas.microsoft.com/office/powerpoint/2010/main" val="356859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left)">
                                      <p:cBhvr>
                                        <p:cTn id="14" dur="1250"/>
                                        <p:tgtEl>
                                          <p:spTgt spid="5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childTnLst>
                          </p:cTn>
                        </p:par>
                        <p:par>
                          <p:cTn id="20" fill="hold">
                            <p:stCondLst>
                              <p:cond delay="500"/>
                            </p:stCondLst>
                            <p:childTnLst>
                              <p:par>
                                <p:cTn id="21" presetID="14" presetClass="entr" presetSubtype="10" fill="hold" grpId="0" nodeType="afterEffect">
                                  <p:stCondLst>
                                    <p:cond delay="100"/>
                                  </p:stCondLst>
                                  <p:childTnLst>
                                    <p:set>
                                      <p:cBhvr>
                                        <p:cTn id="22"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3" dur="500"/>
                                        <p:tgtEl>
                                          <p:spTgt spid="37">
                                            <p:txEl>
                                              <p:pRg st="0" end="0"/>
                                            </p:txEl>
                                          </p:spTgt>
                                        </p:tgtEl>
                                      </p:cBhvr>
                                    </p:animEffect>
                                  </p:childTnLst>
                                </p:cTn>
                              </p:par>
                            </p:childTnLst>
                          </p:cTn>
                        </p:par>
                        <p:par>
                          <p:cTn id="24" fill="hold">
                            <p:stCondLst>
                              <p:cond delay="1100"/>
                            </p:stCondLst>
                            <p:childTnLst>
                              <p:par>
                                <p:cTn id="25" presetID="14" presetClass="entr" presetSubtype="10" fill="hold" grpId="0" nodeType="afterEffect">
                                  <p:stCondLst>
                                    <p:cond delay="100"/>
                                  </p:stCondLst>
                                  <p:childTnLst>
                                    <p:set>
                                      <p:cBhvr>
                                        <p:cTn id="26"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27" dur="500"/>
                                        <p:tgtEl>
                                          <p:spTgt spid="37">
                                            <p:txEl>
                                              <p:pRg st="1" end="1"/>
                                            </p:txEl>
                                          </p:spTgt>
                                        </p:tgtEl>
                                      </p:cBhvr>
                                    </p:animEffect>
                                  </p:childTnLst>
                                </p:cTn>
                              </p:par>
                            </p:childTnLst>
                          </p:cTn>
                        </p:par>
                        <p:par>
                          <p:cTn id="28" fill="hold">
                            <p:stCondLst>
                              <p:cond delay="1700"/>
                            </p:stCondLst>
                            <p:childTnLst>
                              <p:par>
                                <p:cTn id="29" presetID="22" presetClass="entr" presetSubtype="8"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1500"/>
                                        <p:tgtEl>
                                          <p:spTgt spid="2"/>
                                        </p:tgtEl>
                                      </p:cBhvr>
                                    </p:animEffect>
                                  </p:childTnLst>
                                </p:cTn>
                              </p:par>
                              <p:par>
                                <p:cTn id="32" presetID="14" presetClass="entr" presetSubtype="10" fill="hold" grpId="0" nodeType="withEffect">
                                  <p:stCondLst>
                                    <p:cond delay="100"/>
                                  </p:stCondLst>
                                  <p:childTnLst>
                                    <p:set>
                                      <p:cBhvr>
                                        <p:cTn id="33"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4" dur="500"/>
                                        <p:tgtEl>
                                          <p:spTgt spid="22">
                                            <p:txEl>
                                              <p:pRg st="0" end="0"/>
                                            </p:txEl>
                                          </p:spTgt>
                                        </p:tgtEl>
                                      </p:cBhvr>
                                    </p:animEffect>
                                  </p:childTnLst>
                                </p:cTn>
                              </p:par>
                              <p:par>
                                <p:cTn id="35" presetID="14" presetClass="entr" presetSubtype="10" fill="hold" grpId="0" nodeType="withEffect">
                                  <p:stCondLst>
                                    <p:cond delay="700"/>
                                  </p:stCondLst>
                                  <p:childTnLst>
                                    <p:set>
                                      <p:cBhvr>
                                        <p:cTn id="36"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37" dur="500"/>
                                        <p:tgtEl>
                                          <p:spTgt spid="2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par>
                          <p:cTn id="43" fill="hold">
                            <p:stCondLst>
                              <p:cond delay="500"/>
                            </p:stCondLst>
                            <p:childTnLst>
                              <p:par>
                                <p:cTn id="44" presetID="14" presetClass="entr" presetSubtype="10" fill="hold" grpId="0" nodeType="afterEffect">
                                  <p:stCondLst>
                                    <p:cond delay="100"/>
                                  </p:stCondLst>
                                  <p:childTnLst>
                                    <p:set>
                                      <p:cBhvr>
                                        <p:cTn id="45"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46" dur="500"/>
                                        <p:tgtEl>
                                          <p:spTgt spid="24">
                                            <p:txEl>
                                              <p:pRg st="0" end="0"/>
                                            </p:txEl>
                                          </p:spTgt>
                                        </p:tgtEl>
                                      </p:cBhvr>
                                    </p:animEffect>
                                  </p:childTnLst>
                                </p:cTn>
                              </p:par>
                            </p:childTnLst>
                          </p:cTn>
                        </p:par>
                        <p:par>
                          <p:cTn id="47" fill="hold">
                            <p:stCondLst>
                              <p:cond delay="1100"/>
                            </p:stCondLst>
                            <p:childTnLst>
                              <p:par>
                                <p:cTn id="48" presetID="14" presetClass="entr" presetSubtype="10" fill="hold" grpId="0" nodeType="afterEffect">
                                  <p:stCondLst>
                                    <p:cond delay="100"/>
                                  </p:stCondLst>
                                  <p:childTnLst>
                                    <p:set>
                                      <p:cBhvr>
                                        <p:cTn id="49"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50" dur="500"/>
                                        <p:tgtEl>
                                          <p:spTgt spid="24">
                                            <p:txEl>
                                              <p:pRg st="1" end="1"/>
                                            </p:txEl>
                                          </p:spTgt>
                                        </p:tgtEl>
                                      </p:cBhvr>
                                    </p:animEffect>
                                  </p:childTnLst>
                                </p:cTn>
                              </p:par>
                            </p:childTnLst>
                          </p:cTn>
                        </p:par>
                        <p:par>
                          <p:cTn id="51" fill="hold">
                            <p:stCondLst>
                              <p:cond delay="1700"/>
                            </p:stCondLst>
                            <p:childTnLst>
                              <p:par>
                                <p:cTn id="52" presetID="22" presetClass="entr" presetSubtype="8"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1500"/>
                                        <p:tgtEl>
                                          <p:spTgt spid="33"/>
                                        </p:tgtEl>
                                      </p:cBhvr>
                                    </p:animEffect>
                                  </p:childTnLst>
                                </p:cTn>
                              </p:par>
                              <p:par>
                                <p:cTn id="55" presetID="14" presetClass="entr" presetSubtype="10" fill="hold" grpId="0" nodeType="withEffect">
                                  <p:stCondLst>
                                    <p:cond delay="100"/>
                                  </p:stCondLst>
                                  <p:childTnLst>
                                    <p:set>
                                      <p:cBhvr>
                                        <p:cTn id="56"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57" dur="500"/>
                                        <p:tgtEl>
                                          <p:spTgt spid="25">
                                            <p:txEl>
                                              <p:pRg st="0" end="0"/>
                                            </p:txEl>
                                          </p:spTgt>
                                        </p:tgtEl>
                                      </p:cBhvr>
                                    </p:animEffect>
                                  </p:childTnLst>
                                </p:cTn>
                              </p:par>
                              <p:par>
                                <p:cTn id="58" presetID="14" presetClass="entr" presetSubtype="10" fill="hold" grpId="0" nodeType="withEffect">
                                  <p:stCondLst>
                                    <p:cond delay="700"/>
                                  </p:stCondLst>
                                  <p:childTnLst>
                                    <p:set>
                                      <p:cBhvr>
                                        <p:cTn id="59" dur="1" fill="hold">
                                          <p:stCondLst>
                                            <p:cond delay="0"/>
                                          </p:stCondLst>
                                        </p:cTn>
                                        <p:tgtEl>
                                          <p:spTgt spid="25">
                                            <p:txEl>
                                              <p:pRg st="1" end="1"/>
                                            </p:txEl>
                                          </p:spTgt>
                                        </p:tgtEl>
                                        <p:attrNameLst>
                                          <p:attrName>style.visibility</p:attrName>
                                        </p:attrNameLst>
                                      </p:cBhvr>
                                      <p:to>
                                        <p:strVal val="visible"/>
                                      </p:to>
                                    </p:set>
                                    <p:animEffect transition="in" filter="randombar(horizontal)">
                                      <p:cBhvr>
                                        <p:cTn id="60" dur="500"/>
                                        <p:tgtEl>
                                          <p:spTgt spid="25">
                                            <p:txEl>
                                              <p:pRg st="1" end="1"/>
                                            </p:txEl>
                                          </p:spTgt>
                                        </p:tgtEl>
                                      </p:cBhvr>
                                    </p:animEffect>
                                  </p:childTnLst>
                                </p:cTn>
                              </p:par>
                            </p:childTnLst>
                          </p:cTn>
                        </p:par>
                        <p:par>
                          <p:cTn id="61" fill="hold">
                            <p:stCondLst>
                              <p:cond delay="3200"/>
                            </p:stCondLst>
                            <p:childTnLst>
                              <p:par>
                                <p:cTn id="62" presetID="22" presetClass="entr" presetSubtype="2" fill="hold" nodeType="afterEffect">
                                  <p:stCondLst>
                                    <p:cond delay="750"/>
                                  </p:stCondLst>
                                  <p:childTnLst>
                                    <p:set>
                                      <p:cBhvr>
                                        <p:cTn id="63" dur="1" fill="hold">
                                          <p:stCondLst>
                                            <p:cond delay="0"/>
                                          </p:stCondLst>
                                        </p:cTn>
                                        <p:tgtEl>
                                          <p:spTgt spid="46"/>
                                        </p:tgtEl>
                                        <p:attrNameLst>
                                          <p:attrName>style.visibility</p:attrName>
                                        </p:attrNameLst>
                                      </p:cBhvr>
                                      <p:to>
                                        <p:strVal val="visible"/>
                                      </p:to>
                                    </p:set>
                                    <p:animEffect transition="in" filter="wipe(right)">
                                      <p:cBhvr>
                                        <p:cTn id="64" dur="750"/>
                                        <p:tgtEl>
                                          <p:spTgt spid="46"/>
                                        </p:tgtEl>
                                      </p:cBhvr>
                                    </p:animEffect>
                                  </p:childTnLst>
                                </p:cTn>
                              </p:par>
                            </p:childTnLst>
                          </p:cTn>
                        </p:par>
                        <p:par>
                          <p:cTn id="65" fill="hold">
                            <p:stCondLst>
                              <p:cond delay="4700"/>
                            </p:stCondLst>
                            <p:childTnLst>
                              <p:par>
                                <p:cTn id="66" presetID="22" presetClass="entr" presetSubtype="2" fill="hold" grpId="0" nodeType="after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right)">
                                      <p:cBhvr>
                                        <p:cTn id="68" dur="750"/>
                                        <p:tgtEl>
                                          <p:spTgt spid="4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childTnLst>
                          </p:cTn>
                        </p:par>
                        <p:par>
                          <p:cTn id="74" fill="hold">
                            <p:stCondLst>
                              <p:cond delay="500"/>
                            </p:stCondLst>
                            <p:childTnLst>
                              <p:par>
                                <p:cTn id="75" presetID="14" presetClass="entr" presetSubtype="10" fill="hold" grpId="0" nodeType="afterEffect">
                                  <p:stCondLst>
                                    <p:cond delay="100"/>
                                  </p:stCondLst>
                                  <p:childTnLst>
                                    <p:set>
                                      <p:cBhvr>
                                        <p:cTn id="76" dur="1" fill="hold">
                                          <p:stCondLst>
                                            <p:cond delay="0"/>
                                          </p:stCondLst>
                                        </p:cTn>
                                        <p:tgtEl>
                                          <p:spTgt spid="27">
                                            <p:txEl>
                                              <p:pRg st="0" end="0"/>
                                            </p:txEl>
                                          </p:spTgt>
                                        </p:tgtEl>
                                        <p:attrNameLst>
                                          <p:attrName>style.visibility</p:attrName>
                                        </p:attrNameLst>
                                      </p:cBhvr>
                                      <p:to>
                                        <p:strVal val="visible"/>
                                      </p:to>
                                    </p:set>
                                    <p:animEffect transition="in" filter="randombar(horizontal)">
                                      <p:cBhvr>
                                        <p:cTn id="77" dur="500"/>
                                        <p:tgtEl>
                                          <p:spTgt spid="27">
                                            <p:txEl>
                                              <p:pRg st="0" end="0"/>
                                            </p:txEl>
                                          </p:spTgt>
                                        </p:tgtEl>
                                      </p:cBhvr>
                                    </p:animEffect>
                                  </p:childTnLst>
                                </p:cTn>
                              </p:par>
                            </p:childTnLst>
                          </p:cTn>
                        </p:par>
                        <p:par>
                          <p:cTn id="78" fill="hold">
                            <p:stCondLst>
                              <p:cond delay="1100"/>
                            </p:stCondLst>
                            <p:childTnLst>
                              <p:par>
                                <p:cTn id="79" presetID="14" presetClass="entr" presetSubtype="10" fill="hold" grpId="0" nodeType="afterEffect">
                                  <p:stCondLst>
                                    <p:cond delay="100"/>
                                  </p:stCondLst>
                                  <p:childTnLst>
                                    <p:set>
                                      <p:cBhvr>
                                        <p:cTn id="80" dur="1" fill="hold">
                                          <p:stCondLst>
                                            <p:cond delay="0"/>
                                          </p:stCondLst>
                                        </p:cTn>
                                        <p:tgtEl>
                                          <p:spTgt spid="27">
                                            <p:txEl>
                                              <p:pRg st="1" end="1"/>
                                            </p:txEl>
                                          </p:spTgt>
                                        </p:tgtEl>
                                        <p:attrNameLst>
                                          <p:attrName>style.visibility</p:attrName>
                                        </p:attrNameLst>
                                      </p:cBhvr>
                                      <p:to>
                                        <p:strVal val="visible"/>
                                      </p:to>
                                    </p:set>
                                    <p:animEffect transition="in" filter="randombar(horizontal)">
                                      <p:cBhvr>
                                        <p:cTn id="81" dur="500"/>
                                        <p:tgtEl>
                                          <p:spTgt spid="27">
                                            <p:txEl>
                                              <p:pRg st="1" end="1"/>
                                            </p:txEl>
                                          </p:spTgt>
                                        </p:tgtEl>
                                      </p:cBhvr>
                                    </p:animEffect>
                                  </p:childTnLst>
                                </p:cTn>
                              </p:par>
                            </p:childTnLst>
                          </p:cTn>
                        </p:par>
                        <p:par>
                          <p:cTn id="82" fill="hold">
                            <p:stCondLst>
                              <p:cond delay="1700"/>
                            </p:stCondLst>
                            <p:childTnLst>
                              <p:par>
                                <p:cTn id="83" presetID="22" presetClass="entr" presetSubtype="8" fill="hold" grpId="0" nodeType="after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wipe(left)">
                                      <p:cBhvr>
                                        <p:cTn id="85" dur="1500"/>
                                        <p:tgtEl>
                                          <p:spTgt spid="36"/>
                                        </p:tgtEl>
                                      </p:cBhvr>
                                    </p:animEffect>
                                  </p:childTnLst>
                                </p:cTn>
                              </p:par>
                              <p:par>
                                <p:cTn id="86" presetID="14" presetClass="entr" presetSubtype="10" fill="hold" grpId="0" nodeType="withEffect">
                                  <p:stCondLst>
                                    <p:cond delay="100"/>
                                  </p:stCondLst>
                                  <p:childTnLst>
                                    <p:set>
                                      <p:cBhvr>
                                        <p:cTn id="87" dur="1" fill="hold">
                                          <p:stCondLst>
                                            <p:cond delay="0"/>
                                          </p:stCondLst>
                                        </p:cTn>
                                        <p:tgtEl>
                                          <p:spTgt spid="30"/>
                                        </p:tgtEl>
                                        <p:attrNameLst>
                                          <p:attrName>style.visibility</p:attrName>
                                        </p:attrNameLst>
                                      </p:cBhvr>
                                      <p:to>
                                        <p:strVal val="visible"/>
                                      </p:to>
                                    </p:set>
                                    <p:animEffect transition="in" filter="randombar(horizontal)">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3.88889E-6 2.46914E-7 L -0.03603 0.55664 " pathEditMode="relative" rAng="0" ptsTypes="AA">
                                      <p:cBhvr>
                                        <p:cTn id="92" dur="1750" fill="hold"/>
                                        <p:tgtEl>
                                          <p:spTgt spid="4"/>
                                        </p:tgtEl>
                                        <p:attrNameLst>
                                          <p:attrName>ppt_x</p:attrName>
                                          <p:attrName>ppt_y</p:attrName>
                                        </p:attrNameLst>
                                      </p:cBhvr>
                                      <p:rCtr x="-1806" y="27824"/>
                                    </p:animMotion>
                                  </p:childTnLst>
                                </p:cTn>
                              </p:par>
                              <p:par>
                                <p:cTn id="93" presetID="21" presetClass="entr" presetSubtype="1" fill="hold" grpId="0" nodeType="withEffect">
                                  <p:stCondLst>
                                    <p:cond delay="250"/>
                                  </p:stCondLst>
                                  <p:childTnLst>
                                    <p:set>
                                      <p:cBhvr>
                                        <p:cTn id="94" dur="1" fill="hold">
                                          <p:stCondLst>
                                            <p:cond delay="0"/>
                                          </p:stCondLst>
                                        </p:cTn>
                                        <p:tgtEl>
                                          <p:spTgt spid="39"/>
                                        </p:tgtEl>
                                        <p:attrNameLst>
                                          <p:attrName>style.visibility</p:attrName>
                                        </p:attrNameLst>
                                      </p:cBhvr>
                                      <p:to>
                                        <p:strVal val="visible"/>
                                      </p:to>
                                    </p:set>
                                    <p:animEffect transition="in" filter="wheel(1)">
                                      <p:cBhvr>
                                        <p:cTn id="95"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23" grpId="0"/>
      <p:bldP spid="24" grpId="0" uiExpand="1" build="p"/>
      <p:bldP spid="25" grpId="0" uiExpand="1" build="p"/>
      <p:bldP spid="33" grpId="0" animBg="1"/>
      <p:bldP spid="26" grpId="0"/>
      <p:bldP spid="27" grpId="0" uiExpand="1" build="p"/>
      <p:bldP spid="30" grpId="0"/>
      <p:bldP spid="36" grpId="0" animBg="1"/>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1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240031" y="5457462"/>
            <a:ext cx="12960000" cy="4716000"/>
          </a:xfrm>
          <a:prstGeom prst="roundRect">
            <a:avLst>
              <a:gd name="adj" fmla="val 6918"/>
            </a:avLst>
          </a:prstGeom>
          <a:solidFill>
            <a:srgbClr val="E6A61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3" name="Gruppo 2">
            <a:extLst>
              <a:ext uri="{FF2B5EF4-FFF2-40B4-BE49-F238E27FC236}">
                <a16:creationId xmlns:a16="http://schemas.microsoft.com/office/drawing/2014/main" id="{C545F805-658A-48E2-9553-6BDCCDD8B252}"/>
              </a:ext>
            </a:extLst>
          </p:cNvPr>
          <p:cNvGrpSpPr/>
          <p:nvPr/>
        </p:nvGrpSpPr>
        <p:grpSpPr>
          <a:xfrm>
            <a:off x="13859895" y="1103388"/>
            <a:ext cx="4323890" cy="1887473"/>
            <a:chOff x="13642725" y="1103388"/>
            <a:chExt cx="4323890" cy="1887473"/>
          </a:xfrm>
        </p:grpSpPr>
        <p:sp>
          <p:nvSpPr>
            <p:cNvPr id="29" name="TextBox 7">
              <a:extLst>
                <a:ext uri="{FF2B5EF4-FFF2-40B4-BE49-F238E27FC236}">
                  <a16:creationId xmlns:a16="http://schemas.microsoft.com/office/drawing/2014/main" id="{8B77393D-4A64-43B0-B492-2DF7DB59EA3F}"/>
                </a:ext>
              </a:extLst>
            </p:cNvPr>
            <p:cNvSpPr txBox="1"/>
            <p:nvPr/>
          </p:nvSpPr>
          <p:spPr>
            <a:xfrm>
              <a:off x="15146683" y="1605866"/>
              <a:ext cx="2819932"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TRAVEL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32" name="Immagine 31">
              <a:extLst>
                <a:ext uri="{FF2B5EF4-FFF2-40B4-BE49-F238E27FC236}">
                  <a16:creationId xmlns:a16="http://schemas.microsoft.com/office/drawing/2014/main" id="{4DD5AF83-0E6A-4900-A6F6-16C722C42175}"/>
                </a:ext>
              </a:extLst>
            </p:cNvPr>
            <p:cNvPicPr>
              <a:picLocks noChangeAspect="1"/>
            </p:cNvPicPr>
            <p:nvPr/>
          </p:nvPicPr>
          <p:blipFill>
            <a:blip r:embed="rId5"/>
            <a:stretch>
              <a:fillRect/>
            </a:stretch>
          </p:blipFill>
          <p:spPr>
            <a:xfrm>
              <a:off x="13642725" y="1103388"/>
              <a:ext cx="1411200" cy="1835376"/>
            </a:xfrm>
            <a:prstGeom prst="rect">
              <a:avLst/>
            </a:prstGeom>
          </p:spPr>
        </p:pic>
      </p:grpSp>
      <p:grpSp>
        <p:nvGrpSpPr>
          <p:cNvPr id="8" name="Gruppo 7">
            <a:extLst>
              <a:ext uri="{FF2B5EF4-FFF2-40B4-BE49-F238E27FC236}">
                <a16:creationId xmlns:a16="http://schemas.microsoft.com/office/drawing/2014/main" id="{DE40FBF8-E485-4D48-8143-A15205D8229E}"/>
              </a:ext>
            </a:extLst>
          </p:cNvPr>
          <p:cNvGrpSpPr/>
          <p:nvPr/>
        </p:nvGrpSpPr>
        <p:grpSpPr>
          <a:xfrm>
            <a:off x="242377" y="3946657"/>
            <a:ext cx="13146433" cy="567413"/>
            <a:chOff x="592426" y="3950124"/>
            <a:chExt cx="13146433" cy="567413"/>
          </a:xfrm>
        </p:grpSpPr>
        <p:sp>
          <p:nvSpPr>
            <p:cNvPr id="53" name="TextBox 7">
              <a:extLst>
                <a:ext uri="{FF2B5EF4-FFF2-40B4-BE49-F238E27FC236}">
                  <a16:creationId xmlns:a16="http://schemas.microsoft.com/office/drawing/2014/main" id="{FC49C006-0C65-4E2A-B20C-9A3F2D11076F}"/>
                </a:ext>
              </a:extLst>
            </p:cNvPr>
            <p:cNvSpPr txBox="1"/>
            <p:nvPr/>
          </p:nvSpPr>
          <p:spPr>
            <a:xfrm>
              <a:off x="1557257" y="3992034"/>
              <a:ext cx="1218160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USER TRAVELLING AND AMBIENCE PREFERENCES</a:t>
              </a:r>
            </a:p>
          </p:txBody>
        </p:sp>
        <p:sp>
          <p:nvSpPr>
            <p:cNvPr id="34" name="Freccia a destra 33">
              <a:extLst>
                <a:ext uri="{FF2B5EF4-FFF2-40B4-BE49-F238E27FC236}">
                  <a16:creationId xmlns:a16="http://schemas.microsoft.com/office/drawing/2014/main" id="{B8ED85B6-1AEF-4FA5-9898-7E89765F31FB}"/>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0" name="Gruppo 39">
            <a:extLst>
              <a:ext uri="{FF2B5EF4-FFF2-40B4-BE49-F238E27FC236}">
                <a16:creationId xmlns:a16="http://schemas.microsoft.com/office/drawing/2014/main" id="{C8AE9CAA-D995-4AC3-A04B-6AF58B03EE13}"/>
              </a:ext>
            </a:extLst>
          </p:cNvPr>
          <p:cNvGrpSpPr/>
          <p:nvPr/>
        </p:nvGrpSpPr>
        <p:grpSpPr>
          <a:xfrm>
            <a:off x="213779" y="4694651"/>
            <a:ext cx="17688141" cy="567413"/>
            <a:chOff x="592426" y="3950124"/>
            <a:chExt cx="17688141" cy="567413"/>
          </a:xfrm>
        </p:grpSpPr>
        <p:sp>
          <p:nvSpPr>
            <p:cNvPr id="41" name="TextBox 7">
              <a:extLst>
                <a:ext uri="{FF2B5EF4-FFF2-40B4-BE49-F238E27FC236}">
                  <a16:creationId xmlns:a16="http://schemas.microsoft.com/office/drawing/2014/main" id="{B9BDD483-78B3-4717-AC53-E9F5F32CB578}"/>
                </a:ext>
              </a:extLst>
            </p:cNvPr>
            <p:cNvSpPr txBox="1"/>
            <p:nvPr/>
          </p:nvSpPr>
          <p:spPr>
            <a:xfrm>
              <a:off x="1557256" y="3992034"/>
              <a:ext cx="16723311"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DIVIDED INTO PLATFORM-INDEPENDENT AND PLATFORM-DEPENDENT</a:t>
              </a:r>
            </a:p>
          </p:txBody>
        </p:sp>
        <p:sp>
          <p:nvSpPr>
            <p:cNvPr id="42" name="Freccia a destra 41">
              <a:extLst>
                <a:ext uri="{FF2B5EF4-FFF2-40B4-BE49-F238E27FC236}">
                  <a16:creationId xmlns:a16="http://schemas.microsoft.com/office/drawing/2014/main" id="{3ABFE4A5-8220-4F6D-9138-7CFAC76A0D40}"/>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3810238" y="5690476"/>
            <a:ext cx="2947356"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Driving Style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Points of Interest</a:t>
            </a:r>
          </a:p>
        </p:txBody>
      </p:sp>
      <p:sp>
        <p:nvSpPr>
          <p:cNvPr id="38" name="TextBox 7">
            <a:extLst>
              <a:ext uri="{FF2B5EF4-FFF2-40B4-BE49-F238E27FC236}">
                <a16:creationId xmlns:a16="http://schemas.microsoft.com/office/drawing/2014/main" id="{860CDD91-D90A-45F9-AE02-FA0284149210}"/>
              </a:ext>
            </a:extLst>
          </p:cNvPr>
          <p:cNvSpPr txBox="1"/>
          <p:nvPr/>
        </p:nvSpPr>
        <p:spPr>
          <a:xfrm>
            <a:off x="459012" y="5653424"/>
            <a:ext cx="3180408"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INDEPENDENT</a:t>
            </a:r>
          </a:p>
        </p:txBody>
      </p:sp>
      <p:sp>
        <p:nvSpPr>
          <p:cNvPr id="22" name="TextBox 6">
            <a:extLst>
              <a:ext uri="{FF2B5EF4-FFF2-40B4-BE49-F238E27FC236}">
                <a16:creationId xmlns:a16="http://schemas.microsoft.com/office/drawing/2014/main" id="{8301D87D-4436-4A3F-A758-CE0730FD2EAD}"/>
              </a:ext>
            </a:extLst>
          </p:cNvPr>
          <p:cNvSpPr txBox="1"/>
          <p:nvPr/>
        </p:nvSpPr>
        <p:spPr>
          <a:xfrm>
            <a:off x="7006865" y="5689154"/>
            <a:ext cx="323441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Location History</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Seat Configuration</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307312" y="5577668"/>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TextBox 6">
            <a:extLst>
              <a:ext uri="{FF2B5EF4-FFF2-40B4-BE49-F238E27FC236}">
                <a16:creationId xmlns:a16="http://schemas.microsoft.com/office/drawing/2014/main" id="{71723ECD-B91B-4DEA-9460-2161C70A7CCD}"/>
              </a:ext>
            </a:extLst>
          </p:cNvPr>
          <p:cNvSpPr txBox="1"/>
          <p:nvPr/>
        </p:nvSpPr>
        <p:spPr>
          <a:xfrm>
            <a:off x="10514303" y="5689154"/>
            <a:ext cx="246001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Temperature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Lighting Level</a:t>
            </a:r>
          </a:p>
        </p:txBody>
      </p:sp>
      <p:sp>
        <p:nvSpPr>
          <p:cNvPr id="33" name="TextBox 7">
            <a:extLst>
              <a:ext uri="{FF2B5EF4-FFF2-40B4-BE49-F238E27FC236}">
                <a16:creationId xmlns:a16="http://schemas.microsoft.com/office/drawing/2014/main" id="{FA7218C4-8810-4E1D-9784-F4C4634A443A}"/>
              </a:ext>
            </a:extLst>
          </p:cNvPr>
          <p:cNvSpPr txBox="1"/>
          <p:nvPr/>
        </p:nvSpPr>
        <p:spPr>
          <a:xfrm>
            <a:off x="494947" y="7169932"/>
            <a:ext cx="304073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3846173" y="7212668"/>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343247" y="7094176"/>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8" name="Immagine 47">
            <a:extLst>
              <a:ext uri="{FF2B5EF4-FFF2-40B4-BE49-F238E27FC236}">
                <a16:creationId xmlns:a16="http://schemas.microsoft.com/office/drawing/2014/main" id="{7F323CCB-0E75-49E7-AD31-E772D524F03D}"/>
              </a:ext>
            </a:extLst>
          </p:cNvPr>
          <p:cNvPicPr>
            <a:picLocks noChangeAspect="1"/>
          </p:cNvPicPr>
          <p:nvPr/>
        </p:nvPicPr>
        <p:blipFill>
          <a:blip r:embed="rId6"/>
          <a:stretch>
            <a:fillRect/>
          </a:stretch>
        </p:blipFill>
        <p:spPr>
          <a:xfrm>
            <a:off x="10850185" y="7254175"/>
            <a:ext cx="567515" cy="848715"/>
          </a:xfrm>
          <a:prstGeom prst="rect">
            <a:avLst/>
          </a:prstGeom>
        </p:spPr>
      </p:pic>
      <p:sp>
        <p:nvSpPr>
          <p:cNvPr id="49" name="TextBox 6">
            <a:extLst>
              <a:ext uri="{FF2B5EF4-FFF2-40B4-BE49-F238E27FC236}">
                <a16:creationId xmlns:a16="http://schemas.microsoft.com/office/drawing/2014/main" id="{0AF1C751-B596-4094-B6D1-27665F7872A8}"/>
              </a:ext>
            </a:extLst>
          </p:cNvPr>
          <p:cNvSpPr txBox="1"/>
          <p:nvPr/>
        </p:nvSpPr>
        <p:spPr>
          <a:xfrm>
            <a:off x="7042801" y="7222977"/>
            <a:ext cx="244664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494947" y="8979640"/>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3846173" y="9022376"/>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343247" y="8903884"/>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7042801" y="9032685"/>
            <a:ext cx="235266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a:t>
            </a:r>
            <a:r>
              <a:rPr lang="en-US" sz="2400" i="1" spc="18" dirty="0">
                <a:solidFill>
                  <a:srgbClr val="FFFEE6"/>
                </a:solidFill>
                <a:latin typeface="Montserrat Light"/>
              </a:rPr>
              <a:t>K</a:t>
            </a:r>
          </a:p>
        </p:txBody>
      </p:sp>
      <p:pic>
        <p:nvPicPr>
          <p:cNvPr id="58" name="Immagine 57">
            <a:extLst>
              <a:ext uri="{FF2B5EF4-FFF2-40B4-BE49-F238E27FC236}">
                <a16:creationId xmlns:a16="http://schemas.microsoft.com/office/drawing/2014/main" id="{4998BC13-A6D6-433E-99B6-7F247EE03166}"/>
              </a:ext>
            </a:extLst>
          </p:cNvPr>
          <p:cNvPicPr>
            <a:picLocks noChangeAspect="1"/>
          </p:cNvPicPr>
          <p:nvPr/>
        </p:nvPicPr>
        <p:blipFill>
          <a:blip r:embed="rId7"/>
          <a:stretch>
            <a:fillRect/>
          </a:stretch>
        </p:blipFill>
        <p:spPr>
          <a:xfrm>
            <a:off x="10636894" y="9183612"/>
            <a:ext cx="991731" cy="723476"/>
          </a:xfrm>
          <a:prstGeom prst="rect">
            <a:avLst/>
          </a:prstGeom>
        </p:spPr>
      </p:pic>
      <p:sp>
        <p:nvSpPr>
          <p:cNvPr id="59" name="TextBox 7">
            <a:extLst>
              <a:ext uri="{FF2B5EF4-FFF2-40B4-BE49-F238E27FC236}">
                <a16:creationId xmlns:a16="http://schemas.microsoft.com/office/drawing/2014/main" id="{A5F70C75-0999-4D3C-ABE9-90E910944C2D}"/>
              </a:ext>
            </a:extLst>
          </p:cNvPr>
          <p:cNvSpPr txBox="1"/>
          <p:nvPr/>
        </p:nvSpPr>
        <p:spPr>
          <a:xfrm>
            <a:off x="6644133" y="8353668"/>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cxnSp>
        <p:nvCxnSpPr>
          <p:cNvPr id="66" name="Connettore 2 65">
            <a:extLst>
              <a:ext uri="{FF2B5EF4-FFF2-40B4-BE49-F238E27FC236}">
                <a16:creationId xmlns:a16="http://schemas.microsoft.com/office/drawing/2014/main" id="{F3567096-D764-4B2B-A723-8A3E5857E403}"/>
              </a:ext>
            </a:extLst>
          </p:cNvPr>
          <p:cNvCxnSpPr>
            <a:cxnSpLocks/>
          </p:cNvCxnSpPr>
          <p:nvPr/>
        </p:nvCxnSpPr>
        <p:spPr>
          <a:xfrm flipH="1">
            <a:off x="13129118" y="9475976"/>
            <a:ext cx="1525015" cy="0"/>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67" name="TextBox 7">
            <a:extLst>
              <a:ext uri="{FF2B5EF4-FFF2-40B4-BE49-F238E27FC236}">
                <a16:creationId xmlns:a16="http://schemas.microsoft.com/office/drawing/2014/main" id="{D8FD40D3-07D8-4AC8-B284-C902EE77A896}"/>
              </a:ext>
            </a:extLst>
          </p:cNvPr>
          <p:cNvSpPr txBox="1"/>
          <p:nvPr/>
        </p:nvSpPr>
        <p:spPr>
          <a:xfrm>
            <a:off x="14758225" y="8915560"/>
            <a:ext cx="2583469" cy="11176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VENDOR</a:t>
            </a:r>
            <a:br>
              <a:rPr kumimoji="0" lang="en-US" sz="2400" b="0" u="none" strike="noStrike" kern="1200" cap="none" spc="140" normalizeH="0" noProof="0" dirty="0">
                <a:ln>
                  <a:noFill/>
                </a:ln>
                <a:solidFill>
                  <a:srgbClr val="FFFEE6"/>
                </a:solidFill>
                <a:effectLst/>
                <a:uLnTx/>
                <a:uFillTx/>
                <a:latin typeface="Montserrat Classic Bold"/>
                <a:ea typeface="+mn-ea"/>
                <a:cs typeface="+mn-cs"/>
              </a:rPr>
            </a:br>
            <a:r>
              <a:rPr kumimoji="0" lang="en-US" sz="2400" b="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2400" b="0" u="none" strike="noStrike" kern="1200" cap="none" spc="140" normalizeH="0" noProof="0" dirty="0">
                <a:ln>
                  <a:noFill/>
                </a:ln>
                <a:solidFill>
                  <a:srgbClr val="FFFEE6"/>
                </a:solidFill>
                <a:effectLst/>
                <a:uLnTx/>
                <a:uFillTx/>
                <a:latin typeface="Montserrat Classic Bold"/>
                <a:ea typeface="+mn-ea"/>
                <a:cs typeface="+mn-cs"/>
              </a:rPr>
            </a:br>
            <a:r>
              <a:rPr kumimoji="0" lang="en-US" sz="2400" b="0" u="none" strike="noStrike" kern="1200" cap="none" spc="140" normalizeH="0" noProof="0" dirty="0">
                <a:ln>
                  <a:noFill/>
                </a:ln>
                <a:solidFill>
                  <a:srgbClr val="FFFEE6"/>
                </a:solidFill>
                <a:effectLst/>
                <a:uLnTx/>
                <a:uFillTx/>
                <a:latin typeface="Montserrat Classic Bold"/>
                <a:ea typeface="+mn-ea"/>
                <a:cs typeface="+mn-cs"/>
              </a:rPr>
              <a:t>EXTENSIBILITY</a:t>
            </a:r>
          </a:p>
        </p:txBody>
      </p:sp>
    </p:spTree>
    <p:extLst>
      <p:ext uri="{BB962C8B-B14F-4D97-AF65-F5344CB8AC3E}">
        <p14:creationId xmlns:p14="http://schemas.microsoft.com/office/powerpoint/2010/main" val="69960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125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175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250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9" dur="500"/>
                                        <p:tgtEl>
                                          <p:spTgt spid="22">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42" dur="500"/>
                                        <p:tgtEl>
                                          <p:spTgt spid="22">
                                            <p:txEl>
                                              <p:pRg st="1" end="1"/>
                                            </p:txEl>
                                          </p:spTgt>
                                        </p:tgtEl>
                                      </p:cBhvr>
                                    </p:animEffect>
                                  </p:childTnLst>
                                </p:cTn>
                              </p:par>
                              <p:par>
                                <p:cTn id="43" presetID="14" presetClass="entr" presetSubtype="10" fill="hold" grpId="0" nodeType="withEffect">
                                  <p:stCondLst>
                                    <p:cond delay="1300"/>
                                  </p:st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45" dur="500"/>
                                        <p:tgtEl>
                                          <p:spTgt spid="28">
                                            <p:txEl>
                                              <p:pRg st="0" end="0"/>
                                            </p:txEl>
                                          </p:spTgt>
                                        </p:tgtEl>
                                      </p:cBhvr>
                                    </p:animEffect>
                                  </p:childTnLst>
                                </p:cTn>
                              </p:par>
                              <p:par>
                                <p:cTn id="46" presetID="14" presetClass="entr" presetSubtype="10" fill="hold" grpId="0" nodeType="withEffect">
                                  <p:stCondLst>
                                    <p:cond delay="1900"/>
                                  </p:stCondLst>
                                  <p:childTnLst>
                                    <p:set>
                                      <p:cBhvr>
                                        <p:cTn id="47" dur="1" fill="hold">
                                          <p:stCondLst>
                                            <p:cond delay="0"/>
                                          </p:stCondLst>
                                        </p:cTn>
                                        <p:tgtEl>
                                          <p:spTgt spid="28">
                                            <p:txEl>
                                              <p:pRg st="1" end="1"/>
                                            </p:txEl>
                                          </p:spTgt>
                                        </p:tgtEl>
                                        <p:attrNameLst>
                                          <p:attrName>style.visibility</p:attrName>
                                        </p:attrNameLst>
                                      </p:cBhvr>
                                      <p:to>
                                        <p:strVal val="visible"/>
                                      </p:to>
                                    </p:set>
                                    <p:animEffect transition="in" filter="randombar(horizontal)">
                                      <p:cBhvr>
                                        <p:cTn id="48" dur="500"/>
                                        <p:tgtEl>
                                          <p:spTgt spid="28">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500"/>
                                        <p:tgtEl>
                                          <p:spTgt spid="33"/>
                                        </p:tgtEl>
                                      </p:cBhvr>
                                    </p:animEffect>
                                  </p:childTnLst>
                                </p:cTn>
                              </p:par>
                            </p:childTnLst>
                          </p:cTn>
                        </p:par>
                        <p:par>
                          <p:cTn id="54" fill="hold">
                            <p:stCondLst>
                              <p:cond delay="500"/>
                            </p:stCondLst>
                            <p:childTnLst>
                              <p:par>
                                <p:cTn id="55" presetID="14" presetClass="entr" presetSubtype="10" fill="hold" grpId="0" nodeType="afterEffect">
                                  <p:stCondLst>
                                    <p:cond delay="1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7" dur="500"/>
                                        <p:tgtEl>
                                          <p:spTgt spid="35">
                                            <p:txEl>
                                              <p:pRg st="0" end="0"/>
                                            </p:txEl>
                                          </p:spTgt>
                                        </p:tgtEl>
                                      </p:cBhvr>
                                    </p:animEffect>
                                  </p:childTnLst>
                                </p:cTn>
                              </p:par>
                            </p:childTnLst>
                          </p:cTn>
                        </p:par>
                        <p:par>
                          <p:cTn id="58" fill="hold">
                            <p:stCondLst>
                              <p:cond delay="1100"/>
                            </p:stCondLst>
                            <p:childTnLst>
                              <p:par>
                                <p:cTn id="59" presetID="14" presetClass="entr" presetSubtype="10" fill="hold" grpId="0" nodeType="afterEffect">
                                  <p:stCondLst>
                                    <p:cond delay="100"/>
                                  </p:stCondLst>
                                  <p:childTnLst>
                                    <p:set>
                                      <p:cBhvr>
                                        <p:cTn id="60"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61" dur="500"/>
                                        <p:tgtEl>
                                          <p:spTgt spid="35">
                                            <p:txEl>
                                              <p:pRg st="1" end="1"/>
                                            </p:txEl>
                                          </p:spTgt>
                                        </p:tgtEl>
                                      </p:cBhvr>
                                    </p:animEffect>
                                  </p:childTnLst>
                                </p:cTn>
                              </p:par>
                            </p:childTnLst>
                          </p:cTn>
                        </p:par>
                        <p:par>
                          <p:cTn id="62" fill="hold">
                            <p:stCondLst>
                              <p:cond delay="1700"/>
                            </p:stCondLst>
                            <p:childTnLst>
                              <p:par>
                                <p:cTn id="63" presetID="22" presetClass="entr" presetSubtype="8" fill="hold" grpId="0" nodeType="after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wipe(left)">
                                      <p:cBhvr>
                                        <p:cTn id="65" dur="2500"/>
                                        <p:tgtEl>
                                          <p:spTgt spid="44"/>
                                        </p:tgtEl>
                                      </p:cBhvr>
                                    </p:animEffect>
                                  </p:childTnLst>
                                </p:cTn>
                              </p:par>
                              <p:par>
                                <p:cTn id="66" presetID="14" presetClass="entr" presetSubtype="10" fill="hold" grpId="0" nodeType="withEffect">
                                  <p:stCondLst>
                                    <p:cond delay="100"/>
                                  </p:stCondLst>
                                  <p:childTnLst>
                                    <p:set>
                                      <p:cBhvr>
                                        <p:cTn id="67"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8" dur="500"/>
                                        <p:tgtEl>
                                          <p:spTgt spid="49">
                                            <p:txEl>
                                              <p:pRg st="0" end="0"/>
                                            </p:txEl>
                                          </p:spTgt>
                                        </p:tgtEl>
                                      </p:cBhvr>
                                    </p:animEffect>
                                  </p:childTnLst>
                                </p:cTn>
                              </p:par>
                              <p:par>
                                <p:cTn id="69" presetID="14" presetClass="entr" presetSubtype="10" fill="hold" grpId="0" nodeType="withEffect">
                                  <p:stCondLst>
                                    <p:cond delay="700"/>
                                  </p:stCondLst>
                                  <p:childTnLst>
                                    <p:set>
                                      <p:cBhvr>
                                        <p:cTn id="70"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71" dur="500"/>
                                        <p:tgtEl>
                                          <p:spTgt spid="49">
                                            <p:txEl>
                                              <p:pRg st="1" end="1"/>
                                            </p:txEl>
                                          </p:spTgt>
                                        </p:tgtEl>
                                      </p:cBhvr>
                                    </p:animEffect>
                                  </p:childTnLst>
                                </p:cTn>
                              </p:par>
                              <p:par>
                                <p:cTn id="72" presetID="14" presetClass="entr" presetSubtype="10" fill="hold" nodeType="withEffect">
                                  <p:stCondLst>
                                    <p:cond delay="1300"/>
                                  </p:stCondLst>
                                  <p:childTnLst>
                                    <p:set>
                                      <p:cBhvr>
                                        <p:cTn id="73" dur="1" fill="hold">
                                          <p:stCondLst>
                                            <p:cond delay="0"/>
                                          </p:stCondLst>
                                        </p:cTn>
                                        <p:tgtEl>
                                          <p:spTgt spid="48"/>
                                        </p:tgtEl>
                                        <p:attrNameLst>
                                          <p:attrName>style.visibility</p:attrName>
                                        </p:attrNameLst>
                                      </p:cBhvr>
                                      <p:to>
                                        <p:strVal val="visible"/>
                                      </p:to>
                                    </p:set>
                                    <p:animEffect transition="in" filter="randombar(horizontal)">
                                      <p:cBhvr>
                                        <p:cTn id="74" dur="500"/>
                                        <p:tgtEl>
                                          <p:spTgt spid="4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wipe(up)">
                                      <p:cBhvr>
                                        <p:cTn id="79" dur="1000"/>
                                        <p:tgtEl>
                                          <p:spTgt spid="59"/>
                                        </p:tgtEl>
                                      </p:cBhvr>
                                    </p:animEffect>
                                  </p:childTnLst>
                                </p:cTn>
                              </p:par>
                            </p:childTnLst>
                          </p:cTn>
                        </p:par>
                        <p:par>
                          <p:cTn id="80" fill="hold">
                            <p:stCondLst>
                              <p:cond delay="1000"/>
                            </p:stCondLst>
                            <p:childTnLst>
                              <p:par>
                                <p:cTn id="81" presetID="22" presetClass="entr" presetSubtype="8" fill="hold" grpId="0" nodeType="afterEffect">
                                  <p:stCondLst>
                                    <p:cond delay="250"/>
                                  </p:stCondLst>
                                  <p:childTnLst>
                                    <p:set>
                                      <p:cBhvr>
                                        <p:cTn id="82" dur="1" fill="hold">
                                          <p:stCondLst>
                                            <p:cond delay="0"/>
                                          </p:stCondLst>
                                        </p:cTn>
                                        <p:tgtEl>
                                          <p:spTgt spid="55"/>
                                        </p:tgtEl>
                                        <p:attrNameLst>
                                          <p:attrName>style.visibility</p:attrName>
                                        </p:attrNameLst>
                                      </p:cBhvr>
                                      <p:to>
                                        <p:strVal val="visible"/>
                                      </p:to>
                                    </p:set>
                                    <p:animEffect transition="in" filter="wipe(left)">
                                      <p:cBhvr>
                                        <p:cTn id="83" dur="500"/>
                                        <p:tgtEl>
                                          <p:spTgt spid="55"/>
                                        </p:tgtEl>
                                      </p:cBhvr>
                                    </p:animEffect>
                                  </p:childTnLst>
                                </p:cTn>
                              </p:par>
                            </p:childTnLst>
                          </p:cTn>
                        </p:par>
                        <p:par>
                          <p:cTn id="84" fill="hold">
                            <p:stCondLst>
                              <p:cond delay="1750"/>
                            </p:stCondLst>
                            <p:childTnLst>
                              <p:par>
                                <p:cTn id="85" presetID="14" presetClass="entr" presetSubtype="10" fill="hold" grpId="0" nodeType="afterEffect">
                                  <p:stCondLst>
                                    <p:cond delay="100"/>
                                  </p:stCondLst>
                                  <p:childTnLst>
                                    <p:set>
                                      <p:cBhvr>
                                        <p:cTn id="86"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7" dur="500"/>
                                        <p:tgtEl>
                                          <p:spTgt spid="56">
                                            <p:txEl>
                                              <p:pRg st="0" end="0"/>
                                            </p:txEl>
                                          </p:spTgt>
                                        </p:tgtEl>
                                      </p:cBhvr>
                                    </p:animEffect>
                                  </p:childTnLst>
                                </p:cTn>
                              </p:par>
                            </p:childTnLst>
                          </p:cTn>
                        </p:par>
                        <p:par>
                          <p:cTn id="88" fill="hold">
                            <p:stCondLst>
                              <p:cond delay="2350"/>
                            </p:stCondLst>
                            <p:childTnLst>
                              <p:par>
                                <p:cTn id="89" presetID="14" presetClass="entr" presetSubtype="10" fill="hold" grpId="0" nodeType="afterEffect">
                                  <p:stCondLst>
                                    <p:cond delay="100"/>
                                  </p:stCondLst>
                                  <p:childTnLst>
                                    <p:set>
                                      <p:cBhvr>
                                        <p:cTn id="90"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91" dur="500"/>
                                        <p:tgtEl>
                                          <p:spTgt spid="56">
                                            <p:txEl>
                                              <p:pRg st="1" end="1"/>
                                            </p:txEl>
                                          </p:spTgt>
                                        </p:tgtEl>
                                      </p:cBhvr>
                                    </p:animEffect>
                                  </p:childTnLst>
                                </p:cTn>
                              </p:par>
                            </p:childTnLst>
                          </p:cTn>
                        </p:par>
                        <p:par>
                          <p:cTn id="92" fill="hold">
                            <p:stCondLst>
                              <p:cond delay="2950"/>
                            </p:stCondLst>
                            <p:childTnLst>
                              <p:par>
                                <p:cTn id="93" presetID="22" presetClass="entr" presetSubtype="8" fill="hold" grpId="0"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wipe(left)">
                                      <p:cBhvr>
                                        <p:cTn id="95" dur="2500"/>
                                        <p:tgtEl>
                                          <p:spTgt spid="57"/>
                                        </p:tgtEl>
                                      </p:cBhvr>
                                    </p:animEffect>
                                  </p:childTnLst>
                                </p:cTn>
                              </p:par>
                              <p:par>
                                <p:cTn id="96" presetID="14" presetClass="entr" presetSubtype="10" fill="hold" grpId="0" nodeType="withEffect">
                                  <p:stCondLst>
                                    <p:cond delay="100"/>
                                  </p:stCondLst>
                                  <p:childTnLst>
                                    <p:set>
                                      <p:cBhvr>
                                        <p:cTn id="97"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8" dur="500"/>
                                        <p:tgtEl>
                                          <p:spTgt spid="54">
                                            <p:txEl>
                                              <p:pRg st="0" end="0"/>
                                            </p:txEl>
                                          </p:spTgt>
                                        </p:tgtEl>
                                      </p:cBhvr>
                                    </p:animEffect>
                                  </p:childTnLst>
                                </p:cTn>
                              </p:par>
                              <p:par>
                                <p:cTn id="99" presetID="14" presetClass="entr" presetSubtype="10" fill="hold" grpId="0" nodeType="withEffect">
                                  <p:stCondLst>
                                    <p:cond delay="700"/>
                                  </p:stCondLst>
                                  <p:childTnLst>
                                    <p:set>
                                      <p:cBhvr>
                                        <p:cTn id="100"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101" dur="500"/>
                                        <p:tgtEl>
                                          <p:spTgt spid="54">
                                            <p:txEl>
                                              <p:pRg st="1" end="1"/>
                                            </p:txEl>
                                          </p:spTgt>
                                        </p:tgtEl>
                                      </p:cBhvr>
                                    </p:animEffect>
                                  </p:childTnLst>
                                </p:cTn>
                              </p:par>
                              <p:par>
                                <p:cTn id="102" presetID="14" presetClass="entr" presetSubtype="10" fill="hold" nodeType="withEffect">
                                  <p:stCondLst>
                                    <p:cond delay="1300"/>
                                  </p:stCondLst>
                                  <p:childTnLst>
                                    <p:set>
                                      <p:cBhvr>
                                        <p:cTn id="103" dur="1" fill="hold">
                                          <p:stCondLst>
                                            <p:cond delay="0"/>
                                          </p:stCondLst>
                                        </p:cTn>
                                        <p:tgtEl>
                                          <p:spTgt spid="58"/>
                                        </p:tgtEl>
                                        <p:attrNameLst>
                                          <p:attrName>style.visibility</p:attrName>
                                        </p:attrNameLst>
                                      </p:cBhvr>
                                      <p:to>
                                        <p:strVal val="visible"/>
                                      </p:to>
                                    </p:set>
                                    <p:animEffect transition="in" filter="randombar(horizontal)">
                                      <p:cBhvr>
                                        <p:cTn id="104" dur="500"/>
                                        <p:tgtEl>
                                          <p:spTgt spid="58"/>
                                        </p:tgtEl>
                                      </p:cBhvr>
                                    </p:animEffect>
                                  </p:childTnLst>
                                </p:cTn>
                              </p:par>
                              <p:par>
                                <p:cTn id="105" presetID="22" presetClass="entr" presetSubtype="8" fill="hold" nodeType="withEffect">
                                  <p:stCondLst>
                                    <p:cond delay="3250"/>
                                  </p:stCondLst>
                                  <p:childTnLst>
                                    <p:set>
                                      <p:cBhvr>
                                        <p:cTn id="106" dur="1" fill="hold">
                                          <p:stCondLst>
                                            <p:cond delay="0"/>
                                          </p:stCondLst>
                                        </p:cTn>
                                        <p:tgtEl>
                                          <p:spTgt spid="66"/>
                                        </p:tgtEl>
                                        <p:attrNameLst>
                                          <p:attrName>style.visibility</p:attrName>
                                        </p:attrNameLst>
                                      </p:cBhvr>
                                      <p:to>
                                        <p:strVal val="visible"/>
                                      </p:to>
                                    </p:set>
                                    <p:animEffect transition="in" filter="wipe(left)">
                                      <p:cBhvr>
                                        <p:cTn id="107" dur="750"/>
                                        <p:tgtEl>
                                          <p:spTgt spid="66"/>
                                        </p:tgtEl>
                                      </p:cBhvr>
                                    </p:animEffect>
                                  </p:childTnLst>
                                </p:cTn>
                              </p:par>
                              <p:par>
                                <p:cTn id="108" presetID="22" presetClass="entr" presetSubtype="8" fill="hold" grpId="0" nodeType="withEffect">
                                  <p:stCondLst>
                                    <p:cond delay="4000"/>
                                  </p:stCondLst>
                                  <p:childTnLst>
                                    <p:set>
                                      <p:cBhvr>
                                        <p:cTn id="109" dur="1" fill="hold">
                                          <p:stCondLst>
                                            <p:cond delay="0"/>
                                          </p:stCondLst>
                                        </p:cTn>
                                        <p:tgtEl>
                                          <p:spTgt spid="67"/>
                                        </p:tgtEl>
                                        <p:attrNameLst>
                                          <p:attrName>style.visibility</p:attrName>
                                        </p:attrNameLst>
                                      </p:cBhvr>
                                      <p:to>
                                        <p:strVal val="visible"/>
                                      </p:to>
                                    </p:set>
                                    <p:animEffect transition="in" filter="wipe(left)">
                                      <p:cBhvr>
                                        <p:cTn id="110" dur="75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42" presetClass="path" presetSubtype="0" accel="50000" decel="50000" fill="hold" nodeType="clickEffect">
                                  <p:stCondLst>
                                    <p:cond delay="0"/>
                                  </p:stCondLst>
                                  <p:childTnLst>
                                    <p:animMotion origin="layout" path="M -1.66667E-6 2.46914E-7 L -0.03524 0.56065 " pathEditMode="relative" rAng="0" ptsTypes="AA">
                                      <p:cBhvr>
                                        <p:cTn id="114" dur="1750" fill="hold"/>
                                        <p:tgtEl>
                                          <p:spTgt spid="3"/>
                                        </p:tgtEl>
                                        <p:attrNameLst>
                                          <p:attrName>ppt_x</p:attrName>
                                          <p:attrName>ppt_y</p:attrName>
                                        </p:attrNameLst>
                                      </p:cBhvr>
                                      <p:rCtr x="-1762" y="28025"/>
                                    </p:animMotion>
                                  </p:childTnLst>
                                </p:cTn>
                              </p:par>
                              <p:par>
                                <p:cTn id="115" presetID="21" presetClass="entr" presetSubtype="1" fill="hold" grpId="0" nodeType="withEffect">
                                  <p:stCondLst>
                                    <p:cond delay="250"/>
                                  </p:stCondLst>
                                  <p:childTnLst>
                                    <p:set>
                                      <p:cBhvr>
                                        <p:cTn id="116" dur="1" fill="hold">
                                          <p:stCondLst>
                                            <p:cond delay="0"/>
                                          </p:stCondLst>
                                        </p:cTn>
                                        <p:tgtEl>
                                          <p:spTgt spid="39"/>
                                        </p:tgtEl>
                                        <p:attrNameLst>
                                          <p:attrName>style.visibility</p:attrName>
                                        </p:attrNameLst>
                                      </p:cBhvr>
                                      <p:to>
                                        <p:strVal val="visible"/>
                                      </p:to>
                                    </p:set>
                                    <p:animEffect transition="in" filter="wheel(1)">
                                      <p:cBhvr>
                                        <p:cTn id="117"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28" grpId="0" uiExpand="1" build="p"/>
      <p:bldP spid="33" grpId="0"/>
      <p:bldP spid="35" grpId="0" uiExpand="1" build="p"/>
      <p:bldP spid="44" grpId="0" animBg="1"/>
      <p:bldP spid="49" grpId="0" uiExpand="1" build="p"/>
      <p:bldP spid="55" grpId="0"/>
      <p:bldP spid="56" grpId="0" uiExpand="1" build="p"/>
      <p:bldP spid="57" grpId="0" animBg="1"/>
      <p:bldP spid="54" grpId="0" uiExpand="1" build="p"/>
      <p:bldP spid="59" grpId="0"/>
      <p:bldP spid="6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1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2734014" y="5362212"/>
            <a:ext cx="11380386" cy="4716000"/>
          </a:xfrm>
          <a:prstGeom prst="roundRect">
            <a:avLst>
              <a:gd name="adj" fmla="val 6918"/>
            </a:avLst>
          </a:prstGeom>
          <a:solidFill>
            <a:srgbClr val="FCA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8" name="Gruppo 7">
            <a:extLst>
              <a:ext uri="{FF2B5EF4-FFF2-40B4-BE49-F238E27FC236}">
                <a16:creationId xmlns:a16="http://schemas.microsoft.com/office/drawing/2014/main" id="{DE40FBF8-E485-4D48-8143-A15205D8229E}"/>
              </a:ext>
            </a:extLst>
          </p:cNvPr>
          <p:cNvGrpSpPr/>
          <p:nvPr/>
        </p:nvGrpSpPr>
        <p:grpSpPr>
          <a:xfrm>
            <a:off x="162367" y="3946657"/>
            <a:ext cx="18045623" cy="567413"/>
            <a:chOff x="592426" y="3950124"/>
            <a:chExt cx="18045623" cy="567413"/>
          </a:xfrm>
        </p:grpSpPr>
        <p:sp>
          <p:nvSpPr>
            <p:cNvPr id="53" name="TextBox 7">
              <a:extLst>
                <a:ext uri="{FF2B5EF4-FFF2-40B4-BE49-F238E27FC236}">
                  <a16:creationId xmlns:a16="http://schemas.microsoft.com/office/drawing/2014/main" id="{FC49C006-0C65-4E2A-B20C-9A3F2D11076F}"/>
                </a:ext>
              </a:extLst>
            </p:cNvPr>
            <p:cNvSpPr txBox="1"/>
            <p:nvPr/>
          </p:nvSpPr>
          <p:spPr>
            <a:xfrm>
              <a:off x="1557257" y="3992034"/>
              <a:ext cx="170807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THE LIST OF ALL APPLICATIONS AND SERVICES THE USER IS SUBSCRIBED TO</a:t>
              </a:r>
            </a:p>
          </p:txBody>
        </p:sp>
        <p:sp>
          <p:nvSpPr>
            <p:cNvPr id="34" name="Freccia a destra 33">
              <a:extLst>
                <a:ext uri="{FF2B5EF4-FFF2-40B4-BE49-F238E27FC236}">
                  <a16:creationId xmlns:a16="http://schemas.microsoft.com/office/drawing/2014/main" id="{B8ED85B6-1AEF-4FA5-9898-7E89765F31FB}"/>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0" name="Gruppo 39">
            <a:extLst>
              <a:ext uri="{FF2B5EF4-FFF2-40B4-BE49-F238E27FC236}">
                <a16:creationId xmlns:a16="http://schemas.microsoft.com/office/drawing/2014/main" id="{C8AE9CAA-D995-4AC3-A04B-6AF58B03EE13}"/>
              </a:ext>
            </a:extLst>
          </p:cNvPr>
          <p:cNvGrpSpPr/>
          <p:nvPr/>
        </p:nvGrpSpPr>
        <p:grpSpPr>
          <a:xfrm>
            <a:off x="133769" y="4694651"/>
            <a:ext cx="17970005" cy="567413"/>
            <a:chOff x="592426" y="3950124"/>
            <a:chExt cx="17970005" cy="567413"/>
          </a:xfrm>
        </p:grpSpPr>
        <p:sp>
          <p:nvSpPr>
            <p:cNvPr id="41" name="TextBox 7">
              <a:extLst>
                <a:ext uri="{FF2B5EF4-FFF2-40B4-BE49-F238E27FC236}">
                  <a16:creationId xmlns:a16="http://schemas.microsoft.com/office/drawing/2014/main" id="{B9BDD483-78B3-4717-AC53-E9F5F32CB578}"/>
                </a:ext>
              </a:extLst>
            </p:cNvPr>
            <p:cNvSpPr txBox="1"/>
            <p:nvPr/>
          </p:nvSpPr>
          <p:spPr>
            <a:xfrm>
              <a:off x="1557256" y="3992034"/>
              <a:ext cx="17005175"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DIVIDED INTO PLATFORM-INDEPENDENT AND PLATFORM-DEPENDENT</a:t>
              </a:r>
            </a:p>
          </p:txBody>
        </p:sp>
        <p:sp>
          <p:nvSpPr>
            <p:cNvPr id="42" name="Freccia a destra 41">
              <a:extLst>
                <a:ext uri="{FF2B5EF4-FFF2-40B4-BE49-F238E27FC236}">
                  <a16:creationId xmlns:a16="http://schemas.microsoft.com/office/drawing/2014/main" id="{3ABFE4A5-8220-4F6D-9138-7CFAC76A0D40}"/>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6339893" y="5572880"/>
            <a:ext cx="2712899"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Amazon Prime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Netflix</a:t>
            </a:r>
          </a:p>
        </p:txBody>
      </p:sp>
      <p:sp>
        <p:nvSpPr>
          <p:cNvPr id="38" name="TextBox 7">
            <a:extLst>
              <a:ext uri="{FF2B5EF4-FFF2-40B4-BE49-F238E27FC236}">
                <a16:creationId xmlns:a16="http://schemas.microsoft.com/office/drawing/2014/main" id="{860CDD91-D90A-45F9-AE02-FA0284149210}"/>
              </a:ext>
            </a:extLst>
          </p:cNvPr>
          <p:cNvSpPr txBox="1"/>
          <p:nvPr/>
        </p:nvSpPr>
        <p:spPr>
          <a:xfrm>
            <a:off x="2988668" y="5535828"/>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INDEPENDENT</a:t>
            </a:r>
          </a:p>
        </p:txBody>
      </p:sp>
      <p:sp>
        <p:nvSpPr>
          <p:cNvPr id="22" name="TextBox 6">
            <a:extLst>
              <a:ext uri="{FF2B5EF4-FFF2-40B4-BE49-F238E27FC236}">
                <a16:creationId xmlns:a16="http://schemas.microsoft.com/office/drawing/2014/main" id="{8301D87D-4436-4A3F-A758-CE0730FD2EAD}"/>
              </a:ext>
            </a:extLst>
          </p:cNvPr>
          <p:cNvSpPr txBox="1"/>
          <p:nvPr/>
        </p:nvSpPr>
        <p:spPr>
          <a:xfrm>
            <a:off x="9235209" y="5571216"/>
            <a:ext cx="1662736"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Sky</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2836968" y="5460072"/>
            <a:ext cx="11168407"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TextBox 7">
            <a:extLst>
              <a:ext uri="{FF2B5EF4-FFF2-40B4-BE49-F238E27FC236}">
                <a16:creationId xmlns:a16="http://schemas.microsoft.com/office/drawing/2014/main" id="{FA7218C4-8810-4E1D-9784-F4C4634A443A}"/>
              </a:ext>
            </a:extLst>
          </p:cNvPr>
          <p:cNvSpPr txBox="1"/>
          <p:nvPr/>
        </p:nvSpPr>
        <p:spPr>
          <a:xfrm>
            <a:off x="3024603" y="7052336"/>
            <a:ext cx="2979957"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6375829" y="7095072"/>
            <a:ext cx="134278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2872903" y="6976580"/>
            <a:ext cx="1113247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TextBox 6">
            <a:extLst>
              <a:ext uri="{FF2B5EF4-FFF2-40B4-BE49-F238E27FC236}">
                <a16:creationId xmlns:a16="http://schemas.microsoft.com/office/drawing/2014/main" id="{0AF1C751-B596-4094-B6D1-27665F7872A8}"/>
              </a:ext>
            </a:extLst>
          </p:cNvPr>
          <p:cNvSpPr txBox="1"/>
          <p:nvPr/>
        </p:nvSpPr>
        <p:spPr>
          <a:xfrm>
            <a:off x="9239069" y="7099220"/>
            <a:ext cx="141407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2969335" y="8871092"/>
            <a:ext cx="3127870"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6303957" y="8908493"/>
            <a:ext cx="141466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2836968" y="8795336"/>
            <a:ext cx="11168406"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9203128" y="8908493"/>
            <a:ext cx="169481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a:t>
            </a:r>
            <a:r>
              <a:rPr lang="en-US" sz="2400" i="1" spc="18" dirty="0">
                <a:solidFill>
                  <a:srgbClr val="FFFEE6"/>
                </a:solidFill>
                <a:latin typeface="Montserrat Light"/>
              </a:rPr>
              <a:t>K</a:t>
            </a:r>
          </a:p>
        </p:txBody>
      </p:sp>
      <p:sp>
        <p:nvSpPr>
          <p:cNvPr id="59" name="TextBox 7">
            <a:extLst>
              <a:ext uri="{FF2B5EF4-FFF2-40B4-BE49-F238E27FC236}">
                <a16:creationId xmlns:a16="http://schemas.microsoft.com/office/drawing/2014/main" id="{A5F70C75-0999-4D3C-ABE9-90E910944C2D}"/>
              </a:ext>
            </a:extLst>
          </p:cNvPr>
          <p:cNvSpPr txBox="1"/>
          <p:nvPr/>
        </p:nvSpPr>
        <p:spPr>
          <a:xfrm>
            <a:off x="8336340" y="8248208"/>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pic>
        <p:nvPicPr>
          <p:cNvPr id="9" name="Immagine 8">
            <a:extLst>
              <a:ext uri="{FF2B5EF4-FFF2-40B4-BE49-F238E27FC236}">
                <a16:creationId xmlns:a16="http://schemas.microsoft.com/office/drawing/2014/main" id="{C67B5DBA-4E4D-45CD-AD39-B0C2B44455F4}"/>
              </a:ext>
            </a:extLst>
          </p:cNvPr>
          <p:cNvPicPr>
            <a:picLocks noChangeAspect="1"/>
          </p:cNvPicPr>
          <p:nvPr/>
        </p:nvPicPr>
        <p:blipFill>
          <a:blip r:embed="rId5"/>
          <a:stretch>
            <a:fillRect/>
          </a:stretch>
        </p:blipFill>
        <p:spPr>
          <a:xfrm>
            <a:off x="10897945" y="9104914"/>
            <a:ext cx="2862632" cy="535071"/>
          </a:xfrm>
          <a:prstGeom prst="rect">
            <a:avLst/>
          </a:prstGeom>
        </p:spPr>
      </p:pic>
      <p:pic>
        <p:nvPicPr>
          <p:cNvPr id="11" name="Immagine 10">
            <a:extLst>
              <a:ext uri="{FF2B5EF4-FFF2-40B4-BE49-F238E27FC236}">
                <a16:creationId xmlns:a16="http://schemas.microsoft.com/office/drawing/2014/main" id="{17E07FBD-49CA-4450-ABC3-84C228B6AD56}"/>
              </a:ext>
            </a:extLst>
          </p:cNvPr>
          <p:cNvPicPr>
            <a:picLocks noChangeAspect="1"/>
          </p:cNvPicPr>
          <p:nvPr/>
        </p:nvPicPr>
        <p:blipFill>
          <a:blip r:embed="rId6"/>
          <a:stretch>
            <a:fillRect/>
          </a:stretch>
        </p:blipFill>
        <p:spPr>
          <a:xfrm>
            <a:off x="11208124" y="7224213"/>
            <a:ext cx="2242274" cy="673447"/>
          </a:xfrm>
          <a:prstGeom prst="rect">
            <a:avLst/>
          </a:prstGeom>
        </p:spPr>
      </p:pic>
      <p:sp>
        <p:nvSpPr>
          <p:cNvPr id="43" name="TextBox 7">
            <a:extLst>
              <a:ext uri="{FF2B5EF4-FFF2-40B4-BE49-F238E27FC236}">
                <a16:creationId xmlns:a16="http://schemas.microsoft.com/office/drawing/2014/main" id="{A1555B27-1006-4648-A222-FD00EDF830F6}"/>
              </a:ext>
            </a:extLst>
          </p:cNvPr>
          <p:cNvSpPr txBox="1"/>
          <p:nvPr/>
        </p:nvSpPr>
        <p:spPr>
          <a:xfrm>
            <a:off x="73357" y="8047575"/>
            <a:ext cx="2428277" cy="7230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200" b="0" u="none" strike="noStrike" kern="1200" cap="none" normalizeH="0" noProof="0" dirty="0">
                <a:ln>
                  <a:noFill/>
                </a:ln>
                <a:solidFill>
                  <a:srgbClr val="FFFEE6"/>
                </a:solidFill>
                <a:effectLst/>
                <a:uLnTx/>
                <a:uFillTx/>
                <a:latin typeface="Montserrat Light" panose="020B0604020202020204" charset="0"/>
              </a:rPr>
              <a:t>App = {</a:t>
            </a:r>
            <a:r>
              <a:rPr kumimoji="0" lang="en-US" sz="2200" b="0" u="none" strike="noStrike" kern="1200" cap="none" normalizeH="0" noProof="0" dirty="0" err="1">
                <a:ln>
                  <a:noFill/>
                </a:ln>
                <a:solidFill>
                  <a:srgbClr val="FFFEE6"/>
                </a:solidFill>
                <a:effectLst/>
                <a:uLnTx/>
                <a:uFillTx/>
                <a:latin typeface="Montserrat Light" panose="020B0604020202020204" charset="0"/>
              </a:rPr>
              <a:t>appName</a:t>
            </a:r>
            <a:r>
              <a:rPr kumimoji="0" lang="en-US" sz="2200" b="0" u="none" strike="noStrike" kern="1200" cap="none" normalizeH="0" noProof="0" dirty="0">
                <a:ln>
                  <a:noFill/>
                </a:ln>
                <a:solidFill>
                  <a:srgbClr val="FFFEE6"/>
                </a:solidFill>
                <a:effectLst/>
                <a:uLnTx/>
                <a:uFillTx/>
                <a:latin typeface="Montserrat Light" panose="020B0604020202020204" charset="0"/>
              </a:rPr>
              <a:t>, </a:t>
            </a:r>
            <a:r>
              <a:rPr kumimoji="0" lang="en-US" sz="2200" b="0" u="none" strike="noStrike" kern="1200" cap="none" normalizeH="0" noProof="0" dirty="0" err="1">
                <a:ln>
                  <a:noFill/>
                </a:ln>
                <a:solidFill>
                  <a:srgbClr val="FFFEE6"/>
                </a:solidFill>
                <a:effectLst/>
                <a:uLnTx/>
                <a:uFillTx/>
                <a:latin typeface="Montserrat Light" panose="020B0604020202020204" charset="0"/>
              </a:rPr>
              <a:t>downloadURL</a:t>
            </a:r>
            <a:r>
              <a:rPr kumimoji="0" lang="en-US" sz="2200" b="0" u="none" strike="noStrike" kern="1200" cap="none" normalizeH="0" noProof="0" dirty="0">
                <a:ln>
                  <a:noFill/>
                </a:ln>
                <a:solidFill>
                  <a:srgbClr val="FFFEE6"/>
                </a:solidFill>
                <a:effectLst/>
                <a:uLnTx/>
                <a:uFillTx/>
                <a:latin typeface="Montserrat Light" panose="020B0604020202020204" charset="0"/>
              </a:rPr>
              <a:t>}</a:t>
            </a:r>
          </a:p>
        </p:txBody>
      </p:sp>
      <p:grpSp>
        <p:nvGrpSpPr>
          <p:cNvPr id="45" name="Gruppo 44">
            <a:extLst>
              <a:ext uri="{FF2B5EF4-FFF2-40B4-BE49-F238E27FC236}">
                <a16:creationId xmlns:a16="http://schemas.microsoft.com/office/drawing/2014/main" id="{128F3B8E-BFA8-4E8E-8144-5C80DB27E53E}"/>
              </a:ext>
            </a:extLst>
          </p:cNvPr>
          <p:cNvGrpSpPr/>
          <p:nvPr/>
        </p:nvGrpSpPr>
        <p:grpSpPr>
          <a:xfrm>
            <a:off x="13711305" y="1103388"/>
            <a:ext cx="4050915" cy="1887473"/>
            <a:chOff x="13859895" y="1103388"/>
            <a:chExt cx="4050915" cy="1887473"/>
          </a:xfrm>
        </p:grpSpPr>
        <p:sp>
          <p:nvSpPr>
            <p:cNvPr id="46" name="TextBox 7">
              <a:extLst>
                <a:ext uri="{FF2B5EF4-FFF2-40B4-BE49-F238E27FC236}">
                  <a16:creationId xmlns:a16="http://schemas.microsoft.com/office/drawing/2014/main" id="{C799A635-1B05-440B-A734-1F18F8F7099F}"/>
                </a:ext>
              </a:extLst>
            </p:cNvPr>
            <p:cNvSpPr txBox="1"/>
            <p:nvPr/>
          </p:nvSpPr>
          <p:spPr>
            <a:xfrm>
              <a:off x="15363853" y="1605866"/>
              <a:ext cx="2546957"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48" name="Immagine 47">
              <a:extLst>
                <a:ext uri="{FF2B5EF4-FFF2-40B4-BE49-F238E27FC236}">
                  <a16:creationId xmlns:a16="http://schemas.microsoft.com/office/drawing/2014/main" id="{D4C7D534-F75C-4E5A-804F-AFEAE7E1D21E}"/>
                </a:ext>
              </a:extLst>
            </p:cNvPr>
            <p:cNvPicPr>
              <a:picLocks noChangeAspect="1"/>
            </p:cNvPicPr>
            <p:nvPr/>
          </p:nvPicPr>
          <p:blipFill>
            <a:blip r:embed="rId7"/>
            <a:stretch>
              <a:fillRect/>
            </a:stretch>
          </p:blipFill>
          <p:spPr>
            <a:xfrm>
              <a:off x="13859895" y="1103388"/>
              <a:ext cx="1411200" cy="1835376"/>
            </a:xfrm>
            <a:prstGeom prst="rect">
              <a:avLst/>
            </a:prstGeom>
          </p:spPr>
        </p:pic>
      </p:grpSp>
      <p:sp>
        <p:nvSpPr>
          <p:cNvPr id="3" name="Parentesi graffa aperta 2">
            <a:extLst>
              <a:ext uri="{FF2B5EF4-FFF2-40B4-BE49-F238E27FC236}">
                <a16:creationId xmlns:a16="http://schemas.microsoft.com/office/drawing/2014/main" id="{DF213129-E413-438E-B298-25414EC3DED2}"/>
              </a:ext>
            </a:extLst>
          </p:cNvPr>
          <p:cNvSpPr/>
          <p:nvPr/>
        </p:nvSpPr>
        <p:spPr>
          <a:xfrm>
            <a:off x="2406646" y="6922197"/>
            <a:ext cx="387428" cy="3156016"/>
          </a:xfrm>
          <a:prstGeom prst="leftBrace">
            <a:avLst>
              <a:gd name="adj1" fmla="val 66026"/>
              <a:gd name="adj2" fmla="val 50000"/>
            </a:avLst>
          </a:prstGeom>
          <a:ln w="31750">
            <a:solidFill>
              <a:srgbClr val="FFFEE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284493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2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20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75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9" dur="500"/>
                                        <p:tgtEl>
                                          <p:spTgt spid="22">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42" dur="500"/>
                                        <p:tgtEl>
                                          <p:spTgt spid="2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500"/>
                            </p:stCondLst>
                            <p:childTnLst>
                              <p:par>
                                <p:cTn id="49" presetID="14" presetClass="entr" presetSubtype="10" fill="hold" grpId="0" nodeType="afterEffect">
                                  <p:stCondLst>
                                    <p:cond delay="100"/>
                                  </p:stCondLst>
                                  <p:childTnLst>
                                    <p:set>
                                      <p:cBhvr>
                                        <p:cTn id="5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1" dur="500"/>
                                        <p:tgtEl>
                                          <p:spTgt spid="35">
                                            <p:txEl>
                                              <p:pRg st="0" end="0"/>
                                            </p:txEl>
                                          </p:spTgt>
                                        </p:tgtEl>
                                      </p:cBhvr>
                                    </p:animEffect>
                                  </p:childTnLst>
                                </p:cTn>
                              </p:par>
                            </p:childTnLst>
                          </p:cTn>
                        </p:par>
                        <p:par>
                          <p:cTn id="52" fill="hold">
                            <p:stCondLst>
                              <p:cond delay="1100"/>
                            </p:stCondLst>
                            <p:childTnLst>
                              <p:par>
                                <p:cTn id="53" presetID="14" presetClass="entr" presetSubtype="10" fill="hold" grpId="0" nodeType="afterEffect">
                                  <p:stCondLst>
                                    <p:cond delay="100"/>
                                  </p:stCondLst>
                                  <p:childTnLst>
                                    <p:set>
                                      <p:cBhvr>
                                        <p:cTn id="54"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55" dur="500"/>
                                        <p:tgtEl>
                                          <p:spTgt spid="35">
                                            <p:txEl>
                                              <p:pRg st="1" end="1"/>
                                            </p:txEl>
                                          </p:spTgt>
                                        </p:tgtEl>
                                      </p:cBhvr>
                                    </p:animEffect>
                                  </p:childTnLst>
                                </p:cTn>
                              </p:par>
                            </p:childTnLst>
                          </p:cTn>
                        </p:par>
                        <p:par>
                          <p:cTn id="56" fill="hold">
                            <p:stCondLst>
                              <p:cond delay="17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750"/>
                                        <p:tgtEl>
                                          <p:spTgt spid="44"/>
                                        </p:tgtEl>
                                      </p:cBhvr>
                                    </p:animEffect>
                                  </p:childTnLst>
                                </p:cTn>
                              </p:par>
                              <p:par>
                                <p:cTn id="60" presetID="14" presetClass="entr" presetSubtype="10" fill="hold" grpId="0" nodeType="withEffect">
                                  <p:stCondLst>
                                    <p:cond delay="100"/>
                                  </p:stCondLst>
                                  <p:childTnLst>
                                    <p:set>
                                      <p:cBhvr>
                                        <p:cTn id="61"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2" dur="500"/>
                                        <p:tgtEl>
                                          <p:spTgt spid="49">
                                            <p:txEl>
                                              <p:pRg st="0" end="0"/>
                                            </p:txEl>
                                          </p:spTgt>
                                        </p:tgtEl>
                                      </p:cBhvr>
                                    </p:animEffect>
                                  </p:childTnLst>
                                </p:cTn>
                              </p:par>
                              <p:par>
                                <p:cTn id="63" presetID="14" presetClass="entr" presetSubtype="10" fill="hold" grpId="0" nodeType="withEffect">
                                  <p:stCondLst>
                                    <p:cond delay="700"/>
                                  </p:stCondLst>
                                  <p:childTnLst>
                                    <p:set>
                                      <p:cBhvr>
                                        <p:cTn id="64"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65" dur="500"/>
                                        <p:tgtEl>
                                          <p:spTgt spid="49">
                                            <p:txEl>
                                              <p:pRg st="1" end="1"/>
                                            </p:txEl>
                                          </p:spTgt>
                                        </p:tgtEl>
                                      </p:cBhvr>
                                    </p:animEffect>
                                  </p:childTnLst>
                                </p:cTn>
                              </p:par>
                              <p:par>
                                <p:cTn id="66" presetID="14" presetClass="entr" presetSubtype="10" fill="hold" nodeType="withEffect">
                                  <p:stCondLst>
                                    <p:cond delay="1300"/>
                                  </p:stCondLst>
                                  <p:childTnLst>
                                    <p:set>
                                      <p:cBhvr>
                                        <p:cTn id="67" dur="1" fill="hold">
                                          <p:stCondLst>
                                            <p:cond delay="0"/>
                                          </p:stCondLst>
                                        </p:cTn>
                                        <p:tgtEl>
                                          <p:spTgt spid="11"/>
                                        </p:tgtEl>
                                        <p:attrNameLst>
                                          <p:attrName>style.visibility</p:attrName>
                                        </p:attrNameLst>
                                      </p:cBhvr>
                                      <p:to>
                                        <p:strVal val="visible"/>
                                      </p:to>
                                    </p:set>
                                    <p:animEffect transition="in" filter="randombar(horizontal)">
                                      <p:cBhvr>
                                        <p:cTn id="68" dur="5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up)">
                                      <p:cBhvr>
                                        <p:cTn id="73" dur="1000"/>
                                        <p:tgtEl>
                                          <p:spTgt spid="59"/>
                                        </p:tgtEl>
                                      </p:cBhvr>
                                    </p:animEffect>
                                  </p:childTnLst>
                                </p:cTn>
                              </p:par>
                            </p:childTnLst>
                          </p:cTn>
                        </p:par>
                        <p:par>
                          <p:cTn id="74" fill="hold">
                            <p:stCondLst>
                              <p:cond delay="1000"/>
                            </p:stCondLst>
                            <p:childTnLst>
                              <p:par>
                                <p:cTn id="75" presetID="22" presetClass="entr" presetSubtype="8" fill="hold" grpId="0" nodeType="afterEffect">
                                  <p:stCondLst>
                                    <p:cond delay="25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childTnLst>
                          </p:cTn>
                        </p:par>
                        <p:par>
                          <p:cTn id="78" fill="hold">
                            <p:stCondLst>
                              <p:cond delay="1750"/>
                            </p:stCondLst>
                            <p:childTnLst>
                              <p:par>
                                <p:cTn id="79" presetID="14" presetClass="entr" presetSubtype="10" fill="hold" grpId="0" nodeType="afterEffect">
                                  <p:stCondLst>
                                    <p:cond delay="100"/>
                                  </p:stCondLst>
                                  <p:childTnLst>
                                    <p:set>
                                      <p:cBhvr>
                                        <p:cTn id="80"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1" dur="500"/>
                                        <p:tgtEl>
                                          <p:spTgt spid="56">
                                            <p:txEl>
                                              <p:pRg st="0" end="0"/>
                                            </p:txEl>
                                          </p:spTgt>
                                        </p:tgtEl>
                                      </p:cBhvr>
                                    </p:animEffect>
                                  </p:childTnLst>
                                </p:cTn>
                              </p:par>
                            </p:childTnLst>
                          </p:cTn>
                        </p:par>
                        <p:par>
                          <p:cTn id="82" fill="hold">
                            <p:stCondLst>
                              <p:cond delay="2350"/>
                            </p:stCondLst>
                            <p:childTnLst>
                              <p:par>
                                <p:cTn id="83" presetID="14" presetClass="entr" presetSubtype="10" fill="hold" grpId="0" nodeType="afterEffect">
                                  <p:stCondLst>
                                    <p:cond delay="100"/>
                                  </p:stCondLst>
                                  <p:childTnLst>
                                    <p:set>
                                      <p:cBhvr>
                                        <p:cTn id="84"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85" dur="500"/>
                                        <p:tgtEl>
                                          <p:spTgt spid="56">
                                            <p:txEl>
                                              <p:pRg st="1" end="1"/>
                                            </p:txEl>
                                          </p:spTgt>
                                        </p:tgtEl>
                                      </p:cBhvr>
                                    </p:animEffect>
                                  </p:childTnLst>
                                </p:cTn>
                              </p:par>
                            </p:childTnLst>
                          </p:cTn>
                        </p:par>
                        <p:par>
                          <p:cTn id="86" fill="hold">
                            <p:stCondLst>
                              <p:cond delay="2950"/>
                            </p:stCondLst>
                            <p:childTnLst>
                              <p:par>
                                <p:cTn id="87" presetID="22" presetClass="entr" presetSubtype="8"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left)">
                                      <p:cBhvr>
                                        <p:cTn id="89" dur="1750"/>
                                        <p:tgtEl>
                                          <p:spTgt spid="57"/>
                                        </p:tgtEl>
                                      </p:cBhvr>
                                    </p:animEffect>
                                  </p:childTnLst>
                                </p:cTn>
                              </p:par>
                              <p:par>
                                <p:cTn id="90" presetID="14" presetClass="entr" presetSubtype="10" fill="hold" grpId="0" nodeType="withEffect">
                                  <p:stCondLst>
                                    <p:cond delay="100"/>
                                  </p:stCondLst>
                                  <p:childTnLst>
                                    <p:set>
                                      <p:cBhvr>
                                        <p:cTn id="91"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2" dur="500"/>
                                        <p:tgtEl>
                                          <p:spTgt spid="54">
                                            <p:txEl>
                                              <p:pRg st="0" end="0"/>
                                            </p:txEl>
                                          </p:spTgt>
                                        </p:tgtEl>
                                      </p:cBhvr>
                                    </p:animEffect>
                                  </p:childTnLst>
                                </p:cTn>
                              </p:par>
                              <p:par>
                                <p:cTn id="93" presetID="14" presetClass="entr" presetSubtype="10" fill="hold" grpId="0" nodeType="withEffect">
                                  <p:stCondLst>
                                    <p:cond delay="700"/>
                                  </p:stCondLst>
                                  <p:childTnLst>
                                    <p:set>
                                      <p:cBhvr>
                                        <p:cTn id="94"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95" dur="500"/>
                                        <p:tgtEl>
                                          <p:spTgt spid="54">
                                            <p:txEl>
                                              <p:pRg st="1" end="1"/>
                                            </p:txEl>
                                          </p:spTgt>
                                        </p:tgtEl>
                                      </p:cBhvr>
                                    </p:animEffect>
                                  </p:childTnLst>
                                </p:cTn>
                              </p:par>
                              <p:par>
                                <p:cTn id="96" presetID="14" presetClass="entr" presetSubtype="10" fill="hold" nodeType="withEffect">
                                  <p:stCondLst>
                                    <p:cond delay="1300"/>
                                  </p:stCondLst>
                                  <p:childTnLst>
                                    <p:set>
                                      <p:cBhvr>
                                        <p:cTn id="97" dur="1" fill="hold">
                                          <p:stCondLst>
                                            <p:cond delay="0"/>
                                          </p:stCondLst>
                                        </p:cTn>
                                        <p:tgtEl>
                                          <p:spTgt spid="9"/>
                                        </p:tgtEl>
                                        <p:attrNameLst>
                                          <p:attrName>style.visibility</p:attrName>
                                        </p:attrNameLst>
                                      </p:cBhvr>
                                      <p:to>
                                        <p:strVal val="visible"/>
                                      </p:to>
                                    </p:set>
                                    <p:animEffect transition="in" filter="randombar(horizontal)">
                                      <p:cBhvr>
                                        <p:cTn id="98" dur="500"/>
                                        <p:tgtEl>
                                          <p:spTgt spid="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wipe(up)">
                                      <p:cBhvr>
                                        <p:cTn id="103" dur="750"/>
                                        <p:tgtEl>
                                          <p:spTgt spid="3"/>
                                        </p:tgtEl>
                                      </p:cBhvr>
                                    </p:animEffect>
                                  </p:childTnLst>
                                </p:cTn>
                              </p:par>
                            </p:childTnLst>
                          </p:cTn>
                        </p:par>
                        <p:par>
                          <p:cTn id="104" fill="hold">
                            <p:stCondLst>
                              <p:cond delay="750"/>
                            </p:stCondLst>
                            <p:childTnLst>
                              <p:par>
                                <p:cTn id="105" presetID="22" presetClass="entr" presetSubtype="2" fill="hold" grpId="0" nodeType="after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wipe(right)">
                                      <p:cBhvr>
                                        <p:cTn id="107" dur="75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42" presetClass="path" presetSubtype="0" accel="50000" decel="50000" fill="hold" nodeType="clickEffect">
                                  <p:stCondLst>
                                    <p:cond delay="0"/>
                                  </p:stCondLst>
                                  <p:childTnLst>
                                    <p:animMotion origin="layout" path="M -0.00156 2.46914E-7 L 0.0217 0.5517 " pathEditMode="relative" rAng="0" ptsTypes="AA">
                                      <p:cBhvr>
                                        <p:cTn id="111" dur="1750" fill="hold"/>
                                        <p:tgtEl>
                                          <p:spTgt spid="45"/>
                                        </p:tgtEl>
                                        <p:attrNameLst>
                                          <p:attrName>ppt_x</p:attrName>
                                          <p:attrName>ppt_y</p:attrName>
                                        </p:attrNameLst>
                                      </p:cBhvr>
                                      <p:rCtr x="1163" y="27577"/>
                                    </p:animMotion>
                                  </p:childTnLst>
                                </p:cTn>
                              </p:par>
                              <p:par>
                                <p:cTn id="112" presetID="21" presetClass="entr" presetSubtype="1" fill="hold" grpId="0" nodeType="withEffect">
                                  <p:stCondLst>
                                    <p:cond delay="250"/>
                                  </p:stCondLst>
                                  <p:childTnLst>
                                    <p:set>
                                      <p:cBhvr>
                                        <p:cTn id="113" dur="1" fill="hold">
                                          <p:stCondLst>
                                            <p:cond delay="0"/>
                                          </p:stCondLst>
                                        </p:cTn>
                                        <p:tgtEl>
                                          <p:spTgt spid="39"/>
                                        </p:tgtEl>
                                        <p:attrNameLst>
                                          <p:attrName>style.visibility</p:attrName>
                                        </p:attrNameLst>
                                      </p:cBhvr>
                                      <p:to>
                                        <p:strVal val="visible"/>
                                      </p:to>
                                    </p:set>
                                    <p:animEffect transition="in" filter="wheel(1)">
                                      <p:cBhvr>
                                        <p:cTn id="114"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33" grpId="0"/>
      <p:bldP spid="35" grpId="0" uiExpand="1" build="p"/>
      <p:bldP spid="44" grpId="0" animBg="1"/>
      <p:bldP spid="49" grpId="0" uiExpand="1" build="p"/>
      <p:bldP spid="55" grpId="0"/>
      <p:bldP spid="56" grpId="0" uiExpand="1" build="p"/>
      <p:bldP spid="57" grpId="0" animBg="1"/>
      <p:bldP spid="54" grpId="0" uiExpand="1" build="p"/>
      <p:bldP spid="59" grpId="0"/>
      <p:bldP spid="43"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8000"/>
                    </a14:imgEffect>
                  </a14:imgLayer>
                </a14:imgProps>
              </a:ext>
            </a:extLst>
          </a:blip>
          <a:srcRect t="2581" b="2581"/>
          <a:stretch>
            <a:fillRect l="-7000" r="-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3" name="Gruppo 2">
            <a:extLst>
              <a:ext uri="{FF2B5EF4-FFF2-40B4-BE49-F238E27FC236}">
                <a16:creationId xmlns:a16="http://schemas.microsoft.com/office/drawing/2014/main" id="{910D8003-9119-4494-A434-99B1FDD94926}"/>
              </a:ext>
            </a:extLst>
          </p:cNvPr>
          <p:cNvGrpSpPr/>
          <p:nvPr/>
        </p:nvGrpSpPr>
        <p:grpSpPr>
          <a:xfrm>
            <a:off x="13952637" y="1103347"/>
            <a:ext cx="3708265" cy="1887555"/>
            <a:chOff x="13711305" y="1103306"/>
            <a:chExt cx="3708265" cy="1887555"/>
          </a:xfrm>
        </p:grpSpPr>
        <p:sp>
          <p:nvSpPr>
            <p:cNvPr id="29" name="TextBox 7">
              <a:extLst>
                <a:ext uri="{FF2B5EF4-FFF2-40B4-BE49-F238E27FC236}">
                  <a16:creationId xmlns:a16="http://schemas.microsoft.com/office/drawing/2014/main" id="{8B77393D-4A64-43B0-B492-2DF7DB59EA3F}"/>
                </a:ext>
              </a:extLst>
            </p:cNvPr>
            <p:cNvSpPr txBox="1"/>
            <p:nvPr/>
          </p:nvSpPr>
          <p:spPr>
            <a:xfrm>
              <a:off x="15215264" y="1605866"/>
              <a:ext cx="2204306"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SOCIAL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48" name="Immagine 47">
              <a:extLst>
                <a:ext uri="{FF2B5EF4-FFF2-40B4-BE49-F238E27FC236}">
                  <a16:creationId xmlns:a16="http://schemas.microsoft.com/office/drawing/2014/main" id="{4103C41C-BF8F-4FCE-BBB6-514040322E81}"/>
                </a:ext>
              </a:extLst>
            </p:cNvPr>
            <p:cNvPicPr>
              <a:picLocks noChangeAspect="1"/>
            </p:cNvPicPr>
            <p:nvPr/>
          </p:nvPicPr>
          <p:blipFill>
            <a:blip r:embed="rId5"/>
            <a:stretch>
              <a:fillRect/>
            </a:stretch>
          </p:blipFill>
          <p:spPr>
            <a:xfrm>
              <a:off x="13711305" y="1103306"/>
              <a:ext cx="1411200" cy="1835374"/>
            </a:xfrm>
            <a:prstGeom prst="rect">
              <a:avLst/>
            </a:prstGeom>
          </p:spPr>
        </p:pic>
      </p:grpSp>
      <p:grpSp>
        <p:nvGrpSpPr>
          <p:cNvPr id="61" name="Gruppo 60">
            <a:extLst>
              <a:ext uri="{FF2B5EF4-FFF2-40B4-BE49-F238E27FC236}">
                <a16:creationId xmlns:a16="http://schemas.microsoft.com/office/drawing/2014/main" id="{D78528D8-5ABA-46C4-809D-738D0BF52FB3}"/>
              </a:ext>
            </a:extLst>
          </p:cNvPr>
          <p:cNvGrpSpPr/>
          <p:nvPr/>
        </p:nvGrpSpPr>
        <p:grpSpPr>
          <a:xfrm>
            <a:off x="162367" y="3946657"/>
            <a:ext cx="16672753" cy="567413"/>
            <a:chOff x="592426" y="3950124"/>
            <a:chExt cx="16672753" cy="567413"/>
          </a:xfrm>
        </p:grpSpPr>
        <p:sp>
          <p:nvSpPr>
            <p:cNvPr id="62" name="TextBox 7">
              <a:extLst>
                <a:ext uri="{FF2B5EF4-FFF2-40B4-BE49-F238E27FC236}">
                  <a16:creationId xmlns:a16="http://schemas.microsoft.com/office/drawing/2014/main" id="{48705FA1-1147-4C7F-920C-BA1C385BF6C6}"/>
                </a:ext>
              </a:extLst>
            </p:cNvPr>
            <p:cNvSpPr txBox="1"/>
            <p:nvPr/>
          </p:nvSpPr>
          <p:spPr>
            <a:xfrm>
              <a:off x="1557257" y="3992034"/>
              <a:ext cx="1570792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 COLLECTION OF THE USER GENERAL INTERESTS AND PREFERENCES</a:t>
              </a:r>
            </a:p>
          </p:txBody>
        </p:sp>
        <p:sp>
          <p:nvSpPr>
            <p:cNvPr id="63" name="Freccia a destra 62">
              <a:extLst>
                <a:ext uri="{FF2B5EF4-FFF2-40B4-BE49-F238E27FC236}">
                  <a16:creationId xmlns:a16="http://schemas.microsoft.com/office/drawing/2014/main" id="{A29296E9-EC66-4647-92FA-7B8DB0DBEEE7}"/>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64" name="Gruppo 63">
            <a:extLst>
              <a:ext uri="{FF2B5EF4-FFF2-40B4-BE49-F238E27FC236}">
                <a16:creationId xmlns:a16="http://schemas.microsoft.com/office/drawing/2014/main" id="{AF09A12E-7F31-4152-AAAD-8806D73E8E88}"/>
              </a:ext>
            </a:extLst>
          </p:cNvPr>
          <p:cNvGrpSpPr/>
          <p:nvPr/>
        </p:nvGrpSpPr>
        <p:grpSpPr>
          <a:xfrm>
            <a:off x="133769" y="4694651"/>
            <a:ext cx="12901511" cy="567413"/>
            <a:chOff x="592426" y="3950124"/>
            <a:chExt cx="12901511" cy="567413"/>
          </a:xfrm>
        </p:grpSpPr>
        <p:sp>
          <p:nvSpPr>
            <p:cNvPr id="65" name="TextBox 7">
              <a:extLst>
                <a:ext uri="{FF2B5EF4-FFF2-40B4-BE49-F238E27FC236}">
                  <a16:creationId xmlns:a16="http://schemas.microsoft.com/office/drawing/2014/main" id="{6C49392A-BA97-40DD-9888-828069EE3874}"/>
                </a:ext>
              </a:extLst>
            </p:cNvPr>
            <p:cNvSpPr txBox="1"/>
            <p:nvPr/>
          </p:nvSpPr>
          <p:spPr>
            <a:xfrm>
              <a:off x="1557256" y="3992034"/>
              <a:ext cx="11936681"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 SELECTION OF THE USER SOCIAL MEDIA CONTENTS</a:t>
              </a:r>
            </a:p>
          </p:txBody>
        </p:sp>
        <p:sp>
          <p:nvSpPr>
            <p:cNvPr id="66" name="Freccia a destra 65">
              <a:extLst>
                <a:ext uri="{FF2B5EF4-FFF2-40B4-BE49-F238E27FC236}">
                  <a16:creationId xmlns:a16="http://schemas.microsoft.com/office/drawing/2014/main" id="{D2E80E72-F962-45A6-A0FA-95B8267AC401}"/>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9" name="Rettangolo con angoli arrotondati 38">
            <a:extLst>
              <a:ext uri="{FF2B5EF4-FFF2-40B4-BE49-F238E27FC236}">
                <a16:creationId xmlns:a16="http://schemas.microsoft.com/office/drawing/2014/main" id="{8A19DAF7-EBBB-43C9-B2E2-A0B3BDFFDBBB}"/>
              </a:ext>
            </a:extLst>
          </p:cNvPr>
          <p:cNvSpPr/>
          <p:nvPr/>
        </p:nvSpPr>
        <p:spPr>
          <a:xfrm>
            <a:off x="3997671" y="5423172"/>
            <a:ext cx="10292657" cy="4716000"/>
          </a:xfrm>
          <a:prstGeom prst="roundRect">
            <a:avLst>
              <a:gd name="adj" fmla="val 6918"/>
            </a:avLst>
          </a:prstGeom>
          <a:solidFill>
            <a:srgbClr val="FE5E1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37" name="TextBox 6">
            <a:extLst>
              <a:ext uri="{FF2B5EF4-FFF2-40B4-BE49-F238E27FC236}">
                <a16:creationId xmlns:a16="http://schemas.microsoft.com/office/drawing/2014/main" id="{111F60A9-B1C9-4529-8573-00AC388B5D99}"/>
              </a:ext>
            </a:extLst>
          </p:cNvPr>
          <p:cNvSpPr txBox="1"/>
          <p:nvPr/>
        </p:nvSpPr>
        <p:spPr>
          <a:xfrm>
            <a:off x="7718226" y="5658118"/>
            <a:ext cx="3848743"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err="1">
                <a:solidFill>
                  <a:srgbClr val="FFFEE6"/>
                </a:solidFill>
                <a:latin typeface="Montserrat Light"/>
              </a:rPr>
              <a:t>Favourite</a:t>
            </a:r>
            <a:r>
              <a:rPr lang="en-US" sz="2400" spc="18" dirty="0">
                <a:solidFill>
                  <a:srgbClr val="FFFEE6"/>
                </a:solidFill>
                <a:latin typeface="Montserrat Light"/>
              </a:rPr>
              <a:t> Music Genre</a:t>
            </a:r>
          </a:p>
          <a:p>
            <a:pPr marL="342900" indent="-342900" algn="just">
              <a:lnSpc>
                <a:spcPts val="3200"/>
              </a:lnSpc>
              <a:spcAft>
                <a:spcPts val="1200"/>
              </a:spcAft>
              <a:buFont typeface="Arial" panose="020B0604020202020204" pitchFamily="34" charset="0"/>
              <a:buChar char="•"/>
            </a:pPr>
            <a:r>
              <a:rPr lang="en-US" sz="2400" spc="18" dirty="0" err="1">
                <a:solidFill>
                  <a:srgbClr val="FFFEE6"/>
                </a:solidFill>
                <a:latin typeface="Montserrat Light"/>
              </a:rPr>
              <a:t>Favourite</a:t>
            </a:r>
            <a:r>
              <a:rPr lang="en-US" sz="2400" spc="18" dirty="0">
                <a:solidFill>
                  <a:srgbClr val="FFFEE6"/>
                </a:solidFill>
                <a:latin typeface="Montserrat Light"/>
              </a:rPr>
              <a:t> Movies</a:t>
            </a:r>
          </a:p>
        </p:txBody>
      </p:sp>
      <p:sp>
        <p:nvSpPr>
          <p:cNvPr id="38" name="TextBox 7">
            <a:extLst>
              <a:ext uri="{FF2B5EF4-FFF2-40B4-BE49-F238E27FC236}">
                <a16:creationId xmlns:a16="http://schemas.microsoft.com/office/drawing/2014/main" id="{860CDD91-D90A-45F9-AE02-FA0284149210}"/>
              </a:ext>
            </a:extLst>
          </p:cNvPr>
          <p:cNvSpPr txBox="1"/>
          <p:nvPr/>
        </p:nvSpPr>
        <p:spPr>
          <a:xfrm>
            <a:off x="4251237" y="5607583"/>
            <a:ext cx="3315289"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USER GENERAL</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INTERESTS</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4099538" y="5531827"/>
            <a:ext cx="1007456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3" name="TextBox 7">
            <a:extLst>
              <a:ext uri="{FF2B5EF4-FFF2-40B4-BE49-F238E27FC236}">
                <a16:creationId xmlns:a16="http://schemas.microsoft.com/office/drawing/2014/main" id="{FA7218C4-8810-4E1D-9784-F4C4634A443A}"/>
              </a:ext>
            </a:extLst>
          </p:cNvPr>
          <p:cNvSpPr txBox="1"/>
          <p:nvPr/>
        </p:nvSpPr>
        <p:spPr>
          <a:xfrm>
            <a:off x="4287172" y="7124091"/>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SOCIAL MEDIA</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7718226" y="7166827"/>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4135472" y="7048335"/>
            <a:ext cx="10038628"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TextBox 6">
            <a:extLst>
              <a:ext uri="{FF2B5EF4-FFF2-40B4-BE49-F238E27FC236}">
                <a16:creationId xmlns:a16="http://schemas.microsoft.com/office/drawing/2014/main" id="{0AF1C751-B596-4094-B6D1-27665F7872A8}"/>
              </a:ext>
            </a:extLst>
          </p:cNvPr>
          <p:cNvSpPr txBox="1"/>
          <p:nvPr/>
        </p:nvSpPr>
        <p:spPr>
          <a:xfrm>
            <a:off x="10298219" y="7166827"/>
            <a:ext cx="208917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4231904" y="8942847"/>
            <a:ext cx="3127870"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SOCIAL MEDIA</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7718226" y="8980248"/>
            <a:ext cx="200112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4099537" y="8867091"/>
            <a:ext cx="1007456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10298219" y="8980248"/>
            <a:ext cx="208917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a:t>
            </a:r>
            <a:r>
              <a:rPr lang="en-US" sz="2400" i="1" spc="18" dirty="0">
                <a:solidFill>
                  <a:srgbClr val="FFFEE6"/>
                </a:solidFill>
                <a:latin typeface="Montserrat Light"/>
              </a:rPr>
              <a:t>K</a:t>
            </a:r>
          </a:p>
        </p:txBody>
      </p:sp>
      <p:sp>
        <p:nvSpPr>
          <p:cNvPr id="59" name="TextBox 7">
            <a:extLst>
              <a:ext uri="{FF2B5EF4-FFF2-40B4-BE49-F238E27FC236}">
                <a16:creationId xmlns:a16="http://schemas.microsoft.com/office/drawing/2014/main" id="{A5F70C75-0999-4D3C-ABE9-90E910944C2D}"/>
              </a:ext>
            </a:extLst>
          </p:cNvPr>
          <p:cNvSpPr txBox="1"/>
          <p:nvPr/>
        </p:nvSpPr>
        <p:spPr>
          <a:xfrm>
            <a:off x="9136818" y="8330833"/>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67" name="TextBox 6">
            <a:extLst>
              <a:ext uri="{FF2B5EF4-FFF2-40B4-BE49-F238E27FC236}">
                <a16:creationId xmlns:a16="http://schemas.microsoft.com/office/drawing/2014/main" id="{DE6CE930-8E79-41A6-A15B-9CF18ADD43C1}"/>
              </a:ext>
            </a:extLst>
          </p:cNvPr>
          <p:cNvSpPr txBox="1"/>
          <p:nvPr/>
        </p:nvSpPr>
        <p:spPr>
          <a:xfrm>
            <a:off x="11639667" y="5649564"/>
            <a:ext cx="2452789"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Hobbies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Marital Status</a:t>
            </a:r>
          </a:p>
        </p:txBody>
      </p:sp>
      <p:pic>
        <p:nvPicPr>
          <p:cNvPr id="10" name="Immagine 9">
            <a:extLst>
              <a:ext uri="{FF2B5EF4-FFF2-40B4-BE49-F238E27FC236}">
                <a16:creationId xmlns:a16="http://schemas.microsoft.com/office/drawing/2014/main" id="{331CDA20-DB5B-43C0-BDE3-A1F964A8D88B}"/>
              </a:ext>
            </a:extLst>
          </p:cNvPr>
          <p:cNvPicPr>
            <a:picLocks noChangeAspect="1"/>
          </p:cNvPicPr>
          <p:nvPr/>
        </p:nvPicPr>
        <p:blipFill>
          <a:blip r:embed="rId6"/>
          <a:stretch>
            <a:fillRect/>
          </a:stretch>
        </p:blipFill>
        <p:spPr>
          <a:xfrm>
            <a:off x="12862869" y="7215233"/>
            <a:ext cx="835753" cy="832104"/>
          </a:xfrm>
          <a:prstGeom prst="rect">
            <a:avLst/>
          </a:prstGeom>
        </p:spPr>
      </p:pic>
      <p:pic>
        <p:nvPicPr>
          <p:cNvPr id="15" name="Immagine 14">
            <a:extLst>
              <a:ext uri="{FF2B5EF4-FFF2-40B4-BE49-F238E27FC236}">
                <a16:creationId xmlns:a16="http://schemas.microsoft.com/office/drawing/2014/main" id="{B9746CEC-9ECF-4638-A827-57AF2A18D00E}"/>
              </a:ext>
            </a:extLst>
          </p:cNvPr>
          <p:cNvPicPr>
            <a:picLocks noChangeAspect="1"/>
          </p:cNvPicPr>
          <p:nvPr/>
        </p:nvPicPr>
        <p:blipFill>
          <a:blip r:embed="rId7"/>
          <a:stretch>
            <a:fillRect/>
          </a:stretch>
        </p:blipFill>
        <p:spPr>
          <a:xfrm>
            <a:off x="12862869" y="9028236"/>
            <a:ext cx="835753" cy="835753"/>
          </a:xfrm>
          <a:prstGeom prst="rect">
            <a:avLst/>
          </a:prstGeom>
        </p:spPr>
      </p:pic>
    </p:spTree>
    <p:extLst>
      <p:ext uri="{BB962C8B-B14F-4D97-AF65-F5344CB8AC3E}">
        <p14:creationId xmlns:p14="http://schemas.microsoft.com/office/powerpoint/2010/main" val="299715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wipe(left)">
                                      <p:cBhvr>
                                        <p:cTn id="14" dur="1750"/>
                                        <p:tgtEl>
                                          <p:spTgt spid="6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1750"/>
                                        <p:tgtEl>
                                          <p:spTgt spid="6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50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67">
                                            <p:txEl>
                                              <p:pRg st="0" end="0"/>
                                            </p:txEl>
                                          </p:spTgt>
                                        </p:tgtEl>
                                        <p:attrNameLst>
                                          <p:attrName>style.visibility</p:attrName>
                                        </p:attrNameLst>
                                      </p:cBhvr>
                                      <p:to>
                                        <p:strVal val="visible"/>
                                      </p:to>
                                    </p:set>
                                    <p:animEffect transition="in" filter="randombar(horizontal)">
                                      <p:cBhvr>
                                        <p:cTn id="39" dur="500"/>
                                        <p:tgtEl>
                                          <p:spTgt spid="67">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67">
                                            <p:txEl>
                                              <p:pRg st="1" end="1"/>
                                            </p:txEl>
                                          </p:spTgt>
                                        </p:tgtEl>
                                        <p:attrNameLst>
                                          <p:attrName>style.visibility</p:attrName>
                                        </p:attrNameLst>
                                      </p:cBhvr>
                                      <p:to>
                                        <p:strVal val="visible"/>
                                      </p:to>
                                    </p:set>
                                    <p:animEffect transition="in" filter="randombar(horizontal)">
                                      <p:cBhvr>
                                        <p:cTn id="42" dur="500"/>
                                        <p:tgtEl>
                                          <p:spTgt spid="6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500"/>
                            </p:stCondLst>
                            <p:childTnLst>
                              <p:par>
                                <p:cTn id="49" presetID="14" presetClass="entr" presetSubtype="10" fill="hold" grpId="0" nodeType="afterEffect">
                                  <p:stCondLst>
                                    <p:cond delay="100"/>
                                  </p:stCondLst>
                                  <p:childTnLst>
                                    <p:set>
                                      <p:cBhvr>
                                        <p:cTn id="5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1" dur="500"/>
                                        <p:tgtEl>
                                          <p:spTgt spid="35">
                                            <p:txEl>
                                              <p:pRg st="0" end="0"/>
                                            </p:txEl>
                                          </p:spTgt>
                                        </p:tgtEl>
                                      </p:cBhvr>
                                    </p:animEffect>
                                  </p:childTnLst>
                                </p:cTn>
                              </p:par>
                            </p:childTnLst>
                          </p:cTn>
                        </p:par>
                        <p:par>
                          <p:cTn id="52" fill="hold">
                            <p:stCondLst>
                              <p:cond delay="1100"/>
                            </p:stCondLst>
                            <p:childTnLst>
                              <p:par>
                                <p:cTn id="53" presetID="14" presetClass="entr" presetSubtype="10" fill="hold" grpId="0" nodeType="afterEffect">
                                  <p:stCondLst>
                                    <p:cond delay="100"/>
                                  </p:stCondLst>
                                  <p:childTnLst>
                                    <p:set>
                                      <p:cBhvr>
                                        <p:cTn id="54"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55" dur="500"/>
                                        <p:tgtEl>
                                          <p:spTgt spid="35">
                                            <p:txEl>
                                              <p:pRg st="1" end="1"/>
                                            </p:txEl>
                                          </p:spTgt>
                                        </p:tgtEl>
                                      </p:cBhvr>
                                    </p:animEffect>
                                  </p:childTnLst>
                                </p:cTn>
                              </p:par>
                            </p:childTnLst>
                          </p:cTn>
                        </p:par>
                        <p:par>
                          <p:cTn id="56" fill="hold">
                            <p:stCondLst>
                              <p:cond delay="17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500"/>
                                        <p:tgtEl>
                                          <p:spTgt spid="44"/>
                                        </p:tgtEl>
                                      </p:cBhvr>
                                    </p:animEffect>
                                  </p:childTnLst>
                                </p:cTn>
                              </p:par>
                              <p:par>
                                <p:cTn id="60" presetID="14" presetClass="entr" presetSubtype="10" fill="hold" grpId="0" nodeType="withEffect">
                                  <p:stCondLst>
                                    <p:cond delay="100"/>
                                  </p:stCondLst>
                                  <p:childTnLst>
                                    <p:set>
                                      <p:cBhvr>
                                        <p:cTn id="61"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2" dur="500"/>
                                        <p:tgtEl>
                                          <p:spTgt spid="49">
                                            <p:txEl>
                                              <p:pRg st="0" end="0"/>
                                            </p:txEl>
                                          </p:spTgt>
                                        </p:tgtEl>
                                      </p:cBhvr>
                                    </p:animEffect>
                                  </p:childTnLst>
                                </p:cTn>
                              </p:par>
                              <p:par>
                                <p:cTn id="63" presetID="14" presetClass="entr" presetSubtype="10" fill="hold" grpId="0" nodeType="withEffect">
                                  <p:stCondLst>
                                    <p:cond delay="700"/>
                                  </p:stCondLst>
                                  <p:childTnLst>
                                    <p:set>
                                      <p:cBhvr>
                                        <p:cTn id="64"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65" dur="500"/>
                                        <p:tgtEl>
                                          <p:spTgt spid="49">
                                            <p:txEl>
                                              <p:pRg st="1" end="1"/>
                                            </p:txEl>
                                          </p:spTgt>
                                        </p:tgtEl>
                                      </p:cBhvr>
                                    </p:animEffect>
                                  </p:childTnLst>
                                </p:cTn>
                              </p:par>
                              <p:par>
                                <p:cTn id="66" presetID="14" presetClass="entr" presetSubtype="10" fill="hold" nodeType="withEffect">
                                  <p:stCondLst>
                                    <p:cond delay="1300"/>
                                  </p:stCondLst>
                                  <p:childTnLst>
                                    <p:set>
                                      <p:cBhvr>
                                        <p:cTn id="67" dur="1" fill="hold">
                                          <p:stCondLst>
                                            <p:cond delay="0"/>
                                          </p:stCondLst>
                                        </p:cTn>
                                        <p:tgtEl>
                                          <p:spTgt spid="10"/>
                                        </p:tgtEl>
                                        <p:attrNameLst>
                                          <p:attrName>style.visibility</p:attrName>
                                        </p:attrNameLst>
                                      </p:cBhvr>
                                      <p:to>
                                        <p:strVal val="visible"/>
                                      </p:to>
                                    </p:set>
                                    <p:animEffect transition="in" filter="randombar(horizontal)">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up)">
                                      <p:cBhvr>
                                        <p:cTn id="73" dur="1000"/>
                                        <p:tgtEl>
                                          <p:spTgt spid="59"/>
                                        </p:tgtEl>
                                      </p:cBhvr>
                                    </p:animEffect>
                                  </p:childTnLst>
                                </p:cTn>
                              </p:par>
                            </p:childTnLst>
                          </p:cTn>
                        </p:par>
                        <p:par>
                          <p:cTn id="74" fill="hold">
                            <p:stCondLst>
                              <p:cond delay="1000"/>
                            </p:stCondLst>
                            <p:childTnLst>
                              <p:par>
                                <p:cTn id="75" presetID="22" presetClass="entr" presetSubtype="8" fill="hold" grpId="0" nodeType="after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childTnLst>
                          </p:cTn>
                        </p:par>
                        <p:par>
                          <p:cTn id="78" fill="hold">
                            <p:stCondLst>
                              <p:cond delay="1500"/>
                            </p:stCondLst>
                            <p:childTnLst>
                              <p:par>
                                <p:cTn id="79" presetID="14" presetClass="entr" presetSubtype="10" fill="hold" grpId="0" nodeType="afterEffect">
                                  <p:stCondLst>
                                    <p:cond delay="100"/>
                                  </p:stCondLst>
                                  <p:childTnLst>
                                    <p:set>
                                      <p:cBhvr>
                                        <p:cTn id="80"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1" dur="500"/>
                                        <p:tgtEl>
                                          <p:spTgt spid="56">
                                            <p:txEl>
                                              <p:pRg st="0" end="0"/>
                                            </p:txEl>
                                          </p:spTgt>
                                        </p:tgtEl>
                                      </p:cBhvr>
                                    </p:animEffect>
                                  </p:childTnLst>
                                </p:cTn>
                              </p:par>
                            </p:childTnLst>
                          </p:cTn>
                        </p:par>
                        <p:par>
                          <p:cTn id="82" fill="hold">
                            <p:stCondLst>
                              <p:cond delay="2100"/>
                            </p:stCondLst>
                            <p:childTnLst>
                              <p:par>
                                <p:cTn id="83" presetID="14" presetClass="entr" presetSubtype="10" fill="hold" grpId="0" nodeType="afterEffect">
                                  <p:stCondLst>
                                    <p:cond delay="100"/>
                                  </p:stCondLst>
                                  <p:childTnLst>
                                    <p:set>
                                      <p:cBhvr>
                                        <p:cTn id="84"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85" dur="500"/>
                                        <p:tgtEl>
                                          <p:spTgt spid="56">
                                            <p:txEl>
                                              <p:pRg st="1" end="1"/>
                                            </p:txEl>
                                          </p:spTgt>
                                        </p:tgtEl>
                                      </p:cBhvr>
                                    </p:animEffect>
                                  </p:childTnLst>
                                </p:cTn>
                              </p:par>
                            </p:childTnLst>
                          </p:cTn>
                        </p:par>
                        <p:par>
                          <p:cTn id="86" fill="hold">
                            <p:stCondLst>
                              <p:cond delay="2700"/>
                            </p:stCondLst>
                            <p:childTnLst>
                              <p:par>
                                <p:cTn id="87" presetID="22" presetClass="entr" presetSubtype="8"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left)">
                                      <p:cBhvr>
                                        <p:cTn id="89" dur="1500"/>
                                        <p:tgtEl>
                                          <p:spTgt spid="57"/>
                                        </p:tgtEl>
                                      </p:cBhvr>
                                    </p:animEffect>
                                  </p:childTnLst>
                                </p:cTn>
                              </p:par>
                              <p:par>
                                <p:cTn id="90" presetID="14" presetClass="entr" presetSubtype="10" fill="hold" grpId="0" nodeType="withEffect">
                                  <p:stCondLst>
                                    <p:cond delay="100"/>
                                  </p:stCondLst>
                                  <p:childTnLst>
                                    <p:set>
                                      <p:cBhvr>
                                        <p:cTn id="91"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2" dur="500"/>
                                        <p:tgtEl>
                                          <p:spTgt spid="54">
                                            <p:txEl>
                                              <p:pRg st="0" end="0"/>
                                            </p:txEl>
                                          </p:spTgt>
                                        </p:tgtEl>
                                      </p:cBhvr>
                                    </p:animEffect>
                                  </p:childTnLst>
                                </p:cTn>
                              </p:par>
                              <p:par>
                                <p:cTn id="93" presetID="14" presetClass="entr" presetSubtype="10" fill="hold" grpId="0" nodeType="withEffect">
                                  <p:stCondLst>
                                    <p:cond delay="700"/>
                                  </p:stCondLst>
                                  <p:childTnLst>
                                    <p:set>
                                      <p:cBhvr>
                                        <p:cTn id="94"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95" dur="500"/>
                                        <p:tgtEl>
                                          <p:spTgt spid="54">
                                            <p:txEl>
                                              <p:pRg st="1" end="1"/>
                                            </p:txEl>
                                          </p:spTgt>
                                        </p:tgtEl>
                                      </p:cBhvr>
                                    </p:animEffect>
                                  </p:childTnLst>
                                </p:cTn>
                              </p:par>
                              <p:par>
                                <p:cTn id="96" presetID="14" presetClass="entr" presetSubtype="10" fill="hold" nodeType="withEffect">
                                  <p:stCondLst>
                                    <p:cond delay="1300"/>
                                  </p:stCondLst>
                                  <p:childTnLst>
                                    <p:set>
                                      <p:cBhvr>
                                        <p:cTn id="97" dur="1" fill="hold">
                                          <p:stCondLst>
                                            <p:cond delay="0"/>
                                          </p:stCondLst>
                                        </p:cTn>
                                        <p:tgtEl>
                                          <p:spTgt spid="15"/>
                                        </p:tgtEl>
                                        <p:attrNameLst>
                                          <p:attrName>style.visibility</p:attrName>
                                        </p:attrNameLst>
                                      </p:cBhvr>
                                      <p:to>
                                        <p:strVal val="visible"/>
                                      </p:to>
                                    </p:set>
                                    <p:animEffect transition="in" filter="randombar(horizontal)">
                                      <p:cBhvr>
                                        <p:cTn id="98" dur="500"/>
                                        <p:tgtEl>
                                          <p:spTgt spid="15"/>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path" presetSubtype="0" accel="50000" decel="50000" fill="hold" nodeType="clickEffect">
                                  <p:stCondLst>
                                    <p:cond delay="0"/>
                                  </p:stCondLst>
                                  <p:childTnLst>
                                    <p:animMotion origin="layout" path="M -2.91667E-6 2.46914E-7 L 0.01875 0.55756 " pathEditMode="relative" rAng="0" ptsTypes="AA">
                                      <p:cBhvr>
                                        <p:cTn id="102" dur="1750" fill="hold"/>
                                        <p:tgtEl>
                                          <p:spTgt spid="3"/>
                                        </p:tgtEl>
                                        <p:attrNameLst>
                                          <p:attrName>ppt_x</p:attrName>
                                          <p:attrName>ppt_y</p:attrName>
                                        </p:attrNameLst>
                                      </p:cBhvr>
                                      <p:rCtr x="938" y="27870"/>
                                    </p:animMotion>
                                  </p:childTnLst>
                                </p:cTn>
                              </p:par>
                              <p:par>
                                <p:cTn id="103" presetID="21" presetClass="entr" presetSubtype="1" fill="hold" grpId="0" nodeType="withEffect">
                                  <p:stCondLst>
                                    <p:cond delay="250"/>
                                  </p:stCondLst>
                                  <p:childTnLst>
                                    <p:set>
                                      <p:cBhvr>
                                        <p:cTn id="104" dur="1" fill="hold">
                                          <p:stCondLst>
                                            <p:cond delay="0"/>
                                          </p:stCondLst>
                                        </p:cTn>
                                        <p:tgtEl>
                                          <p:spTgt spid="39"/>
                                        </p:tgtEl>
                                        <p:attrNameLst>
                                          <p:attrName>style.visibility</p:attrName>
                                        </p:attrNameLst>
                                      </p:cBhvr>
                                      <p:to>
                                        <p:strVal val="visible"/>
                                      </p:to>
                                    </p:set>
                                    <p:animEffect transition="in" filter="wheel(1)">
                                      <p:cBhvr>
                                        <p:cTn id="105"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 grpId="0" animBg="1"/>
      <p:bldP spid="33" grpId="0"/>
      <p:bldP spid="35" grpId="0" uiExpand="1" build="p"/>
      <p:bldP spid="44" grpId="0" animBg="1"/>
      <p:bldP spid="49" grpId="0" uiExpand="1" build="p"/>
      <p:bldP spid="55" grpId="0"/>
      <p:bldP spid="56" grpId="0" uiExpand="1" build="p"/>
      <p:bldP spid="57" grpId="0" animBg="1"/>
      <p:bldP spid="54" grpId="0" uiExpand="1" build="p"/>
      <p:bldP spid="59" grpId="0"/>
      <p:bldP spid="6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773134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GLOBAL VS LOCAL UMP</a:t>
            </a:r>
          </a:p>
        </p:txBody>
      </p:sp>
      <p:grpSp>
        <p:nvGrpSpPr>
          <p:cNvPr id="5" name="Gruppo 4">
            <a:extLst>
              <a:ext uri="{FF2B5EF4-FFF2-40B4-BE49-F238E27FC236}">
                <a16:creationId xmlns:a16="http://schemas.microsoft.com/office/drawing/2014/main" id="{0AD81B5F-0EFB-4A74-AE0E-0C30E03888FD}"/>
              </a:ext>
            </a:extLst>
          </p:cNvPr>
          <p:cNvGrpSpPr/>
          <p:nvPr/>
        </p:nvGrpSpPr>
        <p:grpSpPr>
          <a:xfrm>
            <a:off x="373037" y="5492578"/>
            <a:ext cx="9639284" cy="4109176"/>
            <a:chOff x="373037" y="5492578"/>
            <a:chExt cx="9639284" cy="4109176"/>
          </a:xfrm>
        </p:grpSpPr>
        <p:pic>
          <p:nvPicPr>
            <p:cNvPr id="7" name="Immagine 6">
              <a:extLst>
                <a:ext uri="{FF2B5EF4-FFF2-40B4-BE49-F238E27FC236}">
                  <a16:creationId xmlns:a16="http://schemas.microsoft.com/office/drawing/2014/main" id="{2D51510D-2359-45C0-9B46-44A56D9FEBD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373037" y="5492578"/>
              <a:ext cx="9639284" cy="4109176"/>
            </a:xfrm>
            <a:prstGeom prst="rect">
              <a:avLst/>
            </a:prstGeom>
          </p:spPr>
        </p:pic>
        <p:sp>
          <p:nvSpPr>
            <p:cNvPr id="44" name="Disco magnetico 43">
              <a:extLst>
                <a:ext uri="{FF2B5EF4-FFF2-40B4-BE49-F238E27FC236}">
                  <a16:creationId xmlns:a16="http://schemas.microsoft.com/office/drawing/2014/main" id="{5852D231-D9BC-414E-9E87-925865E2BA1C}"/>
                </a:ext>
              </a:extLst>
            </p:cNvPr>
            <p:cNvSpPr/>
            <p:nvPr/>
          </p:nvSpPr>
          <p:spPr>
            <a:xfrm>
              <a:off x="7945120" y="6452193"/>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8" name="Immagine 37">
              <a:extLst>
                <a:ext uri="{FF2B5EF4-FFF2-40B4-BE49-F238E27FC236}">
                  <a16:creationId xmlns:a16="http://schemas.microsoft.com/office/drawing/2014/main" id="{0179D473-0583-4879-8EF0-7384648EB13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285" y="7232873"/>
              <a:ext cx="921735" cy="1229905"/>
            </a:xfrm>
            <a:prstGeom prst="rect">
              <a:avLst/>
            </a:prstGeom>
          </p:spPr>
        </p:pic>
      </p:grpSp>
      <p:grpSp>
        <p:nvGrpSpPr>
          <p:cNvPr id="4" name="Gruppo 3">
            <a:extLst>
              <a:ext uri="{FF2B5EF4-FFF2-40B4-BE49-F238E27FC236}">
                <a16:creationId xmlns:a16="http://schemas.microsoft.com/office/drawing/2014/main" id="{3DCCD6F6-5645-4EE3-9A6A-0B63DC8823E7}"/>
              </a:ext>
            </a:extLst>
          </p:cNvPr>
          <p:cNvGrpSpPr/>
          <p:nvPr/>
        </p:nvGrpSpPr>
        <p:grpSpPr>
          <a:xfrm>
            <a:off x="12305037" y="5545897"/>
            <a:ext cx="5443204" cy="4013755"/>
            <a:chOff x="12305037" y="5545897"/>
            <a:chExt cx="5443204" cy="4013755"/>
          </a:xfrm>
        </p:grpSpPr>
        <p:sp>
          <p:nvSpPr>
            <p:cNvPr id="8" name="Nuvola 7">
              <a:extLst>
                <a:ext uri="{FF2B5EF4-FFF2-40B4-BE49-F238E27FC236}">
                  <a16:creationId xmlns:a16="http://schemas.microsoft.com/office/drawing/2014/main" id="{29E58E5D-DCC1-44B0-B035-F2175A218C65}"/>
                </a:ext>
              </a:extLst>
            </p:cNvPr>
            <p:cNvSpPr/>
            <p:nvPr/>
          </p:nvSpPr>
          <p:spPr>
            <a:xfrm>
              <a:off x="12305037" y="5545897"/>
              <a:ext cx="5443204" cy="4013755"/>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82550">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47" name="Gruppo 46">
              <a:extLst>
                <a:ext uri="{FF2B5EF4-FFF2-40B4-BE49-F238E27FC236}">
                  <a16:creationId xmlns:a16="http://schemas.microsoft.com/office/drawing/2014/main" id="{E2D0BAD7-3DA6-4C12-BCFB-0E0F1857AD10}"/>
                </a:ext>
              </a:extLst>
            </p:cNvPr>
            <p:cNvGrpSpPr/>
            <p:nvPr/>
          </p:nvGrpSpPr>
          <p:grpSpPr>
            <a:xfrm>
              <a:off x="14122400" y="6496410"/>
              <a:ext cx="1808480" cy="2101513"/>
              <a:chOff x="13738858" y="3343442"/>
              <a:chExt cx="1808480" cy="2101513"/>
            </a:xfrm>
          </p:grpSpPr>
          <p:sp>
            <p:nvSpPr>
              <p:cNvPr id="45" name="Disco magnetico 44">
                <a:extLst>
                  <a:ext uri="{FF2B5EF4-FFF2-40B4-BE49-F238E27FC236}">
                    <a16:creationId xmlns:a16="http://schemas.microsoft.com/office/drawing/2014/main" id="{F1057422-C3F0-40FE-BEA6-00269477285A}"/>
                  </a:ext>
                </a:extLst>
              </p:cNvPr>
              <p:cNvSpPr/>
              <p:nvPr/>
            </p:nvSpPr>
            <p:spPr>
              <a:xfrm>
                <a:off x="13738858" y="3343442"/>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40" name="Immagine 39">
                <a:extLst>
                  <a:ext uri="{FF2B5EF4-FFF2-40B4-BE49-F238E27FC236}">
                    <a16:creationId xmlns:a16="http://schemas.microsoft.com/office/drawing/2014/main" id="{7939BB04-230F-45FF-A56D-B930ECDA69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2230" y="4109139"/>
                <a:ext cx="921735" cy="1229905"/>
              </a:xfrm>
              <a:prstGeom prst="rect">
                <a:avLst/>
              </a:prstGeom>
            </p:spPr>
          </p:pic>
        </p:grpSp>
      </p:grpSp>
      <p:sp>
        <p:nvSpPr>
          <p:cNvPr id="48" name="TextBox 7">
            <a:extLst>
              <a:ext uri="{FF2B5EF4-FFF2-40B4-BE49-F238E27FC236}">
                <a16:creationId xmlns:a16="http://schemas.microsoft.com/office/drawing/2014/main" id="{24A65BB2-A93D-4500-9573-281A36D8AC40}"/>
              </a:ext>
            </a:extLst>
          </p:cNvPr>
          <p:cNvSpPr txBox="1"/>
          <p:nvPr/>
        </p:nvSpPr>
        <p:spPr>
          <a:xfrm>
            <a:off x="12753339" y="9652344"/>
            <a:ext cx="4546599"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CLOUD REPOSITORY</a:t>
            </a:r>
          </a:p>
        </p:txBody>
      </p:sp>
      <p:sp>
        <p:nvSpPr>
          <p:cNvPr id="49" name="TextBox 7">
            <a:extLst>
              <a:ext uri="{FF2B5EF4-FFF2-40B4-BE49-F238E27FC236}">
                <a16:creationId xmlns:a16="http://schemas.microsoft.com/office/drawing/2014/main" id="{849F8DE4-1635-42AF-96B9-C5AC2D756F37}"/>
              </a:ext>
            </a:extLst>
          </p:cNvPr>
          <p:cNvSpPr txBox="1"/>
          <p:nvPr/>
        </p:nvSpPr>
        <p:spPr>
          <a:xfrm>
            <a:off x="2429671" y="9652344"/>
            <a:ext cx="552601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CURRENT USER VEHICLE</a:t>
            </a:r>
          </a:p>
        </p:txBody>
      </p:sp>
      <p:grpSp>
        <p:nvGrpSpPr>
          <p:cNvPr id="22" name="Group 5">
            <a:extLst>
              <a:ext uri="{FF2B5EF4-FFF2-40B4-BE49-F238E27FC236}">
                <a16:creationId xmlns:a16="http://schemas.microsoft.com/office/drawing/2014/main" id="{01659427-0E41-43F3-80C1-014C699E866A}"/>
              </a:ext>
            </a:extLst>
          </p:cNvPr>
          <p:cNvGrpSpPr/>
          <p:nvPr/>
        </p:nvGrpSpPr>
        <p:grpSpPr>
          <a:xfrm>
            <a:off x="13381139" y="2597875"/>
            <a:ext cx="4806000" cy="1792014"/>
            <a:chOff x="0" y="27200"/>
            <a:chExt cx="10037464" cy="1621769"/>
          </a:xfrm>
        </p:grpSpPr>
        <p:sp>
          <p:nvSpPr>
            <p:cNvPr id="23" name="TextBox 6">
              <a:extLst>
                <a:ext uri="{FF2B5EF4-FFF2-40B4-BE49-F238E27FC236}">
                  <a16:creationId xmlns:a16="http://schemas.microsoft.com/office/drawing/2014/main" id="{8BD2CA7D-0840-4B3C-8F12-4311EB4E481B}"/>
                </a:ext>
              </a:extLst>
            </p:cNvPr>
            <p:cNvSpPr txBox="1"/>
            <p:nvPr/>
          </p:nvSpPr>
          <p:spPr>
            <a:xfrm>
              <a:off x="0" y="945023"/>
              <a:ext cx="10037464" cy="703946"/>
            </a:xfrm>
            <a:prstGeom prst="rect">
              <a:avLst/>
            </a:prstGeom>
          </p:spPr>
          <p:txBody>
            <a:bodyPr lIns="0" tIns="0" rIns="0" bIns="0" rtlCol="0" anchor="t">
              <a:spAutoFit/>
            </a:bodyPr>
            <a:lstStyle/>
            <a:p>
              <a:pPr>
                <a:lnSpc>
                  <a:spcPts val="3200"/>
                </a:lnSpc>
              </a:pPr>
              <a:r>
                <a:rPr lang="en-US" sz="2400" spc="18" dirty="0">
                  <a:solidFill>
                    <a:srgbClr val="FFFEE6"/>
                  </a:solidFill>
                  <a:latin typeface="Montserrat Light"/>
                </a:rPr>
                <a:t>The entire collection of the user</a:t>
              </a:r>
              <a:br>
                <a:rPr lang="en-US" sz="2400" spc="18" dirty="0">
                  <a:solidFill>
                    <a:srgbClr val="FFFEE6"/>
                  </a:solidFill>
                  <a:latin typeface="Montserrat Light"/>
                </a:rPr>
              </a:br>
              <a:r>
                <a:rPr lang="en-US" sz="2400" spc="18" dirty="0">
                  <a:solidFill>
                    <a:srgbClr val="FFFEE6"/>
                  </a:solidFill>
                  <a:latin typeface="Montserrat Light"/>
                </a:rPr>
                <a:t>information and preferences</a:t>
              </a:r>
            </a:p>
          </p:txBody>
        </p:sp>
        <p:sp>
          <p:nvSpPr>
            <p:cNvPr id="24" name="TextBox 7">
              <a:extLst>
                <a:ext uri="{FF2B5EF4-FFF2-40B4-BE49-F238E27FC236}">
                  <a16:creationId xmlns:a16="http://schemas.microsoft.com/office/drawing/2014/main" id="{1E356FC4-8355-458F-A46D-20E9163E24CB}"/>
                </a:ext>
              </a:extLst>
            </p:cNvPr>
            <p:cNvSpPr txBox="1"/>
            <p:nvPr/>
          </p:nvSpPr>
          <p:spPr>
            <a:xfrm>
              <a:off x="0" y="27200"/>
              <a:ext cx="10037464" cy="858823"/>
            </a:xfrm>
            <a:prstGeom prst="rect">
              <a:avLst/>
            </a:prstGeom>
          </p:spPr>
          <p:txBody>
            <a:bodyPr lIns="0" tIns="0" rIns="0" bIns="0" rtlCol="0" anchor="t">
              <a:spAutoFit/>
            </a:bodyPr>
            <a:lstStyle/>
            <a:p>
              <a:pPr marL="0" marR="0" lvl="0" indent="0" defTabSz="914400" rtl="0" eaLnBrk="1" fontAlgn="auto" latinLnBrk="0" hangingPunct="1">
                <a:lnSpc>
                  <a:spcPts val="3727"/>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GLOBAL USER</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MOBILITY PROFILE</a:t>
              </a:r>
            </a:p>
          </p:txBody>
        </p:sp>
      </p:grpSp>
      <p:cxnSp>
        <p:nvCxnSpPr>
          <p:cNvPr id="25" name="Connettore 2 24">
            <a:extLst>
              <a:ext uri="{FF2B5EF4-FFF2-40B4-BE49-F238E27FC236}">
                <a16:creationId xmlns:a16="http://schemas.microsoft.com/office/drawing/2014/main" id="{D4A17028-DAED-4CF1-A954-468DC3D0E535}"/>
              </a:ext>
            </a:extLst>
          </p:cNvPr>
          <p:cNvCxnSpPr>
            <a:cxnSpLocks/>
            <a:endCxn id="40" idx="0"/>
          </p:cNvCxnSpPr>
          <p:nvPr/>
        </p:nvCxnSpPr>
        <p:spPr>
          <a:xfrm flipH="1">
            <a:off x="15026640" y="4482581"/>
            <a:ext cx="641986" cy="2779526"/>
          </a:xfrm>
          <a:prstGeom prst="straightConnector1">
            <a:avLst/>
          </a:prstGeom>
          <a:ln w="101600" cap="rnd"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grpSp>
        <p:nvGrpSpPr>
          <p:cNvPr id="31" name="Group 5">
            <a:extLst>
              <a:ext uri="{FF2B5EF4-FFF2-40B4-BE49-F238E27FC236}">
                <a16:creationId xmlns:a16="http://schemas.microsoft.com/office/drawing/2014/main" id="{6F28948A-5171-4AFB-BEA4-947778990563}"/>
              </a:ext>
            </a:extLst>
          </p:cNvPr>
          <p:cNvGrpSpPr/>
          <p:nvPr/>
        </p:nvGrpSpPr>
        <p:grpSpPr>
          <a:xfrm>
            <a:off x="4580009" y="3965438"/>
            <a:ext cx="8511847" cy="1302921"/>
            <a:chOff x="0" y="27200"/>
            <a:chExt cx="10037464" cy="1179141"/>
          </a:xfrm>
        </p:grpSpPr>
        <p:sp>
          <p:nvSpPr>
            <p:cNvPr id="32" name="TextBox 6">
              <a:extLst>
                <a:ext uri="{FF2B5EF4-FFF2-40B4-BE49-F238E27FC236}">
                  <a16:creationId xmlns:a16="http://schemas.microsoft.com/office/drawing/2014/main" id="{D4F591B0-BEAB-4E21-BBD7-F1607B0D8661}"/>
                </a:ext>
              </a:extLst>
            </p:cNvPr>
            <p:cNvSpPr txBox="1"/>
            <p:nvPr/>
          </p:nvSpPr>
          <p:spPr>
            <a:xfrm>
              <a:off x="0" y="502396"/>
              <a:ext cx="10037464" cy="703945"/>
            </a:xfrm>
            <a:prstGeom prst="rect">
              <a:avLst/>
            </a:prstGeom>
          </p:spPr>
          <p:txBody>
            <a:bodyPr lIns="0" tIns="0" rIns="0" bIns="0" rtlCol="0" anchor="t">
              <a:spAutoFit/>
            </a:bodyPr>
            <a:lstStyle/>
            <a:p>
              <a:pPr>
                <a:lnSpc>
                  <a:spcPts val="3200"/>
                </a:lnSpc>
              </a:pPr>
              <a:r>
                <a:rPr lang="en-US" sz="2400" spc="18" dirty="0">
                  <a:solidFill>
                    <a:srgbClr val="FFFEE6"/>
                  </a:solidFill>
                  <a:latin typeface="Montserrat Light"/>
                </a:rPr>
                <a:t>The subset of the user information and preferences applicable in the current context (platform-dependent)</a:t>
              </a:r>
            </a:p>
          </p:txBody>
        </p:sp>
        <p:sp>
          <p:nvSpPr>
            <p:cNvPr id="33" name="TextBox 7">
              <a:extLst>
                <a:ext uri="{FF2B5EF4-FFF2-40B4-BE49-F238E27FC236}">
                  <a16:creationId xmlns:a16="http://schemas.microsoft.com/office/drawing/2014/main" id="{73E6885E-1013-40B8-82B3-09CAF6FDF5AF}"/>
                </a:ext>
              </a:extLst>
            </p:cNvPr>
            <p:cNvSpPr txBox="1"/>
            <p:nvPr/>
          </p:nvSpPr>
          <p:spPr>
            <a:xfrm>
              <a:off x="0" y="27200"/>
              <a:ext cx="10037464" cy="429412"/>
            </a:xfrm>
            <a:prstGeom prst="rect">
              <a:avLst/>
            </a:prstGeom>
          </p:spPr>
          <p:txBody>
            <a:bodyPr lIns="0" tIns="0" rIns="0" bIns="0" rtlCol="0" anchor="t">
              <a:spAutoFit/>
            </a:bodyPr>
            <a:lstStyle/>
            <a:p>
              <a:pPr marL="0" marR="0" lvl="0" indent="0" defTabSz="914400" rtl="0" eaLnBrk="1" fontAlgn="auto" latinLnBrk="0" hangingPunct="1">
                <a:lnSpc>
                  <a:spcPts val="3727"/>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LOCAL USER MOBILITY PROFILE</a:t>
              </a:r>
            </a:p>
          </p:txBody>
        </p:sp>
      </p:grpSp>
      <p:cxnSp>
        <p:nvCxnSpPr>
          <p:cNvPr id="34" name="Connettore 2 33">
            <a:extLst>
              <a:ext uri="{FF2B5EF4-FFF2-40B4-BE49-F238E27FC236}">
                <a16:creationId xmlns:a16="http://schemas.microsoft.com/office/drawing/2014/main" id="{F5762922-5FC2-4683-8D35-6114079E195C}"/>
              </a:ext>
            </a:extLst>
          </p:cNvPr>
          <p:cNvCxnSpPr>
            <a:cxnSpLocks/>
            <a:endCxn id="38" idx="0"/>
          </p:cNvCxnSpPr>
          <p:nvPr/>
        </p:nvCxnSpPr>
        <p:spPr>
          <a:xfrm>
            <a:off x="8835932" y="5357827"/>
            <a:ext cx="7221" cy="1875046"/>
          </a:xfrm>
          <a:prstGeom prst="straightConnector1">
            <a:avLst/>
          </a:prstGeom>
          <a:ln w="101600" cap="rnd"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28430099-B0A8-441E-BA08-C30151551F4E}"/>
              </a:ext>
            </a:extLst>
          </p:cNvPr>
          <p:cNvCxnSpPr>
            <a:cxnSpLocks/>
            <a:stCxn id="38" idx="3"/>
          </p:cNvCxnSpPr>
          <p:nvPr/>
        </p:nvCxnSpPr>
        <p:spPr>
          <a:xfrm flipV="1">
            <a:off x="9304020" y="7847824"/>
            <a:ext cx="5261752" cy="2"/>
          </a:xfrm>
          <a:prstGeom prst="straightConnector1">
            <a:avLst/>
          </a:prstGeom>
          <a:ln w="76200" cap="flat" cmpd="sng">
            <a:solidFill>
              <a:srgbClr val="FFFEE6"/>
            </a:solidFill>
            <a:prstDash val="dash"/>
            <a:beve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046916BF-508F-439B-B674-E0058FE62337}"/>
              </a:ext>
            </a:extLst>
          </p:cNvPr>
          <p:cNvSpPr txBox="1"/>
          <p:nvPr/>
        </p:nvSpPr>
        <p:spPr>
          <a:xfrm>
            <a:off x="10540666" y="7254438"/>
            <a:ext cx="1029577" cy="49244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r>
              <a:rPr lang="en-US" sz="3200" spc="-60" dirty="0">
                <a:solidFill>
                  <a:srgbClr val="FFFEE6"/>
                </a:solidFill>
                <a:latin typeface="Montserrat Light"/>
              </a:rPr>
              <a:t>sync</a:t>
            </a:r>
          </a:p>
        </p:txBody>
      </p:sp>
      <p:sp>
        <p:nvSpPr>
          <p:cNvPr id="37" name="TextBox 6">
            <a:extLst>
              <a:ext uri="{FF2B5EF4-FFF2-40B4-BE49-F238E27FC236}">
                <a16:creationId xmlns:a16="http://schemas.microsoft.com/office/drawing/2014/main" id="{EF321F9A-6C8E-4171-B6E9-420858CB1130}"/>
              </a:ext>
            </a:extLst>
          </p:cNvPr>
          <p:cNvSpPr txBox="1"/>
          <p:nvPr/>
        </p:nvSpPr>
        <p:spPr>
          <a:xfrm>
            <a:off x="5163297" y="7253135"/>
            <a:ext cx="1553561" cy="49244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r>
              <a:rPr lang="en-US" sz="3200" spc="-60" dirty="0">
                <a:solidFill>
                  <a:srgbClr val="FFFEE6"/>
                </a:solidFill>
                <a:latin typeface="Montserrat Light"/>
              </a:rPr>
              <a:t>related</a:t>
            </a:r>
          </a:p>
        </p:txBody>
      </p:sp>
      <p:cxnSp>
        <p:nvCxnSpPr>
          <p:cNvPr id="35" name="Connettore a gomito 34">
            <a:extLst>
              <a:ext uri="{FF2B5EF4-FFF2-40B4-BE49-F238E27FC236}">
                <a16:creationId xmlns:a16="http://schemas.microsoft.com/office/drawing/2014/main" id="{C38323EA-2E0C-40D0-8140-E4917250E88E}"/>
              </a:ext>
            </a:extLst>
          </p:cNvPr>
          <p:cNvCxnSpPr>
            <a:cxnSpLocks/>
            <a:endCxn id="38" idx="1"/>
          </p:cNvCxnSpPr>
          <p:nvPr/>
        </p:nvCxnSpPr>
        <p:spPr>
          <a:xfrm>
            <a:off x="4175760" y="7847826"/>
            <a:ext cx="4206525" cy="12700"/>
          </a:xfrm>
          <a:prstGeom prst="bentConnector3">
            <a:avLst>
              <a:gd name="adj1" fmla="val 50000"/>
            </a:avLst>
          </a:prstGeom>
          <a:ln w="76200">
            <a:solidFill>
              <a:srgbClr val="FFFEE6"/>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34858433-0B74-42B3-A873-205BE4DF0AC9}"/>
              </a:ext>
            </a:extLst>
          </p:cNvPr>
          <p:cNvGrpSpPr/>
          <p:nvPr/>
        </p:nvGrpSpPr>
        <p:grpSpPr>
          <a:xfrm>
            <a:off x="3210118" y="6709515"/>
            <a:ext cx="1261119" cy="1530360"/>
            <a:chOff x="3210118" y="6709515"/>
            <a:chExt cx="1261119" cy="1530360"/>
          </a:xfrm>
        </p:grpSpPr>
        <p:sp>
          <p:nvSpPr>
            <p:cNvPr id="53" name="TextBox 7">
              <a:extLst>
                <a:ext uri="{FF2B5EF4-FFF2-40B4-BE49-F238E27FC236}">
                  <a16:creationId xmlns:a16="http://schemas.microsoft.com/office/drawing/2014/main" id="{F569173F-02B9-40E1-9F5D-BCBE6FC44C88}"/>
                </a:ext>
              </a:extLst>
            </p:cNvPr>
            <p:cNvSpPr txBox="1"/>
            <p:nvPr/>
          </p:nvSpPr>
          <p:spPr>
            <a:xfrm>
              <a:off x="3210118" y="6709515"/>
              <a:ext cx="1261119"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p>
          </p:txBody>
        </p:sp>
        <p:pic>
          <p:nvPicPr>
            <p:cNvPr id="43" name="Immagine 42">
              <a:extLst>
                <a:ext uri="{FF2B5EF4-FFF2-40B4-BE49-F238E27FC236}">
                  <a16:creationId xmlns:a16="http://schemas.microsoft.com/office/drawing/2014/main" id="{747AAA73-1EC8-48D3-B075-E4AAF40AA665}"/>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2000"/>
                      </a14:imgEffect>
                    </a14:imgLayer>
                  </a14:imgProps>
                </a:ext>
                <a:ext uri="{28A0092B-C50C-407E-A947-70E740481C1C}">
                  <a14:useLocalDpi xmlns:a14="http://schemas.microsoft.com/office/drawing/2010/main" val="0"/>
                </a:ext>
              </a:extLst>
            </a:blip>
            <a:stretch>
              <a:fillRect/>
            </a:stretch>
          </p:blipFill>
          <p:spPr>
            <a:xfrm>
              <a:off x="3387846" y="7162187"/>
              <a:ext cx="905665" cy="1077688"/>
            </a:xfrm>
            <a:prstGeom prst="rect">
              <a:avLst/>
            </a:prstGeom>
          </p:spPr>
        </p:pic>
      </p:grpSp>
    </p:spTree>
    <p:extLst>
      <p:ext uri="{BB962C8B-B14F-4D97-AF65-F5344CB8AC3E}">
        <p14:creationId xmlns:p14="http://schemas.microsoft.com/office/powerpoint/2010/main" val="290380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7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14" presetClass="entr" presetSubtype="10" fill="hold" grpId="0" nodeType="afterEffect">
                                  <p:stCondLst>
                                    <p:cond delay="250"/>
                                  </p:stCondLst>
                                  <p:childTnLst>
                                    <p:set>
                                      <p:cBhvr>
                                        <p:cTn id="17" dur="1" fill="hold">
                                          <p:stCondLst>
                                            <p:cond delay="0"/>
                                          </p:stCondLst>
                                        </p:cTn>
                                        <p:tgtEl>
                                          <p:spTgt spid="48"/>
                                        </p:tgtEl>
                                        <p:attrNameLst>
                                          <p:attrName>style.visibility</p:attrName>
                                        </p:attrNameLst>
                                      </p:cBhvr>
                                      <p:to>
                                        <p:strVal val="visible"/>
                                      </p:to>
                                    </p:set>
                                    <p:animEffect transition="in" filter="randombar(horizontal)">
                                      <p:cBhvr>
                                        <p:cTn id="18" dur="500"/>
                                        <p:tgtEl>
                                          <p:spTgt spid="48"/>
                                        </p:tgtEl>
                                      </p:cBhvr>
                                    </p:animEffect>
                                  </p:childTnLst>
                                </p:cTn>
                              </p:par>
                            </p:childTnLst>
                          </p:cTn>
                        </p:par>
                        <p:par>
                          <p:cTn id="19" fill="hold">
                            <p:stCondLst>
                              <p:cond delay="1500"/>
                            </p:stCondLst>
                            <p:childTnLst>
                              <p:par>
                                <p:cTn id="20" presetID="22" presetClass="entr" presetSubtype="4" fill="hold" nodeType="after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1000"/>
                                        <p:tgtEl>
                                          <p:spTgt spid="25"/>
                                        </p:tgtEl>
                                      </p:cBhvr>
                                    </p:animEffect>
                                  </p:childTnLst>
                                </p:cTn>
                              </p:par>
                            </p:childTnLst>
                          </p:cTn>
                        </p:par>
                        <p:par>
                          <p:cTn id="23" fill="hold">
                            <p:stCondLst>
                              <p:cond delay="3000"/>
                            </p:stCondLst>
                            <p:childTnLst>
                              <p:par>
                                <p:cTn id="24" presetID="22" presetClass="entr" presetSubtype="4"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75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750"/>
                                        <p:tgtEl>
                                          <p:spTgt spid="5"/>
                                        </p:tgtEl>
                                      </p:cBhvr>
                                    </p:animEffect>
                                    <p:anim calcmode="lin" valueType="num">
                                      <p:cBhvr>
                                        <p:cTn id="32" dur="750" fill="hold"/>
                                        <p:tgtEl>
                                          <p:spTgt spid="5"/>
                                        </p:tgtEl>
                                        <p:attrNameLst>
                                          <p:attrName>ppt_x</p:attrName>
                                        </p:attrNameLst>
                                      </p:cBhvr>
                                      <p:tavLst>
                                        <p:tav tm="0">
                                          <p:val>
                                            <p:strVal val="#ppt_x"/>
                                          </p:val>
                                        </p:tav>
                                        <p:tav tm="100000">
                                          <p:val>
                                            <p:strVal val="#ppt_x"/>
                                          </p:val>
                                        </p:tav>
                                      </p:tavLst>
                                    </p:anim>
                                    <p:anim calcmode="lin" valueType="num">
                                      <p:cBhvr>
                                        <p:cTn id="33" dur="75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750"/>
                            </p:stCondLst>
                            <p:childTnLst>
                              <p:par>
                                <p:cTn id="35" presetID="14" presetClass="entr" presetSubtype="10" fill="hold" grpId="0" nodeType="afterEffect">
                                  <p:stCondLst>
                                    <p:cond delay="250"/>
                                  </p:stCondLst>
                                  <p:childTnLst>
                                    <p:set>
                                      <p:cBhvr>
                                        <p:cTn id="36" dur="1" fill="hold">
                                          <p:stCondLst>
                                            <p:cond delay="0"/>
                                          </p:stCondLst>
                                        </p:cTn>
                                        <p:tgtEl>
                                          <p:spTgt spid="49"/>
                                        </p:tgtEl>
                                        <p:attrNameLst>
                                          <p:attrName>style.visibility</p:attrName>
                                        </p:attrNameLst>
                                      </p:cBhvr>
                                      <p:to>
                                        <p:strVal val="visible"/>
                                      </p:to>
                                    </p:set>
                                    <p:animEffect transition="in" filter="randombar(horizontal)">
                                      <p:cBhvr>
                                        <p:cTn id="37" dur="500"/>
                                        <p:tgtEl>
                                          <p:spTgt spid="49"/>
                                        </p:tgtEl>
                                      </p:cBhvr>
                                    </p:animEffect>
                                  </p:childTnLst>
                                </p:cTn>
                              </p:par>
                            </p:childTnLst>
                          </p:cTn>
                        </p:par>
                        <p:par>
                          <p:cTn id="38" fill="hold">
                            <p:stCondLst>
                              <p:cond delay="1500"/>
                            </p:stCondLst>
                            <p:childTnLst>
                              <p:par>
                                <p:cTn id="39" presetID="22" presetClass="entr" presetSubtype="4" fill="hold" nodeType="after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childTnLst>
                          </p:cTn>
                        </p:par>
                        <p:par>
                          <p:cTn id="42" fill="hold">
                            <p:stCondLst>
                              <p:cond delay="2500"/>
                            </p:stCondLst>
                            <p:childTnLst>
                              <p:par>
                                <p:cTn id="43" presetID="22" presetClass="entr" presetSubtype="4"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down)">
                                      <p:cBhvr>
                                        <p:cTn id="45" dur="6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left)">
                                      <p:cBhvr>
                                        <p:cTn id="50" dur="1500"/>
                                        <p:tgtEl>
                                          <p:spTgt spid="39"/>
                                        </p:tgtEl>
                                      </p:cBhvr>
                                    </p:animEffect>
                                  </p:childTnLst>
                                </p:cTn>
                              </p:par>
                            </p:childTnLst>
                          </p:cTn>
                        </p:par>
                        <p:par>
                          <p:cTn id="51" fill="hold">
                            <p:stCondLst>
                              <p:cond delay="1500"/>
                            </p:stCondLst>
                            <p:childTnLst>
                              <p:par>
                                <p:cTn id="52" presetID="14" presetClass="entr" presetSubtype="10" fill="hold" grpId="0" nodeType="afterEffect">
                                  <p:stCondLst>
                                    <p:cond delay="500"/>
                                  </p:stCondLst>
                                  <p:childTnLst>
                                    <p:set>
                                      <p:cBhvr>
                                        <p:cTn id="53" dur="1" fill="hold">
                                          <p:stCondLst>
                                            <p:cond delay="0"/>
                                          </p:stCondLst>
                                        </p:cTn>
                                        <p:tgtEl>
                                          <p:spTgt spid="36"/>
                                        </p:tgtEl>
                                        <p:attrNameLst>
                                          <p:attrName>style.visibility</p:attrName>
                                        </p:attrNameLst>
                                      </p:cBhvr>
                                      <p:to>
                                        <p:strVal val="visible"/>
                                      </p:to>
                                    </p:set>
                                    <p:animEffect transition="in" filter="randombar(horizontal)">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right)">
                                      <p:cBhvr>
                                        <p:cTn id="59" dur="1500"/>
                                        <p:tgtEl>
                                          <p:spTgt spid="35"/>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wipe(up)">
                                      <p:cBhvr>
                                        <p:cTn id="63" dur="500"/>
                                        <p:tgtEl>
                                          <p:spTgt spid="2"/>
                                        </p:tgtEl>
                                      </p:cBhvr>
                                    </p:animEffect>
                                  </p:childTnLst>
                                </p:cTn>
                              </p:par>
                            </p:childTnLst>
                          </p:cTn>
                        </p:par>
                        <p:par>
                          <p:cTn id="64" fill="hold">
                            <p:stCondLst>
                              <p:cond delay="2000"/>
                            </p:stCondLst>
                            <p:childTnLst>
                              <p:par>
                                <p:cTn id="65" presetID="14" presetClass="entr" presetSubtype="10" fill="hold" grpId="0" nodeType="afterEffect">
                                  <p:stCondLst>
                                    <p:cond delay="500"/>
                                  </p:stCondLst>
                                  <p:childTnLst>
                                    <p:set>
                                      <p:cBhvr>
                                        <p:cTn id="66" dur="1" fill="hold">
                                          <p:stCondLst>
                                            <p:cond delay="0"/>
                                          </p:stCondLst>
                                        </p:cTn>
                                        <p:tgtEl>
                                          <p:spTgt spid="37"/>
                                        </p:tgtEl>
                                        <p:attrNameLst>
                                          <p:attrName>style.visibility</p:attrName>
                                        </p:attrNameLst>
                                      </p:cBhvr>
                                      <p:to>
                                        <p:strVal val="visible"/>
                                      </p:to>
                                    </p:set>
                                    <p:animEffect transition="in" filter="randombar(horizontal)">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8" grpId="0"/>
      <p:bldP spid="49" grpId="0"/>
      <p:bldP spid="36" grpId="0"/>
      <p:bldP spid="3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15BA2B5DAF045418A60F76F0BAB9D8E" ma:contentTypeVersion="13" ma:contentTypeDescription="Create a new document." ma:contentTypeScope="" ma:versionID="60b2351ab12d750379414a333b448ba4">
  <xsd:schema xmlns:xsd="http://www.w3.org/2001/XMLSchema" xmlns:xs="http://www.w3.org/2001/XMLSchema" xmlns:p="http://schemas.microsoft.com/office/2006/metadata/properties" xmlns:ns3="c179c4d5-dbd1-4b31-87df-87690da78fd7" xmlns:ns4="a361aeb2-77bd-498a-a969-995dc2656eb7" targetNamespace="http://schemas.microsoft.com/office/2006/metadata/properties" ma:root="true" ma:fieldsID="d7ffd374024e960d4988d076be8b681c" ns3:_="" ns4:_="">
    <xsd:import namespace="c179c4d5-dbd1-4b31-87df-87690da78fd7"/>
    <xsd:import namespace="a361aeb2-77bd-498a-a969-995dc2656eb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79c4d5-dbd1-4b31-87df-87690da78f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361aeb2-77bd-498a-a969-995dc2656eb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79A01B-CB82-4B4D-A7E4-FC96A59CAD25}">
  <ds:schemaRefs>
    <ds:schemaRef ds:uri="http://purl.org/dc/dcmitype/"/>
    <ds:schemaRef ds:uri="http://schemas.microsoft.com/office/2006/metadata/properties"/>
    <ds:schemaRef ds:uri="http://schemas.microsoft.com/office/2006/documentManagement/types"/>
    <ds:schemaRef ds:uri="http://www.w3.org/XML/1998/namespace"/>
    <ds:schemaRef ds:uri="http://purl.org/dc/elements/1.1/"/>
    <ds:schemaRef ds:uri="http://schemas.openxmlformats.org/package/2006/metadata/core-properties"/>
    <ds:schemaRef ds:uri="a361aeb2-77bd-498a-a969-995dc2656eb7"/>
    <ds:schemaRef ds:uri="http://purl.org/dc/terms/"/>
    <ds:schemaRef ds:uri="http://schemas.microsoft.com/office/infopath/2007/PartnerControls"/>
    <ds:schemaRef ds:uri="c179c4d5-dbd1-4b31-87df-87690da78fd7"/>
  </ds:schemaRefs>
</ds:datastoreItem>
</file>

<file path=customXml/itemProps2.xml><?xml version="1.0" encoding="utf-8"?>
<ds:datastoreItem xmlns:ds="http://schemas.openxmlformats.org/officeDocument/2006/customXml" ds:itemID="{DE6F04AB-C6FB-4121-BE64-01582554F372}">
  <ds:schemaRefs>
    <ds:schemaRef ds:uri="a361aeb2-77bd-498a-a969-995dc2656eb7"/>
    <ds:schemaRef ds:uri="c179c4d5-dbd1-4b31-87df-87690da78f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E619678-9EF4-44FF-9EF7-654ED03FAF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8371</TotalTime>
  <Words>4271</Words>
  <Application>Microsoft Office PowerPoint</Application>
  <PresentationFormat>Personalizzato</PresentationFormat>
  <Paragraphs>638</Paragraphs>
  <Slides>43</Slides>
  <Notes>42</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43</vt:i4>
      </vt:variant>
    </vt:vector>
  </HeadingPairs>
  <TitlesOfParts>
    <vt:vector size="50" baseType="lpstr">
      <vt:lpstr>League Gothic</vt:lpstr>
      <vt:lpstr>Montserrat Light</vt:lpstr>
      <vt:lpstr>Arial</vt:lpstr>
      <vt:lpstr>Montserrat Classic Bold</vt:lpstr>
      <vt:lpstr>MoolBoran</vt:lpstr>
      <vt:lpstr>Calibri</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Noizz-less</dc:title>
  <dc:creator>Riccardo Bertini</dc:creator>
  <cp:lastModifiedBy>Andrea Chianese</cp:lastModifiedBy>
  <cp:revision>234</cp:revision>
  <dcterms:created xsi:type="dcterms:W3CDTF">2006-08-16T00:00:00Z</dcterms:created>
  <dcterms:modified xsi:type="dcterms:W3CDTF">2021-01-17T22:23:48Z</dcterms:modified>
  <dc:identifier>DAEKNcf29aU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0x010100615BA2B5DAF045418A60F76F0BAB9D8E</vt:lpwstr>
  </property>
</Properties>
</file>